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2"/>
  </p:notesMasterIdLst>
  <p:sldIdLst>
    <p:sldId id="256" r:id="rId5"/>
    <p:sldId id="267" r:id="rId6"/>
    <p:sldId id="268" r:id="rId7"/>
    <p:sldId id="269" r:id="rId8"/>
    <p:sldId id="270" r:id="rId9"/>
    <p:sldId id="271" r:id="rId10"/>
    <p:sldId id="263" r:id="rId11"/>
    <p:sldId id="272" r:id="rId12"/>
    <p:sldId id="273" r:id="rId13"/>
    <p:sldId id="260" r:id="rId14"/>
    <p:sldId id="261" r:id="rId15"/>
    <p:sldId id="264" r:id="rId16"/>
    <p:sldId id="266" r:id="rId17"/>
    <p:sldId id="265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923B5-F2CA-4D21-BA72-DC757FFF9DCF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DAD59-F141-45E7-8AF4-83E17A99A7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4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1F94F0-B786-425A-AD67-5C420CEFCEFF}" type="slidenum">
              <a:rPr lang="es-ES"/>
              <a:pPr/>
              <a:t>12</a:t>
            </a:fld>
            <a:endParaRPr lang="es-ES"/>
          </a:p>
        </p:txBody>
      </p:sp>
      <p:sp>
        <p:nvSpPr>
          <p:cNvPr id="984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pretty old transparency of the computing model for any experiment. This also holds for CMS. CMS Tier-2s main responsibility in Batch Physics Analysis and Simulation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F8904-F3AF-4564-BC62-D6D9259921C9}" type="slidenum">
              <a:rPr lang="es-ES"/>
              <a:pPr/>
              <a:t>13</a:t>
            </a:fld>
            <a:endParaRPr lang="es-ES"/>
          </a:p>
        </p:txBody>
      </p:sp>
      <p:sp>
        <p:nvSpPr>
          <p:cNvPr id="9615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906" y="4342450"/>
            <a:ext cx="5032190" cy="411436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7E9FE-7414-4474-8125-E003E593CA32}" type="slidenum">
              <a:rPr lang="es-ES"/>
              <a:pPr/>
              <a:t>14</a:t>
            </a:fld>
            <a:endParaRPr lang="es-ES"/>
          </a:p>
        </p:txBody>
      </p:sp>
      <p:sp>
        <p:nvSpPr>
          <p:cNvPr id="1068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pretty old transparency of the computing model for any experiment. This also holds for CMS. CMS Tier-2s main responsibility in Batch Physics Analysis and Simulation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0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6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2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6C2E0-BDA7-4820-9E91-F4389D6AF2C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EC313-50F4-4749-BCDC-0D0C3F977C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73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C5B2-B045-47E0-9653-09A03BFC2C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5E730-21C7-47F5-B7AB-550424A5E6E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37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E5F59-1A1D-47E4-870A-D02D48C8661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8922-D6C3-4DC3-86FB-EF8A3F156CC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88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3D44-FCD0-4499-8157-DA6AA7E06EB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CDE4-CE01-4FE1-BDF9-AF979AF995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24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68B0-858F-45CC-97EE-E3A837762CD8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CAD03-7562-47C7-BC40-C75E14F8CD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61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48EB6-3856-43DA-8DC1-5CA449338D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EC6CF-C81E-4950-82AD-D742067503E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53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D6B82-E787-4BF0-B79C-CD93F48BBAE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AA709-F352-4A5C-9EC0-F5601E81BD14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54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7F9DD-0AD1-4E1E-8111-CE2ACA0B445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3C200-C673-401E-8761-136B5E0C197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1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58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F66F-6864-4621-A053-25A4EAE105F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0194-BBAD-4A36-9066-AD85F050BFC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03EA8-BF1A-4D80-B5AD-8DE1F48F721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CBC9-91DC-4318-B37E-4D193CAC8A3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90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8D17A-B5A0-4157-948C-D39B9AF51EB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40EA4-41EE-4E0F-83B3-D5BF49D1B24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17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3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888" y="6553200"/>
            <a:ext cx="3279775" cy="304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25" y="5962650"/>
            <a:ext cx="587375" cy="885825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816CFA1F-3782-4EE5-8A7C-9B6D1A46D6F4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53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57218-B8C1-42EF-B777-D6E81531CDE5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88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36408-E896-44EF-B6D9-5E66ACED4BF9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19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91100" y="1828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AEDA6-03A1-48E6-BD5A-D10D7A16A81A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8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2C163-1E4F-4A7E-8788-74D6D5C380F1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62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ADBBF-B67B-48B8-A1C6-C9E1C7B424D8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56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84E06-13FA-4C91-BED3-55017FE07666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82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172E2-5157-453E-A674-567961FE6C72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64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1239-6866-45FB-B43D-F9DBA729774D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04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6A66-8521-42BB-B139-E481DA8AFD75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510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15150" y="762000"/>
            <a:ext cx="2000250" cy="6096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5848350" cy="6096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A10DC-82BB-4A39-93A4-0BDFEAD17041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120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3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888" y="6553200"/>
            <a:ext cx="3279775" cy="304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Rectangle 1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25" y="5962650"/>
            <a:ext cx="587375" cy="885825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816CFA1F-3782-4EE5-8A7C-9B6D1A46D6F4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64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57218-B8C1-42EF-B777-D6E81531CDE5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76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36408-E896-44EF-B6D9-5E66ACED4BF9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62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91100" y="1828800"/>
            <a:ext cx="3924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AEDA6-03A1-48E6-BD5A-D10D7A16A81A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98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2C163-1E4F-4A7E-8788-74D6D5C380F1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6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ADBBF-B67B-48B8-A1C6-C9E1C7B424D8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1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14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84E06-13FA-4C91-BED3-55017FE07666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48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172E2-5157-453E-A674-567961FE6C72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80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41239-6866-45FB-B43D-F9DBA729774D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73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6A66-8521-42BB-B139-E481DA8AFD75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15150" y="762000"/>
            <a:ext cx="2000250" cy="6096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5848350" cy="6096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A10DC-82BB-4A39-93A4-0BDFEAD17041}" type="slidenum">
              <a:rPr lang="es-E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5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9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7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3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3A61E-E06D-4533-BF69-4D5FD03CF16A}" type="datetimeFigureOut">
              <a:rPr lang="en-US" smtClean="0"/>
              <a:t>5/1/2012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00C6-25F5-46E4-99C2-8F6174AEB7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4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  <a:endParaRPr lang="en-US" smtClean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27B33811-0C02-4DDB-91CA-D47977329B8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 defTabSz="457200">
                <a:defRPr/>
              </a:pPr>
              <a:t>5/1/2012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B6280CEE-ED74-4785-AB96-23581B06A589}" type="slidenum">
              <a:rPr lang="en-US">
                <a:solidFill>
                  <a:prstClr val="white">
                    <a:tint val="75000"/>
                  </a:prstClr>
                </a:solidFill>
              </a:rPr>
              <a:pPr defTabSz="457200">
                <a:defRPr/>
              </a:pPr>
              <a:t>‹Nº›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73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800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8001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5946775"/>
            <a:ext cx="5873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BCB24A-2028-47EE-808E-0C229FF3100D}" type="slidenum">
              <a:rPr lang="es-ES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b="1">
              <a:solidFill>
                <a:srgbClr val="FFFFFF"/>
              </a:solidFill>
            </a:endParaRPr>
          </a:p>
        </p:txBody>
      </p:sp>
      <p:grpSp>
        <p:nvGrpSpPr>
          <p:cNvPr id="1033" name="Group 21"/>
          <p:cNvGrpSpPr>
            <a:grpSpLocks/>
          </p:cNvGrpSpPr>
          <p:nvPr/>
        </p:nvGrpSpPr>
        <p:grpSpPr bwMode="auto">
          <a:xfrm>
            <a:off x="228600" y="1447800"/>
            <a:ext cx="7391400" cy="319088"/>
            <a:chOff x="144" y="1248"/>
            <a:chExt cx="4656" cy="201"/>
          </a:xfrm>
        </p:grpSpPr>
        <p:sp>
          <p:nvSpPr>
            <p:cNvPr id="1035" name="AutoShape 12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6" name="AutoShape 20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034" name="Picture 23" descr="Cabecera_Color_Web_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1"/>
          <a:stretch>
            <a:fillRect/>
          </a:stretch>
        </p:blipFill>
        <p:spPr bwMode="auto">
          <a:xfrm>
            <a:off x="8459788" y="0"/>
            <a:ext cx="6842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05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7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s-E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8001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8001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5946775"/>
            <a:ext cx="5873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BCB24A-2028-47EE-808E-0C229FF3100D}" type="slidenum">
              <a:rPr lang="es-ES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b="1">
              <a:solidFill>
                <a:srgbClr val="FFFFFF"/>
              </a:solidFill>
            </a:endParaRPr>
          </a:p>
        </p:txBody>
      </p:sp>
      <p:grpSp>
        <p:nvGrpSpPr>
          <p:cNvPr id="1033" name="Group 21"/>
          <p:cNvGrpSpPr>
            <a:grpSpLocks/>
          </p:cNvGrpSpPr>
          <p:nvPr/>
        </p:nvGrpSpPr>
        <p:grpSpPr bwMode="auto">
          <a:xfrm>
            <a:off x="228600" y="1447800"/>
            <a:ext cx="7391400" cy="319088"/>
            <a:chOff x="144" y="1248"/>
            <a:chExt cx="4656" cy="201"/>
          </a:xfrm>
        </p:grpSpPr>
        <p:sp>
          <p:nvSpPr>
            <p:cNvPr id="1035" name="AutoShape 12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6" name="AutoShape 20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034" name="Picture 23" descr="Cabecera_Color_Web_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1"/>
          <a:stretch>
            <a:fillRect/>
          </a:stretch>
        </p:blipFill>
        <p:spPr bwMode="auto">
          <a:xfrm>
            <a:off x="8459788" y="0"/>
            <a:ext cx="6842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68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fundamentales</a:t>
            </a:r>
            <a:endParaRPr lang="en-US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652463" y="1479550"/>
            <a:ext cx="7847012" cy="5046663"/>
            <a:chOff x="480" y="441"/>
            <a:chExt cx="5327" cy="354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59" y="441"/>
              <a:ext cx="3499" cy="3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80" y="462"/>
              <a:ext cx="5327" cy="3528"/>
              <a:chOff x="480" y="462"/>
              <a:chExt cx="5327" cy="3528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60" y="835"/>
                <a:ext cx="987" cy="2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082" y="2313"/>
                <a:ext cx="1725" cy="1571"/>
              </a:xfrm>
              <a:prstGeom prst="rect">
                <a:avLst/>
              </a:prstGeom>
              <a:noFill/>
              <a:ln w="11113">
                <a:solidFill>
                  <a:srgbClr val="80A7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075" y="2306"/>
                <a:ext cx="1725" cy="1572"/>
              </a:xfrm>
              <a:prstGeom prst="rect">
                <a:avLst/>
              </a:prstGeom>
              <a:noFill/>
              <a:ln w="11113">
                <a:solidFill>
                  <a:srgbClr val="0027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2321" y="2313"/>
                <a:ext cx="1712" cy="1571"/>
              </a:xfrm>
              <a:prstGeom prst="rect">
                <a:avLst/>
              </a:prstGeom>
              <a:noFill/>
              <a:ln w="11113">
                <a:solidFill>
                  <a:srgbClr val="B469E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2315" y="2306"/>
                <a:ext cx="1711" cy="1572"/>
              </a:xfrm>
              <a:prstGeom prst="rect">
                <a:avLst/>
              </a:prstGeom>
              <a:noFill/>
              <a:ln w="11113">
                <a:solidFill>
                  <a:srgbClr val="470F7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2321" y="553"/>
                <a:ext cx="1712" cy="1569"/>
              </a:xfrm>
              <a:prstGeom prst="rect">
                <a:avLst/>
              </a:prstGeom>
              <a:noFill/>
              <a:ln w="11113">
                <a:solidFill>
                  <a:srgbClr val="FF8455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2315" y="546"/>
                <a:ext cx="1711" cy="1570"/>
              </a:xfrm>
              <a:prstGeom prst="rect">
                <a:avLst/>
              </a:prstGeom>
              <a:noFill/>
              <a:ln w="11113">
                <a:solidFill>
                  <a:srgbClr val="55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2315" y="575"/>
                <a:ext cx="1711" cy="1541"/>
              </a:xfrm>
              <a:prstGeom prst="rect">
                <a:avLst/>
              </a:prstGeom>
              <a:noFill/>
              <a:ln w="11113">
                <a:solidFill>
                  <a:srgbClr val="55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2416" y="774"/>
                <a:ext cx="759" cy="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6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Gluones (8)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3041" y="774"/>
                <a:ext cx="38" cy="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6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 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2492" y="1410"/>
                <a:ext cx="327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Quarks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2506" y="1810"/>
                <a:ext cx="408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Mesones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2820" y="1810"/>
                <a:ext cx="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2492" y="1908"/>
                <a:ext cx="406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Bariones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3344" y="1930"/>
                <a:ext cx="370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Núcleos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2421" y="2549"/>
                <a:ext cx="689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6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Graviton ?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3055" y="2549"/>
                <a:ext cx="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182" y="2535"/>
                <a:ext cx="581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6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Bosones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647" y="2535"/>
                <a:ext cx="39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6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 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261" y="2682"/>
                <a:ext cx="345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6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(W,Z)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576" y="2682"/>
                <a:ext cx="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175" y="1606"/>
                <a:ext cx="351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Atomos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439" y="1606"/>
                <a:ext cx="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175" y="1706"/>
                <a:ext cx="164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Luz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381" y="1706"/>
                <a:ext cx="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175" y="1804"/>
                <a:ext cx="373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Química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589" y="1804"/>
                <a:ext cx="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175" y="1903"/>
                <a:ext cx="511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Electrónica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>
                <a:off x="2408" y="3433"/>
                <a:ext cx="615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Sisteme solar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2933" y="3432"/>
                <a:ext cx="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8" name="Rectangle 36"/>
              <p:cNvSpPr>
                <a:spLocks noChangeArrowheads="1"/>
              </p:cNvSpPr>
              <p:nvPr/>
            </p:nvSpPr>
            <p:spPr bwMode="auto">
              <a:xfrm>
                <a:off x="2408" y="3528"/>
                <a:ext cx="389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Galaxias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39" name="Rectangle 37"/>
              <p:cNvSpPr>
                <a:spLocks noChangeArrowheads="1"/>
              </p:cNvSpPr>
              <p:nvPr/>
            </p:nvSpPr>
            <p:spPr bwMode="auto">
              <a:xfrm>
                <a:off x="2756" y="3528"/>
                <a:ext cx="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0" name="Rectangle 38"/>
              <p:cNvSpPr>
                <a:spLocks noChangeArrowheads="1"/>
              </p:cNvSpPr>
              <p:nvPr/>
            </p:nvSpPr>
            <p:spPr bwMode="auto">
              <a:xfrm>
                <a:off x="2408" y="3628"/>
                <a:ext cx="751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Agujeros negros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1" name="Rectangle 39"/>
              <p:cNvSpPr>
                <a:spLocks noChangeArrowheads="1"/>
              </p:cNvSpPr>
              <p:nvPr/>
            </p:nvSpPr>
            <p:spPr bwMode="auto">
              <a:xfrm>
                <a:off x="4153" y="3373"/>
                <a:ext cx="769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Desintegración n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2" name="Rectangle 40"/>
              <p:cNvSpPr>
                <a:spLocks noChangeArrowheads="1"/>
              </p:cNvSpPr>
              <p:nvPr/>
            </p:nvSpPr>
            <p:spPr bwMode="auto">
              <a:xfrm>
                <a:off x="4739" y="3373"/>
                <a:ext cx="1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3" name="Rectangle 41"/>
              <p:cNvSpPr>
                <a:spLocks noChangeArrowheads="1"/>
              </p:cNvSpPr>
              <p:nvPr/>
            </p:nvSpPr>
            <p:spPr bwMode="auto">
              <a:xfrm>
                <a:off x="4153" y="3473"/>
                <a:ext cx="894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Radioactividad beta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4" name="Rectangle 42"/>
              <p:cNvSpPr>
                <a:spLocks noChangeArrowheads="1"/>
              </p:cNvSpPr>
              <p:nvPr/>
            </p:nvSpPr>
            <p:spPr bwMode="auto">
              <a:xfrm>
                <a:off x="4858" y="3473"/>
                <a:ext cx="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5" name="Rectangle 43"/>
              <p:cNvSpPr>
                <a:spLocks noChangeArrowheads="1"/>
              </p:cNvSpPr>
              <p:nvPr/>
            </p:nvSpPr>
            <p:spPr bwMode="auto">
              <a:xfrm>
                <a:off x="4153" y="3571"/>
                <a:ext cx="1368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Interacciones de los neutrinos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5003" y="3571"/>
                <a:ext cx="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7" name="Rectangle 45"/>
              <p:cNvSpPr>
                <a:spLocks noChangeArrowheads="1"/>
              </p:cNvSpPr>
              <p:nvPr/>
            </p:nvSpPr>
            <p:spPr bwMode="auto">
              <a:xfrm>
                <a:off x="4153" y="3670"/>
                <a:ext cx="715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Fusión en el sol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>
                <a:off x="2316" y="546"/>
                <a:ext cx="1710" cy="71"/>
              </a:xfrm>
              <a:prstGeom prst="rect">
                <a:avLst/>
              </a:prstGeom>
              <a:solidFill>
                <a:srgbClr val="AA000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49" name="Rectangle 47"/>
              <p:cNvSpPr>
                <a:spLocks noChangeArrowheads="1"/>
              </p:cNvSpPr>
              <p:nvPr/>
            </p:nvSpPr>
            <p:spPr bwMode="auto">
              <a:xfrm>
                <a:off x="2315" y="2328"/>
                <a:ext cx="1711" cy="1550"/>
              </a:xfrm>
              <a:prstGeom prst="rect">
                <a:avLst/>
              </a:prstGeom>
              <a:noFill/>
              <a:ln w="11113">
                <a:solidFill>
                  <a:srgbClr val="470F7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50" name="Rectangle 48"/>
              <p:cNvSpPr>
                <a:spLocks noChangeArrowheads="1"/>
              </p:cNvSpPr>
              <p:nvPr/>
            </p:nvSpPr>
            <p:spPr bwMode="auto">
              <a:xfrm>
                <a:off x="4075" y="2328"/>
                <a:ext cx="1725" cy="1550"/>
              </a:xfrm>
              <a:prstGeom prst="rect">
                <a:avLst/>
              </a:prstGeom>
              <a:noFill/>
              <a:ln w="11113">
                <a:solidFill>
                  <a:srgbClr val="0027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51" name="Rectangle 49"/>
              <p:cNvSpPr>
                <a:spLocks noChangeArrowheads="1"/>
              </p:cNvSpPr>
              <p:nvPr/>
            </p:nvSpPr>
            <p:spPr bwMode="auto">
              <a:xfrm>
                <a:off x="2850" y="462"/>
                <a:ext cx="662" cy="18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52" name="Rectangle 50"/>
              <p:cNvSpPr>
                <a:spLocks noChangeArrowheads="1"/>
              </p:cNvSpPr>
              <p:nvPr/>
            </p:nvSpPr>
            <p:spPr bwMode="auto">
              <a:xfrm>
                <a:off x="2960" y="481"/>
                <a:ext cx="474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AA2E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Fuerte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53" name="Rectangle 51"/>
              <p:cNvSpPr>
                <a:spLocks noChangeArrowheads="1"/>
              </p:cNvSpPr>
              <p:nvPr/>
            </p:nvSpPr>
            <p:spPr bwMode="auto">
              <a:xfrm>
                <a:off x="4160" y="790"/>
                <a:ext cx="383" cy="1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6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Fotón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54" name="Rectangle 52"/>
              <p:cNvSpPr>
                <a:spLocks noChangeArrowheads="1"/>
              </p:cNvSpPr>
              <p:nvPr/>
            </p:nvSpPr>
            <p:spPr bwMode="auto">
              <a:xfrm>
                <a:off x="4596" y="790"/>
                <a:ext cx="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55" name="Rectangle 53"/>
              <p:cNvSpPr>
                <a:spLocks noChangeArrowheads="1"/>
              </p:cNvSpPr>
              <p:nvPr/>
            </p:nvSpPr>
            <p:spPr bwMode="auto">
              <a:xfrm>
                <a:off x="4075" y="575"/>
                <a:ext cx="1725" cy="1541"/>
              </a:xfrm>
              <a:prstGeom prst="rect">
                <a:avLst/>
              </a:prstGeom>
              <a:noFill/>
              <a:ln w="11113">
                <a:solidFill>
                  <a:srgbClr val="098A75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56" name="Freeform 54"/>
              <p:cNvSpPr>
                <a:spLocks/>
              </p:cNvSpPr>
              <p:nvPr/>
            </p:nvSpPr>
            <p:spPr bwMode="auto">
              <a:xfrm>
                <a:off x="4073" y="546"/>
                <a:ext cx="1727" cy="78"/>
              </a:xfrm>
              <a:custGeom>
                <a:avLst/>
                <a:gdLst>
                  <a:gd name="T0" fmla="*/ 0 w 1727"/>
                  <a:gd name="T1" fmla="*/ 71 h 78"/>
                  <a:gd name="T2" fmla="*/ 2 w 1727"/>
                  <a:gd name="T3" fmla="*/ 0 h 78"/>
                  <a:gd name="T4" fmla="*/ 1727 w 1727"/>
                  <a:gd name="T5" fmla="*/ 7 h 78"/>
                  <a:gd name="T6" fmla="*/ 1726 w 1727"/>
                  <a:gd name="T7" fmla="*/ 78 h 78"/>
                  <a:gd name="T8" fmla="*/ 0 w 1727"/>
                  <a:gd name="T9" fmla="*/ 71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7"/>
                  <a:gd name="T16" fmla="*/ 0 h 78"/>
                  <a:gd name="T17" fmla="*/ 1727 w 1727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7" h="78">
                    <a:moveTo>
                      <a:pt x="0" y="71"/>
                    </a:moveTo>
                    <a:lnTo>
                      <a:pt x="2" y="0"/>
                    </a:lnTo>
                    <a:lnTo>
                      <a:pt x="1727" y="7"/>
                    </a:lnTo>
                    <a:lnTo>
                      <a:pt x="1726" y="7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98A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" name="Rectangle 55"/>
              <p:cNvSpPr>
                <a:spLocks noChangeArrowheads="1"/>
              </p:cNvSpPr>
              <p:nvPr/>
            </p:nvSpPr>
            <p:spPr bwMode="auto">
              <a:xfrm>
                <a:off x="4286" y="504"/>
                <a:ext cx="1296" cy="18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58" name="Rectangle 56"/>
              <p:cNvSpPr>
                <a:spLocks noChangeArrowheads="1"/>
              </p:cNvSpPr>
              <p:nvPr/>
            </p:nvSpPr>
            <p:spPr bwMode="auto">
              <a:xfrm>
                <a:off x="2316" y="2306"/>
                <a:ext cx="1710" cy="71"/>
              </a:xfrm>
              <a:prstGeom prst="rect">
                <a:avLst/>
              </a:prstGeom>
              <a:solidFill>
                <a:srgbClr val="7719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59" name="Rectangle 57"/>
              <p:cNvSpPr>
                <a:spLocks noChangeArrowheads="1"/>
              </p:cNvSpPr>
              <p:nvPr/>
            </p:nvSpPr>
            <p:spPr bwMode="auto">
              <a:xfrm>
                <a:off x="2652" y="2244"/>
                <a:ext cx="1036" cy="18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0" name="Rectangle 58"/>
              <p:cNvSpPr>
                <a:spLocks noChangeArrowheads="1"/>
              </p:cNvSpPr>
              <p:nvPr/>
            </p:nvSpPr>
            <p:spPr bwMode="auto">
              <a:xfrm>
                <a:off x="2688" y="2256"/>
                <a:ext cx="981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470F7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Gravitacional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61" name="Rectangle 59"/>
              <p:cNvSpPr>
                <a:spLocks noChangeArrowheads="1"/>
              </p:cNvSpPr>
              <p:nvPr/>
            </p:nvSpPr>
            <p:spPr bwMode="auto">
              <a:xfrm>
                <a:off x="4075" y="2306"/>
                <a:ext cx="1725" cy="71"/>
              </a:xfrm>
              <a:prstGeom prst="rect">
                <a:avLst/>
              </a:prstGeom>
              <a:solidFill>
                <a:srgbClr val="0034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>
                <a:off x="4597" y="2271"/>
                <a:ext cx="619" cy="1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3" name="Rectangle 61"/>
              <p:cNvSpPr>
                <a:spLocks noChangeArrowheads="1"/>
              </p:cNvSpPr>
              <p:nvPr/>
            </p:nvSpPr>
            <p:spPr bwMode="auto">
              <a:xfrm>
                <a:off x="4715" y="2246"/>
                <a:ext cx="38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00278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Débil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>
                <a:off x="2681" y="3936"/>
                <a:ext cx="1130" cy="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717171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Grupo de Física Experimental de Altas Energías, U. Oviedo</a:t>
                </a:r>
                <a:endParaRPr lang="en-GB" sz="5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65" name="Rectangle 63"/>
              <p:cNvSpPr>
                <a:spLocks noChangeArrowheads="1"/>
              </p:cNvSpPr>
              <p:nvPr/>
            </p:nvSpPr>
            <p:spPr bwMode="auto">
              <a:xfrm>
                <a:off x="4368" y="489"/>
                <a:ext cx="1294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008077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Electromagnetica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66" name="Rectangle 64"/>
              <p:cNvSpPr>
                <a:spLocks noChangeArrowheads="1"/>
              </p:cNvSpPr>
              <p:nvPr/>
            </p:nvSpPr>
            <p:spPr bwMode="auto">
              <a:xfrm>
                <a:off x="481" y="546"/>
                <a:ext cx="1710" cy="71"/>
              </a:xfrm>
              <a:prstGeom prst="rect">
                <a:avLst/>
              </a:prstGeom>
              <a:solidFill>
                <a:srgbClr val="098A7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67" name="Rectangle 65"/>
              <p:cNvSpPr>
                <a:spLocks noChangeArrowheads="1"/>
              </p:cNvSpPr>
              <p:nvPr/>
            </p:nvSpPr>
            <p:spPr bwMode="auto">
              <a:xfrm>
                <a:off x="696" y="881"/>
                <a:ext cx="169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Tau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68" name="Rectangle 66"/>
              <p:cNvSpPr>
                <a:spLocks noChangeArrowheads="1"/>
              </p:cNvSpPr>
              <p:nvPr/>
            </p:nvSpPr>
            <p:spPr bwMode="auto">
              <a:xfrm>
                <a:off x="618" y="1297"/>
                <a:ext cx="255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Muon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69" name="Rectangle 67"/>
              <p:cNvSpPr>
                <a:spLocks noChangeArrowheads="1"/>
              </p:cNvSpPr>
              <p:nvPr/>
            </p:nvSpPr>
            <p:spPr bwMode="auto">
              <a:xfrm>
                <a:off x="507" y="1711"/>
                <a:ext cx="379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Electron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0" name="Rectangle 68"/>
              <p:cNvSpPr>
                <a:spLocks noChangeArrowheads="1"/>
              </p:cNvSpPr>
              <p:nvPr/>
            </p:nvSpPr>
            <p:spPr bwMode="auto">
              <a:xfrm>
                <a:off x="1800" y="860"/>
                <a:ext cx="169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Tau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1" name="Rectangle 69"/>
              <p:cNvSpPr>
                <a:spLocks noChangeArrowheads="1"/>
              </p:cNvSpPr>
              <p:nvPr/>
            </p:nvSpPr>
            <p:spPr bwMode="auto">
              <a:xfrm>
                <a:off x="1800" y="945"/>
                <a:ext cx="390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Neutrino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2" name="Rectangle 70"/>
              <p:cNvSpPr>
                <a:spLocks noChangeArrowheads="1"/>
              </p:cNvSpPr>
              <p:nvPr/>
            </p:nvSpPr>
            <p:spPr bwMode="auto">
              <a:xfrm>
                <a:off x="1800" y="1282"/>
                <a:ext cx="256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Muon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3" name="Rectangle 71"/>
              <p:cNvSpPr>
                <a:spLocks noChangeArrowheads="1"/>
              </p:cNvSpPr>
              <p:nvPr/>
            </p:nvSpPr>
            <p:spPr bwMode="auto">
              <a:xfrm>
                <a:off x="1800" y="1366"/>
                <a:ext cx="390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Neutrino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4" name="Rectangle 72"/>
              <p:cNvSpPr>
                <a:spLocks noChangeArrowheads="1"/>
              </p:cNvSpPr>
              <p:nvPr/>
            </p:nvSpPr>
            <p:spPr bwMode="auto">
              <a:xfrm>
                <a:off x="1800" y="1711"/>
                <a:ext cx="380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Electron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5" name="Rectangle 73"/>
              <p:cNvSpPr>
                <a:spLocks noChangeArrowheads="1"/>
              </p:cNvSpPr>
              <p:nvPr/>
            </p:nvSpPr>
            <p:spPr bwMode="auto">
              <a:xfrm>
                <a:off x="1800" y="1797"/>
                <a:ext cx="390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Neutrino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6" name="Rectangle 74"/>
              <p:cNvSpPr>
                <a:spLocks noChangeArrowheads="1"/>
              </p:cNvSpPr>
              <p:nvPr/>
            </p:nvSpPr>
            <p:spPr bwMode="auto">
              <a:xfrm>
                <a:off x="480" y="553"/>
                <a:ext cx="1718" cy="1556"/>
              </a:xfrm>
              <a:prstGeom prst="rect">
                <a:avLst/>
              </a:prstGeom>
              <a:noFill/>
              <a:ln w="11113">
                <a:solidFill>
                  <a:srgbClr val="098A75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7" name="Rectangle 75"/>
              <p:cNvSpPr>
                <a:spLocks noChangeArrowheads="1"/>
              </p:cNvSpPr>
              <p:nvPr/>
            </p:nvSpPr>
            <p:spPr bwMode="auto">
              <a:xfrm>
                <a:off x="960" y="480"/>
                <a:ext cx="720" cy="16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78" name="Rectangle 76"/>
              <p:cNvSpPr>
                <a:spLocks noChangeArrowheads="1"/>
              </p:cNvSpPr>
              <p:nvPr/>
            </p:nvSpPr>
            <p:spPr bwMode="auto">
              <a:xfrm>
                <a:off x="1213" y="892"/>
                <a:ext cx="84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-1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79" name="Rectangle 77"/>
              <p:cNvSpPr>
                <a:spLocks noChangeArrowheads="1"/>
              </p:cNvSpPr>
              <p:nvPr/>
            </p:nvSpPr>
            <p:spPr bwMode="auto">
              <a:xfrm>
                <a:off x="1213" y="1321"/>
                <a:ext cx="84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-1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0" name="Rectangle 78"/>
              <p:cNvSpPr>
                <a:spLocks noChangeArrowheads="1"/>
              </p:cNvSpPr>
              <p:nvPr/>
            </p:nvSpPr>
            <p:spPr bwMode="auto">
              <a:xfrm>
                <a:off x="1198" y="1729"/>
                <a:ext cx="84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-1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1" name="Rectangle 79"/>
              <p:cNvSpPr>
                <a:spLocks noChangeArrowheads="1"/>
              </p:cNvSpPr>
              <p:nvPr/>
            </p:nvSpPr>
            <p:spPr bwMode="auto">
              <a:xfrm>
                <a:off x="1402" y="899"/>
                <a:ext cx="53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0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2" name="Rectangle 80"/>
              <p:cNvSpPr>
                <a:spLocks noChangeArrowheads="1"/>
              </p:cNvSpPr>
              <p:nvPr/>
            </p:nvSpPr>
            <p:spPr bwMode="auto">
              <a:xfrm>
                <a:off x="1402" y="1321"/>
                <a:ext cx="53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0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3" name="Rectangle 81"/>
              <p:cNvSpPr>
                <a:spLocks noChangeArrowheads="1"/>
              </p:cNvSpPr>
              <p:nvPr/>
            </p:nvSpPr>
            <p:spPr bwMode="auto">
              <a:xfrm>
                <a:off x="1388" y="1729"/>
                <a:ext cx="53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0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4" name="Rectangle 82"/>
              <p:cNvSpPr>
                <a:spLocks noChangeArrowheads="1"/>
              </p:cNvSpPr>
              <p:nvPr/>
            </p:nvSpPr>
            <p:spPr bwMode="auto">
              <a:xfrm>
                <a:off x="480" y="2326"/>
                <a:ext cx="1725" cy="1562"/>
              </a:xfrm>
              <a:prstGeom prst="rect">
                <a:avLst/>
              </a:prstGeom>
              <a:noFill/>
              <a:ln w="11113">
                <a:solidFill>
                  <a:srgbClr val="55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85" name="Rectangle 83"/>
              <p:cNvSpPr>
                <a:spLocks noChangeArrowheads="1"/>
              </p:cNvSpPr>
              <p:nvPr/>
            </p:nvSpPr>
            <p:spPr bwMode="auto">
              <a:xfrm>
                <a:off x="549" y="2640"/>
                <a:ext cx="332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Bottom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6" name="Rectangle 84"/>
              <p:cNvSpPr>
                <a:spLocks noChangeArrowheads="1"/>
              </p:cNvSpPr>
              <p:nvPr/>
            </p:nvSpPr>
            <p:spPr bwMode="auto">
              <a:xfrm>
                <a:off x="534" y="3034"/>
                <a:ext cx="353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Strange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7" name="Rectangle 85"/>
              <p:cNvSpPr>
                <a:spLocks noChangeArrowheads="1"/>
              </p:cNvSpPr>
              <p:nvPr/>
            </p:nvSpPr>
            <p:spPr bwMode="auto">
              <a:xfrm>
                <a:off x="611" y="3413"/>
                <a:ext cx="261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Down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8" name="Rectangle 86"/>
              <p:cNvSpPr>
                <a:spLocks noChangeArrowheads="1"/>
              </p:cNvSpPr>
              <p:nvPr/>
            </p:nvSpPr>
            <p:spPr bwMode="auto">
              <a:xfrm>
                <a:off x="1800" y="2646"/>
                <a:ext cx="175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Top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89" name="Rectangle 87"/>
              <p:cNvSpPr>
                <a:spLocks noChangeArrowheads="1"/>
              </p:cNvSpPr>
              <p:nvPr/>
            </p:nvSpPr>
            <p:spPr bwMode="auto">
              <a:xfrm>
                <a:off x="1800" y="3076"/>
                <a:ext cx="301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Charm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0" name="Rectangle 88"/>
              <p:cNvSpPr>
                <a:spLocks noChangeArrowheads="1"/>
              </p:cNvSpPr>
              <p:nvPr/>
            </p:nvSpPr>
            <p:spPr bwMode="auto">
              <a:xfrm>
                <a:off x="1807" y="3457"/>
                <a:ext cx="127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 b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Up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1" name="Rectangle 89"/>
              <p:cNvSpPr>
                <a:spLocks noChangeArrowheads="1"/>
              </p:cNvSpPr>
              <p:nvPr/>
            </p:nvSpPr>
            <p:spPr bwMode="auto">
              <a:xfrm>
                <a:off x="481" y="2305"/>
                <a:ext cx="1726" cy="71"/>
              </a:xfrm>
              <a:prstGeom prst="rect">
                <a:avLst/>
              </a:prstGeom>
              <a:solidFill>
                <a:srgbClr val="80000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92" name="Rectangle 90"/>
              <p:cNvSpPr>
                <a:spLocks noChangeArrowheads="1"/>
              </p:cNvSpPr>
              <p:nvPr/>
            </p:nvSpPr>
            <p:spPr bwMode="auto">
              <a:xfrm>
                <a:off x="1348" y="2677"/>
                <a:ext cx="131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2/3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3" name="Rectangle 91"/>
              <p:cNvSpPr>
                <a:spLocks noChangeArrowheads="1"/>
              </p:cNvSpPr>
              <p:nvPr/>
            </p:nvSpPr>
            <p:spPr bwMode="auto">
              <a:xfrm>
                <a:off x="1348" y="3093"/>
                <a:ext cx="131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2/3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4" name="Rectangle 92"/>
              <p:cNvSpPr>
                <a:spLocks noChangeArrowheads="1"/>
              </p:cNvSpPr>
              <p:nvPr/>
            </p:nvSpPr>
            <p:spPr bwMode="auto">
              <a:xfrm>
                <a:off x="1348" y="3480"/>
                <a:ext cx="131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2/3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5" name="Rectangle 93"/>
              <p:cNvSpPr>
                <a:spLocks noChangeArrowheads="1"/>
              </p:cNvSpPr>
              <p:nvPr/>
            </p:nvSpPr>
            <p:spPr bwMode="auto">
              <a:xfrm>
                <a:off x="1142" y="2677"/>
                <a:ext cx="162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-1/3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6" name="Rectangle 94"/>
              <p:cNvSpPr>
                <a:spLocks noChangeArrowheads="1"/>
              </p:cNvSpPr>
              <p:nvPr/>
            </p:nvSpPr>
            <p:spPr bwMode="auto">
              <a:xfrm>
                <a:off x="1142" y="3093"/>
                <a:ext cx="162" cy="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-1/3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7" name="Rectangle 95"/>
              <p:cNvSpPr>
                <a:spLocks noChangeArrowheads="1"/>
              </p:cNvSpPr>
              <p:nvPr/>
            </p:nvSpPr>
            <p:spPr bwMode="auto">
              <a:xfrm>
                <a:off x="1142" y="3480"/>
                <a:ext cx="162" cy="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100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-1/3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8" name="Rectangle 96"/>
              <p:cNvSpPr>
                <a:spLocks noChangeArrowheads="1"/>
              </p:cNvSpPr>
              <p:nvPr/>
            </p:nvSpPr>
            <p:spPr bwMode="auto">
              <a:xfrm>
                <a:off x="769" y="3736"/>
                <a:ext cx="44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 i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 cada quark: 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9" name="Rectangle 97"/>
              <p:cNvSpPr>
                <a:spLocks noChangeArrowheads="1"/>
              </p:cNvSpPr>
              <p:nvPr/>
            </p:nvSpPr>
            <p:spPr bwMode="auto">
              <a:xfrm>
                <a:off x="1169" y="3669"/>
                <a:ext cx="47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2000">
                    <a:solidFill>
                      <a:srgbClr val="FF1923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 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0" name="Rectangle 98"/>
              <p:cNvSpPr>
                <a:spLocks noChangeArrowheads="1"/>
              </p:cNvSpPr>
              <p:nvPr/>
            </p:nvSpPr>
            <p:spPr bwMode="auto">
              <a:xfrm>
                <a:off x="1212" y="3736"/>
                <a:ext cx="77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 i="1">
                    <a:solidFill>
                      <a:srgbClr val="FF1923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 R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1" name="Rectangle 99"/>
              <p:cNvSpPr>
                <a:spLocks noChangeArrowheads="1"/>
              </p:cNvSpPr>
              <p:nvPr/>
            </p:nvSpPr>
            <p:spPr bwMode="auto">
              <a:xfrm>
                <a:off x="1281" y="3736"/>
                <a:ext cx="6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 i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,  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2" name="Rectangle 100"/>
              <p:cNvSpPr>
                <a:spLocks noChangeArrowheads="1"/>
              </p:cNvSpPr>
              <p:nvPr/>
            </p:nvSpPr>
            <p:spPr bwMode="auto">
              <a:xfrm>
                <a:off x="1338" y="3736"/>
                <a:ext cx="9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 i="1">
                    <a:solidFill>
                      <a:srgbClr val="0065FF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  B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3" name="Rectangle 101"/>
              <p:cNvSpPr>
                <a:spLocks noChangeArrowheads="1"/>
              </p:cNvSpPr>
              <p:nvPr/>
            </p:nvSpPr>
            <p:spPr bwMode="auto">
              <a:xfrm>
                <a:off x="1423" y="3736"/>
                <a:ext cx="43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 i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, 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4" name="Rectangle 102"/>
              <p:cNvSpPr>
                <a:spLocks noChangeArrowheads="1"/>
              </p:cNvSpPr>
              <p:nvPr/>
            </p:nvSpPr>
            <p:spPr bwMode="auto">
              <a:xfrm>
                <a:off x="1462" y="3736"/>
                <a:ext cx="12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 i="1">
                    <a:solidFill>
                      <a:srgbClr val="1CAA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   G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5" name="Rectangle 103"/>
              <p:cNvSpPr>
                <a:spLocks noChangeArrowheads="1"/>
              </p:cNvSpPr>
              <p:nvPr/>
            </p:nvSpPr>
            <p:spPr bwMode="auto">
              <a:xfrm>
                <a:off x="1573" y="3736"/>
                <a:ext cx="379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 i="1">
                    <a:solidFill>
                      <a:srgbClr val="000000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   3 colores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6" name="Rectangle 104"/>
              <p:cNvSpPr>
                <a:spLocks noChangeArrowheads="1"/>
              </p:cNvSpPr>
              <p:nvPr/>
            </p:nvSpPr>
            <p:spPr bwMode="auto">
              <a:xfrm>
                <a:off x="1056" y="2248"/>
                <a:ext cx="624" cy="18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107" name="Rectangle 105"/>
              <p:cNvSpPr>
                <a:spLocks noChangeArrowheads="1"/>
              </p:cNvSpPr>
              <p:nvPr/>
            </p:nvSpPr>
            <p:spPr bwMode="auto">
              <a:xfrm>
                <a:off x="1104" y="2228"/>
                <a:ext cx="53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800006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Quarks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8" name="Rectangle 106"/>
              <p:cNvSpPr>
                <a:spLocks noChangeArrowheads="1"/>
              </p:cNvSpPr>
              <p:nvPr/>
            </p:nvSpPr>
            <p:spPr bwMode="auto">
              <a:xfrm>
                <a:off x="1055" y="2448"/>
                <a:ext cx="522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>
                    <a:solidFill>
                      <a:srgbClr val="555555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Carga eléctrica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9" name="Rectangle 107"/>
              <p:cNvSpPr>
                <a:spLocks noChangeArrowheads="1"/>
              </p:cNvSpPr>
              <p:nvPr/>
            </p:nvSpPr>
            <p:spPr bwMode="auto">
              <a:xfrm>
                <a:off x="1035" y="481"/>
                <a:ext cx="690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b="1">
                    <a:solidFill>
                      <a:srgbClr val="098A75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Leptones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10" name="Rectangle 108"/>
              <p:cNvSpPr>
                <a:spLocks noChangeArrowheads="1"/>
              </p:cNvSpPr>
              <p:nvPr/>
            </p:nvSpPr>
            <p:spPr bwMode="auto">
              <a:xfrm>
                <a:off x="1104" y="720"/>
                <a:ext cx="522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900">
                    <a:solidFill>
                      <a:srgbClr val="555555"/>
                    </a:solidFill>
                    <a:latin typeface="Helvetica" pitchFamily="34" charset="0"/>
                    <a:ea typeface="ＭＳ Ｐゴシック"/>
                    <a:cs typeface="ＭＳ Ｐゴシック"/>
                  </a:rPr>
                  <a:t>Carga eléctrica</a:t>
                </a:r>
                <a:endParaRPr lang="en-GB" sz="2800">
                  <a:latin typeface="Helvetica" pitchFamily="34" charset="0"/>
                  <a:ea typeface="ＭＳ Ｐゴシック"/>
                  <a:cs typeface="ＭＳ Ｐゴシック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4102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Computación en Altas Energías: Computación GRID - TAE 2009</a:t>
            </a:r>
          </a:p>
        </p:txBody>
      </p:sp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Complejidad</a:t>
            </a:r>
            <a:r>
              <a:rPr lang="en-US" sz="2800" dirty="0" smtClean="0"/>
              <a:t> </a:t>
            </a:r>
            <a:r>
              <a:rPr lang="en-US" sz="2800" dirty="0"/>
              <a:t>de los </a:t>
            </a:r>
            <a:r>
              <a:rPr lang="en-US" sz="2800" dirty="0" err="1"/>
              <a:t>sucesos</a:t>
            </a:r>
            <a:endParaRPr lang="en-US" sz="2800" dirty="0"/>
          </a:p>
        </p:txBody>
      </p:sp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7"/>
          <a:stretch>
            <a:fillRect/>
          </a:stretch>
        </p:blipFill>
        <p:spPr bwMode="auto">
          <a:xfrm>
            <a:off x="117475" y="1039813"/>
            <a:ext cx="9026525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4933" name="Line 5"/>
          <p:cNvSpPr>
            <a:spLocks noChangeShapeType="1"/>
          </p:cNvSpPr>
          <p:nvPr/>
        </p:nvSpPr>
        <p:spPr bwMode="auto">
          <a:xfrm flipV="1">
            <a:off x="3276600" y="3141663"/>
            <a:ext cx="1079500" cy="1295400"/>
          </a:xfrm>
          <a:prstGeom prst="line">
            <a:avLst/>
          </a:prstGeom>
          <a:noFill/>
          <a:ln w="635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endParaRPr lang="en-US"/>
          </a:p>
        </p:txBody>
      </p:sp>
      <p:sp>
        <p:nvSpPr>
          <p:cNvPr id="764937" name="Text Box 9"/>
          <p:cNvSpPr txBox="1">
            <a:spLocks noChangeArrowheads="1"/>
          </p:cNvSpPr>
          <p:nvPr/>
        </p:nvSpPr>
        <p:spPr bwMode="auto">
          <a:xfrm>
            <a:off x="7092950" y="1341438"/>
            <a:ext cx="14398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u="none"/>
          </a:p>
        </p:txBody>
      </p:sp>
      <p:sp>
        <p:nvSpPr>
          <p:cNvPr id="764938" name="Rectangle 10"/>
          <p:cNvSpPr>
            <a:spLocks noChangeArrowheads="1"/>
          </p:cNvSpPr>
          <p:nvPr/>
        </p:nvSpPr>
        <p:spPr bwMode="auto">
          <a:xfrm>
            <a:off x="179388" y="4508500"/>
            <a:ext cx="4032250" cy="18002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marL="268288" indent="-268288">
              <a:buFontTx/>
              <a:buBlip>
                <a:blip r:embed="rId3"/>
              </a:buBlip>
            </a:pPr>
            <a:r>
              <a:rPr lang="es-ES_tradnl" sz="2000" u="none">
                <a:latin typeface="Trebuchet MS" pitchFamily="34" charset="0"/>
              </a:rPr>
              <a:t>Esto es lo que estamos buscando: Un bosón de </a:t>
            </a:r>
            <a:r>
              <a:rPr lang="es-ES_tradnl" sz="2000" u="none">
                <a:solidFill>
                  <a:srgbClr val="CC3300"/>
                </a:solidFill>
                <a:latin typeface="Trebuchet MS" pitchFamily="34" charset="0"/>
              </a:rPr>
              <a:t>Higgs</a:t>
            </a:r>
          </a:p>
          <a:p>
            <a:pPr marL="268288" indent="-268288" algn="ctr">
              <a:buFontTx/>
              <a:buNone/>
            </a:pPr>
            <a:r>
              <a:rPr lang="es-ES_tradnl" sz="2400" b="1" u="none">
                <a:solidFill>
                  <a:srgbClr val="CC3300"/>
                </a:solidFill>
                <a:latin typeface="Trebuchet MS" pitchFamily="34" charset="0"/>
              </a:rPr>
              <a:t>H </a:t>
            </a:r>
            <a:r>
              <a:rPr lang="es-ES_tradnl" sz="2400" b="1" u="none">
                <a:solidFill>
                  <a:srgbClr val="CC3300"/>
                </a:solidFill>
                <a:latin typeface="Trebuchet MS" pitchFamily="34" charset="0"/>
                <a:sym typeface="Wingdings" pitchFamily="2" charset="2"/>
              </a:rPr>
              <a:t> ZZ  4 </a:t>
            </a:r>
            <a:r>
              <a:rPr lang="es-ES_tradnl" sz="2400" b="1" u="none">
                <a:solidFill>
                  <a:srgbClr val="CC3300"/>
                </a:solidFill>
                <a:latin typeface="Symbol" pitchFamily="18" charset="2"/>
                <a:sym typeface="Wingdings" pitchFamily="2" charset="2"/>
              </a:rPr>
              <a:t>m</a:t>
            </a:r>
          </a:p>
          <a:p>
            <a:pPr marL="268288" indent="-268288">
              <a:buFontTx/>
              <a:buBlip>
                <a:blip r:embed="rId3"/>
              </a:buBlip>
            </a:pPr>
            <a:r>
              <a:rPr lang="es-ES_tradnl" sz="2000" u="none">
                <a:latin typeface="Trebuchet MS" pitchFamily="34" charset="0"/>
              </a:rPr>
              <a:t>Se producirá aproximadamente </a:t>
            </a:r>
            <a:r>
              <a:rPr lang="es-ES_tradnl" sz="2000" b="1" u="none">
                <a:solidFill>
                  <a:srgbClr val="CC3300"/>
                </a:solidFill>
                <a:latin typeface="Trebuchet MS" pitchFamily="34" charset="0"/>
              </a:rPr>
              <a:t>uno al día</a:t>
            </a:r>
          </a:p>
        </p:txBody>
      </p:sp>
    </p:spTree>
    <p:extLst>
      <p:ext uri="{BB962C8B-B14F-4D97-AF65-F5344CB8AC3E}">
        <p14:creationId xmlns:p14="http://schemas.microsoft.com/office/powerpoint/2010/main" val="6284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039813"/>
            <a:ext cx="90265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Complejidad</a:t>
            </a:r>
            <a:r>
              <a:rPr lang="en-US" sz="2800" dirty="0" smtClean="0"/>
              <a:t> de </a:t>
            </a:r>
            <a:r>
              <a:rPr lang="en-US" sz="2800" dirty="0"/>
              <a:t>los </a:t>
            </a:r>
            <a:r>
              <a:rPr lang="en-US" sz="2800" dirty="0" err="1"/>
              <a:t>sucesos</a:t>
            </a:r>
            <a:endParaRPr lang="en-US" sz="2800" dirty="0"/>
          </a:p>
        </p:txBody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4508500"/>
            <a:ext cx="4608513" cy="1800225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s-ES_tradnl" sz="2000"/>
              <a:t>Y sin embargo lo que tenemos es esto: </a:t>
            </a:r>
            <a:r>
              <a:rPr lang="es-ES_tradnl" sz="2000">
                <a:solidFill>
                  <a:srgbClr val="CC3300"/>
                </a:solidFill>
              </a:rPr>
              <a:t>Más de 1000 partículas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s-ES_tradnl">
                <a:solidFill>
                  <a:srgbClr val="CC3300"/>
                </a:solidFill>
              </a:rPr>
              <a:t>H</a:t>
            </a:r>
            <a:r>
              <a:rPr lang="es-ES_tradnl">
                <a:solidFill>
                  <a:srgbClr val="CC3300"/>
                </a:solidFill>
                <a:sym typeface="Wingdings" pitchFamily="2" charset="2"/>
              </a:rPr>
              <a:t>4</a:t>
            </a:r>
            <a:r>
              <a:rPr lang="es-ES_tradnl">
                <a:solidFill>
                  <a:srgbClr val="CC33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s-ES_tradnl">
                <a:solidFill>
                  <a:srgbClr val="CC3300"/>
                </a:solidFill>
                <a:sym typeface="Wingdings" pitchFamily="2" charset="2"/>
              </a:rPr>
              <a:t> + UE + PU + ISR + FSR +…</a:t>
            </a:r>
          </a:p>
          <a:p>
            <a:pPr>
              <a:lnSpc>
                <a:spcPct val="90000"/>
              </a:lnSpc>
            </a:pPr>
            <a:r>
              <a:rPr lang="es-ES_tradnl" sz="2000">
                <a:sym typeface="Wingdings" pitchFamily="2" charset="2"/>
              </a:rPr>
              <a:t>Con todos sus </a:t>
            </a:r>
            <a:r>
              <a:rPr lang="es-ES_tradnl" sz="2000" b="1">
                <a:solidFill>
                  <a:srgbClr val="CC3300"/>
                </a:solidFill>
                <a:sym typeface="Wingdings" pitchFamily="2" charset="2"/>
              </a:rPr>
              <a:t>fondos</a:t>
            </a:r>
            <a:r>
              <a:rPr lang="es-ES_tradnl" sz="2000">
                <a:sym typeface="Wingdings" pitchFamily="2" charset="2"/>
              </a:rPr>
              <a:t> varios ordenes de magnitud por encima</a:t>
            </a:r>
          </a:p>
        </p:txBody>
      </p:sp>
      <p:sp>
        <p:nvSpPr>
          <p:cNvPr id="765957" name="Line 5"/>
          <p:cNvSpPr>
            <a:spLocks noChangeShapeType="1"/>
          </p:cNvSpPr>
          <p:nvPr/>
        </p:nvSpPr>
        <p:spPr bwMode="auto">
          <a:xfrm flipH="1" flipV="1">
            <a:off x="4859338" y="2997200"/>
            <a:ext cx="1296987" cy="1439863"/>
          </a:xfrm>
          <a:prstGeom prst="line">
            <a:avLst/>
          </a:prstGeom>
          <a:noFill/>
          <a:ln w="635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endParaRPr lang="en-US"/>
          </a:p>
        </p:txBody>
      </p:sp>
      <p:sp>
        <p:nvSpPr>
          <p:cNvPr id="765961" name="Rectangle 9"/>
          <p:cNvSpPr>
            <a:spLocks noChangeArrowheads="1"/>
          </p:cNvSpPr>
          <p:nvPr/>
        </p:nvSpPr>
        <p:spPr bwMode="auto">
          <a:xfrm>
            <a:off x="179388" y="4508500"/>
            <a:ext cx="4032250" cy="18002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marL="268288" indent="-268288">
              <a:buFontTx/>
              <a:buBlip>
                <a:blip r:embed="rId3"/>
              </a:buBlip>
            </a:pPr>
            <a:r>
              <a:rPr lang="es-ES_tradnl" sz="2000" u="none">
                <a:latin typeface="Trebuchet MS" pitchFamily="34" charset="0"/>
              </a:rPr>
              <a:t>Esto es lo que estamos buscando: Un bosón de </a:t>
            </a:r>
            <a:r>
              <a:rPr lang="es-ES_tradnl" sz="2000" u="none">
                <a:solidFill>
                  <a:srgbClr val="CC3300"/>
                </a:solidFill>
                <a:latin typeface="Trebuchet MS" pitchFamily="34" charset="0"/>
              </a:rPr>
              <a:t>Higgs</a:t>
            </a:r>
          </a:p>
          <a:p>
            <a:pPr marL="268288" indent="-268288" algn="ctr">
              <a:buFontTx/>
              <a:buNone/>
            </a:pPr>
            <a:r>
              <a:rPr lang="es-ES_tradnl" sz="2400" b="1" u="none">
                <a:solidFill>
                  <a:srgbClr val="CC3300"/>
                </a:solidFill>
                <a:latin typeface="Trebuchet MS" pitchFamily="34" charset="0"/>
              </a:rPr>
              <a:t>H </a:t>
            </a:r>
            <a:r>
              <a:rPr lang="es-ES_tradnl" sz="2400" b="1" u="none">
                <a:solidFill>
                  <a:srgbClr val="CC3300"/>
                </a:solidFill>
                <a:latin typeface="Trebuchet MS" pitchFamily="34" charset="0"/>
                <a:sym typeface="Wingdings" pitchFamily="2" charset="2"/>
              </a:rPr>
              <a:t> ZZ  4 </a:t>
            </a:r>
            <a:r>
              <a:rPr lang="es-ES_tradnl" sz="2400" b="1" u="none">
                <a:solidFill>
                  <a:srgbClr val="CC3300"/>
                </a:solidFill>
                <a:latin typeface="Symbol" pitchFamily="18" charset="2"/>
                <a:sym typeface="Wingdings" pitchFamily="2" charset="2"/>
              </a:rPr>
              <a:t>m</a:t>
            </a:r>
          </a:p>
          <a:p>
            <a:pPr marL="268288" indent="-268288">
              <a:buFontTx/>
              <a:buBlip>
                <a:blip r:embed="rId3"/>
              </a:buBlip>
            </a:pPr>
            <a:r>
              <a:rPr lang="es-ES_tradnl" sz="2000" u="none">
                <a:latin typeface="Trebuchet MS" pitchFamily="34" charset="0"/>
              </a:rPr>
              <a:t>Se producirá aproximadamente </a:t>
            </a:r>
            <a:r>
              <a:rPr lang="es-ES_tradnl" sz="2000" b="1" u="none">
                <a:solidFill>
                  <a:srgbClr val="CC3300"/>
                </a:solidFill>
                <a:latin typeface="Trebuchet MS" pitchFamily="34" charset="0"/>
              </a:rPr>
              <a:t>uno al día</a:t>
            </a:r>
          </a:p>
        </p:txBody>
      </p:sp>
    </p:spTree>
    <p:extLst>
      <p:ext uri="{BB962C8B-B14F-4D97-AF65-F5344CB8AC3E}">
        <p14:creationId xmlns:p14="http://schemas.microsoft.com/office/powerpoint/2010/main" val="24354914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Computación en Altas Energías: Computación GRID - TAE 2009</a:t>
            </a:r>
          </a:p>
        </p:txBody>
      </p:sp>
      <p:sp>
        <p:nvSpPr>
          <p:cNvPr id="98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734888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</a:t>
            </a:r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dirty="0" err="1"/>
              <a:t>computación</a:t>
            </a:r>
            <a:r>
              <a:rPr lang="en-US" dirty="0"/>
              <a:t> AAEE</a:t>
            </a:r>
          </a:p>
        </p:txBody>
      </p:sp>
      <p:grpSp>
        <p:nvGrpSpPr>
          <p:cNvPr id="983043" name="Group 3"/>
          <p:cNvGrpSpPr>
            <a:grpSpLocks/>
          </p:cNvGrpSpPr>
          <p:nvPr/>
        </p:nvGrpSpPr>
        <p:grpSpPr bwMode="auto">
          <a:xfrm>
            <a:off x="215900" y="3833813"/>
            <a:ext cx="3592513" cy="1900237"/>
            <a:chOff x="0" y="2832"/>
            <a:chExt cx="2641" cy="1488"/>
          </a:xfrm>
        </p:grpSpPr>
        <p:sp>
          <p:nvSpPr>
            <p:cNvPr id="983044" name="Oval 4"/>
            <p:cNvSpPr>
              <a:spLocks noChangeArrowheads="1"/>
            </p:cNvSpPr>
            <p:nvPr/>
          </p:nvSpPr>
          <p:spPr bwMode="auto">
            <a:xfrm>
              <a:off x="0" y="2832"/>
              <a:ext cx="2641" cy="1488"/>
            </a:xfrm>
            <a:prstGeom prst="ellipse">
              <a:avLst/>
            </a:prstGeom>
            <a:solidFill>
              <a:srgbClr val="FBC5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472" tIns="50738" rIns="101472" bIns="50738" anchor="ctr"/>
            <a:lstStyle/>
            <a:p>
              <a:pPr algn="ctr" defTabSz="495300" eaLnBrk="0" hangingPunct="0">
                <a:spcBef>
                  <a:spcPct val="0"/>
                </a:spcBef>
                <a:buFontTx/>
                <a:buNone/>
              </a:pPr>
              <a:r>
                <a:rPr lang="en-US" sz="2600" u="none"/>
                <a:t>                   </a:t>
              </a:r>
              <a:r>
                <a:rPr lang="en-US" sz="2600" u="none">
                  <a:solidFill>
                    <a:srgbClr val="CC3300"/>
                  </a:solidFill>
                </a:rPr>
                <a:t>simulación</a:t>
              </a:r>
            </a:p>
          </p:txBody>
        </p:sp>
        <p:pic>
          <p:nvPicPr>
            <p:cNvPr id="983045" name="Picture 5" descr="qze2znuk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" y="3907"/>
              <a:ext cx="544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983046" name="Oval 6"/>
          <p:cNvSpPr>
            <a:spLocks noChangeArrowheads="1"/>
          </p:cNvSpPr>
          <p:nvPr/>
        </p:nvSpPr>
        <p:spPr bwMode="auto">
          <a:xfrm>
            <a:off x="476250" y="1012825"/>
            <a:ext cx="4768850" cy="3311525"/>
          </a:xfrm>
          <a:prstGeom prst="ellipse">
            <a:avLst/>
          </a:prstGeom>
          <a:solidFill>
            <a:srgbClr val="C5FF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 anchor="ctr"/>
          <a:lstStyle/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u="none">
              <a:solidFill>
                <a:srgbClr val="CC3300"/>
              </a:solidFill>
            </a:endParaRP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r>
              <a:rPr lang="en-US" sz="2600" u="none">
                <a:solidFill>
                  <a:srgbClr val="CC3300"/>
                </a:solidFill>
              </a:rPr>
              <a:t>reconstruction</a:t>
            </a: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i="1" u="none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i="1" u="none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i="1" u="none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i="1" u="non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83047" name="Oval 7"/>
          <p:cNvSpPr>
            <a:spLocks noChangeArrowheads="1"/>
          </p:cNvSpPr>
          <p:nvPr/>
        </p:nvSpPr>
        <p:spPr bwMode="auto">
          <a:xfrm>
            <a:off x="3349625" y="1993900"/>
            <a:ext cx="5353050" cy="3617913"/>
          </a:xfrm>
          <a:prstGeom prst="ellipse">
            <a:avLst/>
          </a:prstGeom>
          <a:solidFill>
            <a:srgbClr val="D0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 anchor="ctr"/>
          <a:lstStyle/>
          <a:p>
            <a:pPr algn="ctr" defTabSz="495300" eaLnBrk="0" hangingPunct="0">
              <a:spcBef>
                <a:spcPct val="0"/>
              </a:spcBef>
              <a:buFontTx/>
              <a:buNone/>
            </a:pPr>
            <a:r>
              <a:rPr lang="en-US" sz="2600" u="none">
                <a:solidFill>
                  <a:srgbClr val="CC3300"/>
                </a:solidFill>
              </a:rPr>
              <a:t>   análisis</a:t>
            </a:r>
            <a:r>
              <a:rPr lang="en-US" sz="2600" u="none">
                <a:solidFill>
                  <a:schemeClr val="bg1"/>
                </a:solidFill>
              </a:rPr>
              <a:t>                             </a:t>
            </a: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u="none">
              <a:solidFill>
                <a:schemeClr val="bg1"/>
              </a:solidFill>
            </a:endParaRPr>
          </a:p>
        </p:txBody>
      </p:sp>
      <p:sp>
        <p:nvSpPr>
          <p:cNvPr id="983048" name="AutoShape 8"/>
          <p:cNvSpPr>
            <a:spLocks noChangeArrowheads="1"/>
          </p:cNvSpPr>
          <p:nvPr/>
        </p:nvSpPr>
        <p:spPr bwMode="auto">
          <a:xfrm>
            <a:off x="7910513" y="4364038"/>
            <a:ext cx="396875" cy="219075"/>
          </a:xfrm>
          <a:prstGeom prst="can">
            <a:avLst>
              <a:gd name="adj" fmla="val 25000"/>
            </a:avLst>
          </a:prstGeom>
          <a:solidFill>
            <a:srgbClr val="FFBC7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83049" name="Rectangle 9"/>
          <p:cNvSpPr>
            <a:spLocks noChangeArrowheads="1"/>
          </p:cNvSpPr>
          <p:nvPr/>
        </p:nvSpPr>
        <p:spPr bwMode="auto">
          <a:xfrm>
            <a:off x="6313488" y="5027613"/>
            <a:ext cx="10668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Análsis interactivo</a:t>
            </a:r>
          </a:p>
        </p:txBody>
      </p:sp>
      <p:sp>
        <p:nvSpPr>
          <p:cNvPr id="983050" name="AutoShape 10"/>
          <p:cNvSpPr>
            <a:spLocks noChangeArrowheads="1"/>
          </p:cNvSpPr>
          <p:nvPr/>
        </p:nvSpPr>
        <p:spPr bwMode="auto">
          <a:xfrm>
            <a:off x="5508625" y="2781300"/>
            <a:ext cx="1223963" cy="879475"/>
          </a:xfrm>
          <a:prstGeom prst="roundRect">
            <a:avLst>
              <a:gd name="adj" fmla="val 12495"/>
            </a:avLst>
          </a:prstGeom>
          <a:solidFill>
            <a:srgbClr val="FFCC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1472" tIns="50738" rIns="101472" bIns="50738" anchor="ctr"/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b="1" u="none"/>
              <a:t>Análisis</a:t>
            </a:r>
            <a:br>
              <a:rPr lang="en-GB" b="1" u="none"/>
            </a:br>
            <a:r>
              <a:rPr lang="en-GB" b="1" u="none"/>
              <a:t>físico no</a:t>
            </a:r>
            <a:br>
              <a:rPr lang="en-GB" b="1" u="none"/>
            </a:br>
            <a:r>
              <a:rPr lang="en-GB" b="1" u="none"/>
              <a:t>interactivo</a:t>
            </a:r>
          </a:p>
        </p:txBody>
      </p:sp>
      <p:sp>
        <p:nvSpPr>
          <p:cNvPr id="983051" name="Rectangle 11"/>
          <p:cNvSpPr>
            <a:spLocks noChangeArrowheads="1"/>
          </p:cNvSpPr>
          <p:nvPr/>
        </p:nvSpPr>
        <p:spPr bwMode="auto">
          <a:xfrm>
            <a:off x="1403350" y="0"/>
            <a:ext cx="85725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detector</a:t>
            </a:r>
          </a:p>
        </p:txBody>
      </p:sp>
      <p:sp>
        <p:nvSpPr>
          <p:cNvPr id="983052" name="Arc 12"/>
          <p:cNvSpPr>
            <a:spLocks/>
          </p:cNvSpPr>
          <p:nvPr/>
        </p:nvSpPr>
        <p:spPr bwMode="auto">
          <a:xfrm>
            <a:off x="1235075" y="1550988"/>
            <a:ext cx="703263" cy="54451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5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687"/>
                  <a:pt x="9645" y="23"/>
                  <a:pt x="21558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687"/>
                  <a:pt x="9645" y="23"/>
                  <a:pt x="2155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83053" name="Group 13"/>
          <p:cNvGrpSpPr>
            <a:grpSpLocks/>
          </p:cNvGrpSpPr>
          <p:nvPr/>
        </p:nvGrpSpPr>
        <p:grpSpPr bwMode="auto">
          <a:xfrm>
            <a:off x="3797300" y="2205038"/>
            <a:ext cx="898525" cy="727075"/>
            <a:chOff x="2633" y="1558"/>
            <a:chExt cx="660" cy="568"/>
          </a:xfrm>
        </p:grpSpPr>
        <p:sp>
          <p:nvSpPr>
            <p:cNvPr id="983054" name="Oval 14"/>
            <p:cNvSpPr>
              <a:spLocks noChangeArrowheads="1"/>
            </p:cNvSpPr>
            <p:nvPr/>
          </p:nvSpPr>
          <p:spPr bwMode="auto">
            <a:xfrm>
              <a:off x="2637" y="1765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55" name="Line 15"/>
            <p:cNvSpPr>
              <a:spLocks noChangeShapeType="1"/>
            </p:cNvSpPr>
            <p:nvPr/>
          </p:nvSpPr>
          <p:spPr bwMode="auto">
            <a:xfrm>
              <a:off x="2633" y="1589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56" name="Line 16"/>
            <p:cNvSpPr>
              <a:spLocks noChangeShapeType="1"/>
            </p:cNvSpPr>
            <p:nvPr/>
          </p:nvSpPr>
          <p:spPr bwMode="auto">
            <a:xfrm>
              <a:off x="3005" y="1600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57" name="Rectangle 17"/>
            <p:cNvSpPr>
              <a:spLocks noChangeArrowheads="1"/>
            </p:cNvSpPr>
            <p:nvPr/>
          </p:nvSpPr>
          <p:spPr bwMode="auto">
            <a:xfrm>
              <a:off x="2643" y="1586"/>
              <a:ext cx="348" cy="216"/>
            </a:xfrm>
            <a:prstGeom prst="rect">
              <a:avLst/>
            </a:prstGeom>
            <a:solidFill>
              <a:srgbClr val="FFBC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58" name="Oval 18"/>
            <p:cNvSpPr>
              <a:spLocks noChangeArrowheads="1"/>
            </p:cNvSpPr>
            <p:nvPr/>
          </p:nvSpPr>
          <p:spPr bwMode="auto">
            <a:xfrm>
              <a:off x="2637" y="1558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59" name="Oval 19"/>
            <p:cNvSpPr>
              <a:spLocks noChangeArrowheads="1"/>
            </p:cNvSpPr>
            <p:nvPr/>
          </p:nvSpPr>
          <p:spPr bwMode="auto">
            <a:xfrm>
              <a:off x="2733" y="1861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0" name="Line 20"/>
            <p:cNvSpPr>
              <a:spLocks noChangeShapeType="1"/>
            </p:cNvSpPr>
            <p:nvPr/>
          </p:nvSpPr>
          <p:spPr bwMode="auto">
            <a:xfrm>
              <a:off x="2729" y="1685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1" name="Line 21"/>
            <p:cNvSpPr>
              <a:spLocks noChangeShapeType="1"/>
            </p:cNvSpPr>
            <p:nvPr/>
          </p:nvSpPr>
          <p:spPr bwMode="auto">
            <a:xfrm>
              <a:off x="3101" y="1696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2" name="Rectangle 22"/>
            <p:cNvSpPr>
              <a:spLocks noChangeArrowheads="1"/>
            </p:cNvSpPr>
            <p:nvPr/>
          </p:nvSpPr>
          <p:spPr bwMode="auto">
            <a:xfrm>
              <a:off x="2739" y="1682"/>
              <a:ext cx="348" cy="216"/>
            </a:xfrm>
            <a:prstGeom prst="rect">
              <a:avLst/>
            </a:prstGeom>
            <a:solidFill>
              <a:srgbClr val="FFBC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3" name="Oval 23"/>
            <p:cNvSpPr>
              <a:spLocks noChangeArrowheads="1"/>
            </p:cNvSpPr>
            <p:nvPr/>
          </p:nvSpPr>
          <p:spPr bwMode="auto">
            <a:xfrm>
              <a:off x="2733" y="1654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4" name="Oval 24"/>
            <p:cNvSpPr>
              <a:spLocks noChangeArrowheads="1"/>
            </p:cNvSpPr>
            <p:nvPr/>
          </p:nvSpPr>
          <p:spPr bwMode="auto">
            <a:xfrm>
              <a:off x="2829" y="1957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5" name="Line 25"/>
            <p:cNvSpPr>
              <a:spLocks noChangeShapeType="1"/>
            </p:cNvSpPr>
            <p:nvPr/>
          </p:nvSpPr>
          <p:spPr bwMode="auto">
            <a:xfrm>
              <a:off x="2825" y="1781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6" name="Line 26"/>
            <p:cNvSpPr>
              <a:spLocks noChangeShapeType="1"/>
            </p:cNvSpPr>
            <p:nvPr/>
          </p:nvSpPr>
          <p:spPr bwMode="auto">
            <a:xfrm>
              <a:off x="3197" y="1792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7" name="Rectangle 27"/>
            <p:cNvSpPr>
              <a:spLocks noChangeArrowheads="1"/>
            </p:cNvSpPr>
            <p:nvPr/>
          </p:nvSpPr>
          <p:spPr bwMode="auto">
            <a:xfrm>
              <a:off x="2835" y="1778"/>
              <a:ext cx="348" cy="216"/>
            </a:xfrm>
            <a:prstGeom prst="rect">
              <a:avLst/>
            </a:prstGeom>
            <a:solidFill>
              <a:srgbClr val="FFBC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8" name="Oval 28"/>
            <p:cNvSpPr>
              <a:spLocks noChangeArrowheads="1"/>
            </p:cNvSpPr>
            <p:nvPr/>
          </p:nvSpPr>
          <p:spPr bwMode="auto">
            <a:xfrm>
              <a:off x="2829" y="1750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69" name="Oval 29"/>
            <p:cNvSpPr>
              <a:spLocks noChangeArrowheads="1"/>
            </p:cNvSpPr>
            <p:nvPr/>
          </p:nvSpPr>
          <p:spPr bwMode="auto">
            <a:xfrm>
              <a:off x="2925" y="2053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70" name="Line 30"/>
            <p:cNvSpPr>
              <a:spLocks noChangeShapeType="1"/>
            </p:cNvSpPr>
            <p:nvPr/>
          </p:nvSpPr>
          <p:spPr bwMode="auto">
            <a:xfrm>
              <a:off x="2921" y="1877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71" name="Line 31"/>
            <p:cNvSpPr>
              <a:spLocks noChangeShapeType="1"/>
            </p:cNvSpPr>
            <p:nvPr/>
          </p:nvSpPr>
          <p:spPr bwMode="auto">
            <a:xfrm>
              <a:off x="3293" y="1888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72" name="Rectangle 32"/>
            <p:cNvSpPr>
              <a:spLocks noChangeArrowheads="1"/>
            </p:cNvSpPr>
            <p:nvPr/>
          </p:nvSpPr>
          <p:spPr bwMode="auto">
            <a:xfrm>
              <a:off x="2931" y="1874"/>
              <a:ext cx="348" cy="216"/>
            </a:xfrm>
            <a:prstGeom prst="rect">
              <a:avLst/>
            </a:prstGeom>
            <a:solidFill>
              <a:srgbClr val="FFBC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73" name="Oval 33"/>
            <p:cNvSpPr>
              <a:spLocks noChangeArrowheads="1"/>
            </p:cNvSpPr>
            <p:nvPr/>
          </p:nvSpPr>
          <p:spPr bwMode="auto">
            <a:xfrm>
              <a:off x="2925" y="1846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83074" name="Group 34"/>
          <p:cNvGrpSpPr>
            <a:grpSpLocks/>
          </p:cNvGrpSpPr>
          <p:nvPr/>
        </p:nvGrpSpPr>
        <p:grpSpPr bwMode="auto">
          <a:xfrm>
            <a:off x="1670050" y="2335213"/>
            <a:ext cx="776288" cy="1100137"/>
            <a:chOff x="1069" y="1659"/>
            <a:chExt cx="570" cy="861"/>
          </a:xfrm>
        </p:grpSpPr>
        <p:sp>
          <p:nvSpPr>
            <p:cNvPr id="983075" name="AutoShape 35"/>
            <p:cNvSpPr>
              <a:spLocks noChangeArrowheads="1"/>
            </p:cNvSpPr>
            <p:nvPr/>
          </p:nvSpPr>
          <p:spPr bwMode="auto">
            <a:xfrm rot="5400000">
              <a:off x="1077" y="2002"/>
              <a:ext cx="582" cy="94"/>
            </a:xfrm>
            <a:prstGeom prst="parallelogram">
              <a:avLst>
                <a:gd name="adj" fmla="val 104596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76" name="AutoShape 36"/>
            <p:cNvSpPr>
              <a:spLocks noChangeArrowheads="1"/>
            </p:cNvSpPr>
            <p:nvPr/>
          </p:nvSpPr>
          <p:spPr bwMode="auto">
            <a:xfrm>
              <a:off x="1312" y="165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77" name="AutoShape 37"/>
            <p:cNvSpPr>
              <a:spLocks noChangeArrowheads="1"/>
            </p:cNvSpPr>
            <p:nvPr/>
          </p:nvSpPr>
          <p:spPr bwMode="auto">
            <a:xfrm rot="16200000" flipH="1">
              <a:off x="1299" y="2008"/>
              <a:ext cx="586" cy="94"/>
            </a:xfrm>
            <a:prstGeom prst="parallelogram">
              <a:avLst>
                <a:gd name="adj" fmla="val 105315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78" name="Rectangle 38"/>
            <p:cNvSpPr>
              <a:spLocks noChangeArrowheads="1"/>
            </p:cNvSpPr>
            <p:nvPr/>
          </p:nvSpPr>
          <p:spPr bwMode="auto">
            <a:xfrm>
              <a:off x="1411" y="1857"/>
              <a:ext cx="136" cy="46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79" name="AutoShape 39"/>
            <p:cNvSpPr>
              <a:spLocks noChangeArrowheads="1"/>
            </p:cNvSpPr>
            <p:nvPr/>
          </p:nvSpPr>
          <p:spPr bwMode="auto">
            <a:xfrm rot="5400000">
              <a:off x="839" y="2096"/>
              <a:ext cx="572" cy="96"/>
            </a:xfrm>
            <a:prstGeom prst="parallelogram">
              <a:avLst>
                <a:gd name="adj" fmla="val 100657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80" name="AutoShape 40"/>
            <p:cNvSpPr>
              <a:spLocks noChangeArrowheads="1"/>
            </p:cNvSpPr>
            <p:nvPr/>
          </p:nvSpPr>
          <p:spPr bwMode="auto">
            <a:xfrm>
              <a:off x="1069" y="174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81" name="AutoShape 41"/>
            <p:cNvSpPr>
              <a:spLocks noChangeArrowheads="1"/>
            </p:cNvSpPr>
            <p:nvPr/>
          </p:nvSpPr>
          <p:spPr bwMode="auto">
            <a:xfrm rot="16200000" flipH="1">
              <a:off x="1075" y="2099"/>
              <a:ext cx="574" cy="90"/>
            </a:xfrm>
            <a:prstGeom prst="parallelogram">
              <a:avLst>
                <a:gd name="adj" fmla="val 107743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82" name="Rectangle 42"/>
            <p:cNvSpPr>
              <a:spLocks noChangeArrowheads="1"/>
            </p:cNvSpPr>
            <p:nvPr/>
          </p:nvSpPr>
          <p:spPr bwMode="auto">
            <a:xfrm>
              <a:off x="1168" y="1947"/>
              <a:ext cx="136" cy="47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83" name="AutoShape 43"/>
            <p:cNvSpPr>
              <a:spLocks noChangeArrowheads="1"/>
            </p:cNvSpPr>
            <p:nvPr/>
          </p:nvSpPr>
          <p:spPr bwMode="auto">
            <a:xfrm rot="5400000">
              <a:off x="1077" y="2182"/>
              <a:ext cx="582" cy="94"/>
            </a:xfrm>
            <a:prstGeom prst="parallelogram">
              <a:avLst>
                <a:gd name="adj" fmla="val 104596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84" name="AutoShape 44"/>
            <p:cNvSpPr>
              <a:spLocks noChangeArrowheads="1"/>
            </p:cNvSpPr>
            <p:nvPr/>
          </p:nvSpPr>
          <p:spPr bwMode="auto">
            <a:xfrm>
              <a:off x="1312" y="183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85" name="AutoShape 45"/>
            <p:cNvSpPr>
              <a:spLocks noChangeArrowheads="1"/>
            </p:cNvSpPr>
            <p:nvPr/>
          </p:nvSpPr>
          <p:spPr bwMode="auto">
            <a:xfrm rot="16200000" flipH="1">
              <a:off x="1314" y="2189"/>
              <a:ext cx="566" cy="84"/>
            </a:xfrm>
            <a:prstGeom prst="parallelogram">
              <a:avLst>
                <a:gd name="adj" fmla="val 113830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086" name="Rectangle 46"/>
            <p:cNvSpPr>
              <a:spLocks noChangeArrowheads="1"/>
            </p:cNvSpPr>
            <p:nvPr/>
          </p:nvSpPr>
          <p:spPr bwMode="auto">
            <a:xfrm>
              <a:off x="1411" y="2037"/>
              <a:ext cx="136" cy="47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087" name="Arc 47"/>
          <p:cNvSpPr>
            <a:spLocks/>
          </p:cNvSpPr>
          <p:nvPr/>
        </p:nvSpPr>
        <p:spPr bwMode="auto">
          <a:xfrm>
            <a:off x="1235075" y="2054225"/>
            <a:ext cx="506413" cy="6921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8" name="Arc 48"/>
          <p:cNvSpPr>
            <a:spLocks/>
          </p:cNvSpPr>
          <p:nvPr/>
        </p:nvSpPr>
        <p:spPr bwMode="auto">
          <a:xfrm>
            <a:off x="3071813" y="1419225"/>
            <a:ext cx="1095375" cy="906463"/>
          </a:xfrm>
          <a:custGeom>
            <a:avLst/>
            <a:gdLst>
              <a:gd name="G0" fmla="+- 27 0 0"/>
              <a:gd name="G1" fmla="+- 21600 0 0"/>
              <a:gd name="G2" fmla="+- 21600 0 0"/>
              <a:gd name="T0" fmla="*/ 0 w 21627"/>
              <a:gd name="T1" fmla="*/ 0 h 21600"/>
              <a:gd name="T2" fmla="*/ 21627 w 21627"/>
              <a:gd name="T3" fmla="*/ 21600 h 21600"/>
              <a:gd name="T4" fmla="*/ 27 w 2162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27" h="21600" fill="none" extrusionOk="0">
                <a:moveTo>
                  <a:pt x="0" y="0"/>
                </a:moveTo>
                <a:cubicBezTo>
                  <a:pt x="9" y="0"/>
                  <a:pt x="18" y="0"/>
                  <a:pt x="27" y="0"/>
                </a:cubicBezTo>
                <a:cubicBezTo>
                  <a:pt x="11956" y="0"/>
                  <a:pt x="21627" y="9670"/>
                  <a:pt x="21627" y="21600"/>
                </a:cubicBezTo>
              </a:path>
              <a:path w="21627" h="21600" stroke="0" extrusionOk="0">
                <a:moveTo>
                  <a:pt x="0" y="0"/>
                </a:moveTo>
                <a:cubicBezTo>
                  <a:pt x="9" y="0"/>
                  <a:pt x="18" y="0"/>
                  <a:pt x="27" y="0"/>
                </a:cubicBezTo>
                <a:cubicBezTo>
                  <a:pt x="11956" y="0"/>
                  <a:pt x="21627" y="9670"/>
                  <a:pt x="21627" y="21600"/>
                </a:cubicBezTo>
                <a:lnTo>
                  <a:pt x="27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9" name="Rectangle 49"/>
          <p:cNvSpPr>
            <a:spLocks noChangeArrowheads="1"/>
          </p:cNvSpPr>
          <p:nvPr/>
        </p:nvSpPr>
        <p:spPr bwMode="auto">
          <a:xfrm>
            <a:off x="4306888" y="2138363"/>
            <a:ext cx="1166812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event </a:t>
            </a:r>
          </a:p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     summary</a:t>
            </a:r>
          </a:p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            data</a:t>
            </a:r>
          </a:p>
        </p:txBody>
      </p:sp>
      <p:sp>
        <p:nvSpPr>
          <p:cNvPr id="983090" name="Rectangle 50"/>
          <p:cNvSpPr>
            <a:spLocks noChangeArrowheads="1"/>
          </p:cNvSpPr>
          <p:nvPr/>
        </p:nvSpPr>
        <p:spPr bwMode="auto">
          <a:xfrm>
            <a:off x="971550" y="2708275"/>
            <a:ext cx="544513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raw</a:t>
            </a:r>
          </a:p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data</a:t>
            </a:r>
          </a:p>
        </p:txBody>
      </p:sp>
      <p:sp>
        <p:nvSpPr>
          <p:cNvPr id="983091" name="Arc 51"/>
          <p:cNvSpPr>
            <a:spLocks/>
          </p:cNvSpPr>
          <p:nvPr/>
        </p:nvSpPr>
        <p:spPr bwMode="auto">
          <a:xfrm>
            <a:off x="1073150" y="3703638"/>
            <a:ext cx="717550" cy="919162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2" name="Arc 52"/>
          <p:cNvSpPr>
            <a:spLocks/>
          </p:cNvSpPr>
          <p:nvPr/>
        </p:nvSpPr>
        <p:spPr bwMode="auto">
          <a:xfrm>
            <a:off x="1073150" y="3084513"/>
            <a:ext cx="660400" cy="6350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56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687"/>
                  <a:pt x="9643" y="24"/>
                  <a:pt x="21556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687"/>
                  <a:pt x="9643" y="24"/>
                  <a:pt x="21556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3" name="Arc 53"/>
          <p:cNvSpPr>
            <a:spLocks/>
          </p:cNvSpPr>
          <p:nvPr/>
        </p:nvSpPr>
        <p:spPr bwMode="auto">
          <a:xfrm>
            <a:off x="3028950" y="2806700"/>
            <a:ext cx="582613" cy="534988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9545 w 21600"/>
              <a:gd name="T1" fmla="*/ 17923 h 17923"/>
              <a:gd name="T2" fmla="*/ 0 w 21600"/>
              <a:gd name="T3" fmla="*/ 0 h 17923"/>
              <a:gd name="T4" fmla="*/ 21600 w 21600"/>
              <a:gd name="T5" fmla="*/ 0 h 17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923" fill="none" extrusionOk="0">
                <a:moveTo>
                  <a:pt x="9544" y="17923"/>
                </a:moveTo>
                <a:cubicBezTo>
                  <a:pt x="3578" y="13909"/>
                  <a:pt x="0" y="7190"/>
                  <a:pt x="0" y="0"/>
                </a:cubicBezTo>
              </a:path>
              <a:path w="21600" h="17923" stroke="0" extrusionOk="0">
                <a:moveTo>
                  <a:pt x="9544" y="17923"/>
                </a:moveTo>
                <a:cubicBezTo>
                  <a:pt x="3578" y="13909"/>
                  <a:pt x="0" y="7190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4" name="Arc 54"/>
          <p:cNvSpPr>
            <a:spLocks/>
          </p:cNvSpPr>
          <p:nvPr/>
        </p:nvSpPr>
        <p:spPr bwMode="auto">
          <a:xfrm>
            <a:off x="3024188" y="2439988"/>
            <a:ext cx="831850" cy="3683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65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684"/>
                  <a:pt x="9649" y="19"/>
                  <a:pt x="21565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684"/>
                  <a:pt x="9649" y="19"/>
                  <a:pt x="21565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5" name="AutoShape 55"/>
          <p:cNvSpPr>
            <a:spLocks noChangeArrowheads="1"/>
          </p:cNvSpPr>
          <p:nvPr/>
        </p:nvSpPr>
        <p:spPr bwMode="auto">
          <a:xfrm>
            <a:off x="2501900" y="3036888"/>
            <a:ext cx="1565275" cy="725487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1472" tIns="50738" rIns="101472" bIns="50738" anchor="ctr"/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b="1" u="none"/>
              <a:t>Reprocesado</a:t>
            </a:r>
            <a:br>
              <a:rPr lang="en-GB" b="1" u="none"/>
            </a:br>
            <a:r>
              <a:rPr lang="en-GB" b="1" u="none"/>
              <a:t>de sucesos</a:t>
            </a:r>
          </a:p>
        </p:txBody>
      </p:sp>
      <p:sp>
        <p:nvSpPr>
          <p:cNvPr id="983096" name="Arc 56"/>
          <p:cNvSpPr>
            <a:spLocks/>
          </p:cNvSpPr>
          <p:nvPr/>
        </p:nvSpPr>
        <p:spPr bwMode="auto">
          <a:xfrm>
            <a:off x="1858963" y="3327400"/>
            <a:ext cx="1296987" cy="3238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11019 w 21600"/>
              <a:gd name="T1" fmla="*/ 18831 h 18831"/>
              <a:gd name="T2" fmla="*/ 0 w 21600"/>
              <a:gd name="T3" fmla="*/ 0 h 18831"/>
              <a:gd name="T4" fmla="*/ 21600 w 21600"/>
              <a:gd name="T5" fmla="*/ 0 h 18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8831" fill="none" extrusionOk="0">
                <a:moveTo>
                  <a:pt x="11019" y="18830"/>
                </a:moveTo>
                <a:cubicBezTo>
                  <a:pt x="4212" y="15006"/>
                  <a:pt x="0" y="7807"/>
                  <a:pt x="0" y="0"/>
                </a:cubicBezTo>
              </a:path>
              <a:path w="21600" h="18831" stroke="0" extrusionOk="0">
                <a:moveTo>
                  <a:pt x="11019" y="18830"/>
                </a:moveTo>
                <a:cubicBezTo>
                  <a:pt x="4212" y="15006"/>
                  <a:pt x="0" y="7807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7" name="Arc 57"/>
          <p:cNvSpPr>
            <a:spLocks/>
          </p:cNvSpPr>
          <p:nvPr/>
        </p:nvSpPr>
        <p:spPr bwMode="auto">
          <a:xfrm>
            <a:off x="6672263" y="3544888"/>
            <a:ext cx="393700" cy="442912"/>
          </a:xfrm>
          <a:custGeom>
            <a:avLst/>
            <a:gdLst>
              <a:gd name="G0" fmla="+- 75 0 0"/>
              <a:gd name="G1" fmla="+- 21600 0 0"/>
              <a:gd name="G2" fmla="+- 21600 0 0"/>
              <a:gd name="T0" fmla="*/ 0 w 21675"/>
              <a:gd name="T1" fmla="*/ 0 h 21600"/>
              <a:gd name="T2" fmla="*/ 21675 w 21675"/>
              <a:gd name="T3" fmla="*/ 21600 h 21600"/>
              <a:gd name="T4" fmla="*/ 75 w 216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5" h="21600" fill="none" extrusionOk="0">
                <a:moveTo>
                  <a:pt x="0" y="0"/>
                </a:moveTo>
                <a:cubicBezTo>
                  <a:pt x="25" y="0"/>
                  <a:pt x="50" y="0"/>
                  <a:pt x="75" y="0"/>
                </a:cubicBezTo>
                <a:cubicBezTo>
                  <a:pt x="12004" y="0"/>
                  <a:pt x="21675" y="9670"/>
                  <a:pt x="21675" y="21600"/>
                </a:cubicBezTo>
              </a:path>
              <a:path w="21675" h="21600" stroke="0" extrusionOk="0">
                <a:moveTo>
                  <a:pt x="0" y="0"/>
                </a:moveTo>
                <a:cubicBezTo>
                  <a:pt x="25" y="0"/>
                  <a:pt x="50" y="0"/>
                  <a:pt x="75" y="0"/>
                </a:cubicBezTo>
                <a:cubicBezTo>
                  <a:pt x="12004" y="0"/>
                  <a:pt x="21675" y="9670"/>
                  <a:pt x="21675" y="21600"/>
                </a:cubicBezTo>
                <a:lnTo>
                  <a:pt x="75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8" name="AutoShape 58"/>
          <p:cNvSpPr>
            <a:spLocks noChangeArrowheads="1"/>
          </p:cNvSpPr>
          <p:nvPr/>
        </p:nvSpPr>
        <p:spPr bwMode="auto">
          <a:xfrm>
            <a:off x="755650" y="4375150"/>
            <a:ext cx="1223963" cy="725488"/>
          </a:xfrm>
          <a:prstGeom prst="roundRect">
            <a:avLst>
              <a:gd name="adj" fmla="val 12495"/>
            </a:avLst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1472" tIns="50738" rIns="101472" bIns="50738" anchor="ctr"/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b="1" u="none"/>
              <a:t>Simulación</a:t>
            </a:r>
            <a:br>
              <a:rPr lang="en-GB" b="1" u="none"/>
            </a:br>
            <a:r>
              <a:rPr lang="en-GB" b="1" u="none"/>
              <a:t>de sucesos</a:t>
            </a:r>
          </a:p>
        </p:txBody>
      </p:sp>
      <p:pic>
        <p:nvPicPr>
          <p:cNvPr id="983099" name="Picture 5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4583113"/>
            <a:ext cx="715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00" name="Arc 60"/>
          <p:cNvSpPr>
            <a:spLocks/>
          </p:cNvSpPr>
          <p:nvPr/>
        </p:nvSpPr>
        <p:spPr bwMode="auto">
          <a:xfrm>
            <a:off x="5130800" y="4432300"/>
            <a:ext cx="317500" cy="22383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0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83101" name="Picture 6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4943475"/>
            <a:ext cx="7143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02" name="Arc 62"/>
          <p:cNvSpPr>
            <a:spLocks/>
          </p:cNvSpPr>
          <p:nvPr/>
        </p:nvSpPr>
        <p:spPr bwMode="auto">
          <a:xfrm>
            <a:off x="6094413" y="4792663"/>
            <a:ext cx="317500" cy="2222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0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83103" name="Picture 6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4589463"/>
            <a:ext cx="714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04" name="Arc 64"/>
          <p:cNvSpPr>
            <a:spLocks/>
          </p:cNvSpPr>
          <p:nvPr/>
        </p:nvSpPr>
        <p:spPr bwMode="auto">
          <a:xfrm>
            <a:off x="7596188" y="4440238"/>
            <a:ext cx="317500" cy="2222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0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05" name="Arc 65"/>
          <p:cNvSpPr>
            <a:spLocks/>
          </p:cNvSpPr>
          <p:nvPr/>
        </p:nvSpPr>
        <p:spPr bwMode="auto">
          <a:xfrm>
            <a:off x="6735763" y="4324350"/>
            <a:ext cx="336550" cy="42862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06" name="Arc 66"/>
          <p:cNvSpPr>
            <a:spLocks/>
          </p:cNvSpPr>
          <p:nvPr/>
        </p:nvSpPr>
        <p:spPr bwMode="auto">
          <a:xfrm>
            <a:off x="6694488" y="3413125"/>
            <a:ext cx="1477962" cy="1019175"/>
          </a:xfrm>
          <a:custGeom>
            <a:avLst/>
            <a:gdLst>
              <a:gd name="G0" fmla="+- 20 0 0"/>
              <a:gd name="G1" fmla="+- 21600 0 0"/>
              <a:gd name="G2" fmla="+- 21600 0 0"/>
              <a:gd name="T0" fmla="*/ 0 w 21620"/>
              <a:gd name="T1" fmla="*/ 0 h 21600"/>
              <a:gd name="T2" fmla="*/ 21620 w 21620"/>
              <a:gd name="T3" fmla="*/ 21600 h 21600"/>
              <a:gd name="T4" fmla="*/ 20 w 216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20" h="21600" fill="none" extrusionOk="0">
                <a:moveTo>
                  <a:pt x="0" y="0"/>
                </a:moveTo>
                <a:cubicBezTo>
                  <a:pt x="6" y="0"/>
                  <a:pt x="13" y="0"/>
                  <a:pt x="20" y="0"/>
                </a:cubicBezTo>
                <a:cubicBezTo>
                  <a:pt x="11949" y="0"/>
                  <a:pt x="21620" y="9670"/>
                  <a:pt x="21620" y="21600"/>
                </a:cubicBezTo>
              </a:path>
              <a:path w="21620" h="21600" stroke="0" extrusionOk="0">
                <a:moveTo>
                  <a:pt x="0" y="0"/>
                </a:moveTo>
                <a:cubicBezTo>
                  <a:pt x="6" y="0"/>
                  <a:pt x="13" y="0"/>
                  <a:pt x="20" y="0"/>
                </a:cubicBezTo>
                <a:cubicBezTo>
                  <a:pt x="11949" y="0"/>
                  <a:pt x="21620" y="9670"/>
                  <a:pt x="21620" y="21600"/>
                </a:cubicBezTo>
                <a:lnTo>
                  <a:pt x="20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07" name="Rectangle 67"/>
          <p:cNvSpPr>
            <a:spLocks noChangeArrowheads="1"/>
          </p:cNvSpPr>
          <p:nvPr/>
        </p:nvSpPr>
        <p:spPr bwMode="auto">
          <a:xfrm>
            <a:off x="6429375" y="3938588"/>
            <a:ext cx="171450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Objetos de análisis</a:t>
            </a:r>
            <a:endParaRPr lang="en-GB" sz="1300" u="none"/>
          </a:p>
        </p:txBody>
      </p:sp>
      <p:sp>
        <p:nvSpPr>
          <p:cNvPr id="983108" name="Arc 68"/>
          <p:cNvSpPr>
            <a:spLocks/>
          </p:cNvSpPr>
          <p:nvPr/>
        </p:nvSpPr>
        <p:spPr bwMode="auto">
          <a:xfrm>
            <a:off x="5807075" y="3673475"/>
            <a:ext cx="504825" cy="7731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09" name="AutoShape 69"/>
          <p:cNvSpPr>
            <a:spLocks noChangeArrowheads="1"/>
          </p:cNvSpPr>
          <p:nvPr/>
        </p:nvSpPr>
        <p:spPr bwMode="auto">
          <a:xfrm>
            <a:off x="1619250" y="1101725"/>
            <a:ext cx="1584325" cy="725488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1472" tIns="50738" rIns="101472" bIns="50738" anchor="ctr"/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600" b="1" u="none"/>
              <a:t>Filtrado de suc.</a:t>
            </a:r>
          </a:p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600" b="1" u="none"/>
              <a:t>(Selección &amp;</a:t>
            </a:r>
          </a:p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600" b="1" u="none"/>
              <a:t>reconstrucción)</a:t>
            </a:r>
          </a:p>
        </p:txBody>
      </p:sp>
      <p:grpSp>
        <p:nvGrpSpPr>
          <p:cNvPr id="983110" name="Group 70"/>
          <p:cNvGrpSpPr>
            <a:grpSpLocks/>
          </p:cNvGrpSpPr>
          <p:nvPr/>
        </p:nvGrpSpPr>
        <p:grpSpPr bwMode="auto">
          <a:xfrm>
            <a:off x="6985000" y="1676400"/>
            <a:ext cx="773113" cy="1100138"/>
            <a:chOff x="1069" y="1659"/>
            <a:chExt cx="570" cy="861"/>
          </a:xfrm>
        </p:grpSpPr>
        <p:sp>
          <p:nvSpPr>
            <p:cNvPr id="983111" name="AutoShape 71"/>
            <p:cNvSpPr>
              <a:spLocks noChangeArrowheads="1"/>
            </p:cNvSpPr>
            <p:nvPr/>
          </p:nvSpPr>
          <p:spPr bwMode="auto">
            <a:xfrm rot="5400000">
              <a:off x="1077" y="2002"/>
              <a:ext cx="582" cy="94"/>
            </a:xfrm>
            <a:prstGeom prst="parallelogram">
              <a:avLst>
                <a:gd name="adj" fmla="val 104596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12" name="AutoShape 72"/>
            <p:cNvSpPr>
              <a:spLocks noChangeArrowheads="1"/>
            </p:cNvSpPr>
            <p:nvPr/>
          </p:nvSpPr>
          <p:spPr bwMode="auto">
            <a:xfrm>
              <a:off x="1312" y="165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13" name="AutoShape 73"/>
            <p:cNvSpPr>
              <a:spLocks noChangeArrowheads="1"/>
            </p:cNvSpPr>
            <p:nvPr/>
          </p:nvSpPr>
          <p:spPr bwMode="auto">
            <a:xfrm rot="16200000" flipH="1">
              <a:off x="1299" y="2008"/>
              <a:ext cx="586" cy="94"/>
            </a:xfrm>
            <a:prstGeom prst="parallelogram">
              <a:avLst>
                <a:gd name="adj" fmla="val 105315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14" name="Rectangle 74"/>
            <p:cNvSpPr>
              <a:spLocks noChangeArrowheads="1"/>
            </p:cNvSpPr>
            <p:nvPr/>
          </p:nvSpPr>
          <p:spPr bwMode="auto">
            <a:xfrm>
              <a:off x="1411" y="1857"/>
              <a:ext cx="136" cy="46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15" name="AutoShape 75"/>
            <p:cNvSpPr>
              <a:spLocks noChangeArrowheads="1"/>
            </p:cNvSpPr>
            <p:nvPr/>
          </p:nvSpPr>
          <p:spPr bwMode="auto">
            <a:xfrm rot="5400000">
              <a:off x="839" y="2096"/>
              <a:ext cx="572" cy="96"/>
            </a:xfrm>
            <a:prstGeom prst="parallelogram">
              <a:avLst>
                <a:gd name="adj" fmla="val 100657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16" name="AutoShape 76"/>
            <p:cNvSpPr>
              <a:spLocks noChangeArrowheads="1"/>
            </p:cNvSpPr>
            <p:nvPr/>
          </p:nvSpPr>
          <p:spPr bwMode="auto">
            <a:xfrm>
              <a:off x="1069" y="174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17" name="AutoShape 77"/>
            <p:cNvSpPr>
              <a:spLocks noChangeArrowheads="1"/>
            </p:cNvSpPr>
            <p:nvPr/>
          </p:nvSpPr>
          <p:spPr bwMode="auto">
            <a:xfrm rot="16200000" flipH="1">
              <a:off x="1075" y="2099"/>
              <a:ext cx="574" cy="90"/>
            </a:xfrm>
            <a:prstGeom prst="parallelogram">
              <a:avLst>
                <a:gd name="adj" fmla="val 107743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18" name="Rectangle 78"/>
            <p:cNvSpPr>
              <a:spLocks noChangeArrowheads="1"/>
            </p:cNvSpPr>
            <p:nvPr/>
          </p:nvSpPr>
          <p:spPr bwMode="auto">
            <a:xfrm>
              <a:off x="1168" y="1947"/>
              <a:ext cx="136" cy="47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19" name="AutoShape 79"/>
            <p:cNvSpPr>
              <a:spLocks noChangeArrowheads="1"/>
            </p:cNvSpPr>
            <p:nvPr/>
          </p:nvSpPr>
          <p:spPr bwMode="auto">
            <a:xfrm rot="5400000">
              <a:off x="1077" y="2182"/>
              <a:ext cx="582" cy="94"/>
            </a:xfrm>
            <a:prstGeom prst="parallelogram">
              <a:avLst>
                <a:gd name="adj" fmla="val 104596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20" name="AutoShape 80"/>
            <p:cNvSpPr>
              <a:spLocks noChangeArrowheads="1"/>
            </p:cNvSpPr>
            <p:nvPr/>
          </p:nvSpPr>
          <p:spPr bwMode="auto">
            <a:xfrm>
              <a:off x="1312" y="183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21" name="AutoShape 81"/>
            <p:cNvSpPr>
              <a:spLocks noChangeArrowheads="1"/>
            </p:cNvSpPr>
            <p:nvPr/>
          </p:nvSpPr>
          <p:spPr bwMode="auto">
            <a:xfrm rot="16200000" flipH="1">
              <a:off x="1314" y="2189"/>
              <a:ext cx="566" cy="84"/>
            </a:xfrm>
            <a:prstGeom prst="parallelogram">
              <a:avLst>
                <a:gd name="adj" fmla="val 113830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22" name="Rectangle 82"/>
            <p:cNvSpPr>
              <a:spLocks noChangeArrowheads="1"/>
            </p:cNvSpPr>
            <p:nvPr/>
          </p:nvSpPr>
          <p:spPr bwMode="auto">
            <a:xfrm>
              <a:off x="1411" y="2037"/>
              <a:ext cx="136" cy="47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123" name="Arc 83"/>
          <p:cNvSpPr>
            <a:spLocks/>
          </p:cNvSpPr>
          <p:nvPr/>
        </p:nvSpPr>
        <p:spPr bwMode="auto">
          <a:xfrm>
            <a:off x="5237163" y="2105025"/>
            <a:ext cx="1687512" cy="368300"/>
          </a:xfrm>
          <a:custGeom>
            <a:avLst/>
            <a:gdLst>
              <a:gd name="G0" fmla="+- 20998 0 0"/>
              <a:gd name="G1" fmla="+- 21600 0 0"/>
              <a:gd name="G2" fmla="+- 21600 0 0"/>
              <a:gd name="T0" fmla="*/ 0 w 20998"/>
              <a:gd name="T1" fmla="*/ 16537 h 21600"/>
              <a:gd name="T2" fmla="*/ 20963 w 20998"/>
              <a:gd name="T3" fmla="*/ 0 h 21600"/>
              <a:gd name="T4" fmla="*/ 20998 w 209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98" h="21600" fill="none" extrusionOk="0">
                <a:moveTo>
                  <a:pt x="-1" y="16536"/>
                </a:moveTo>
                <a:cubicBezTo>
                  <a:pt x="2335" y="6848"/>
                  <a:pt x="10997" y="16"/>
                  <a:pt x="20963" y="0"/>
                </a:cubicBezTo>
              </a:path>
              <a:path w="20998" h="21600" stroke="0" extrusionOk="0">
                <a:moveTo>
                  <a:pt x="-1" y="16536"/>
                </a:moveTo>
                <a:cubicBezTo>
                  <a:pt x="2335" y="6848"/>
                  <a:pt x="10997" y="16"/>
                  <a:pt x="20963" y="0"/>
                </a:cubicBezTo>
                <a:lnTo>
                  <a:pt x="20998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4" name="Rectangle 84"/>
          <p:cNvSpPr>
            <a:spLocks noChangeArrowheads="1"/>
          </p:cNvSpPr>
          <p:nvPr/>
        </p:nvSpPr>
        <p:spPr bwMode="auto">
          <a:xfrm>
            <a:off x="7880350" y="2084388"/>
            <a:ext cx="11334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Datos</a:t>
            </a:r>
            <a:br>
              <a:rPr lang="en-GB" sz="1300" b="1" u="none"/>
            </a:br>
            <a:r>
              <a:rPr lang="en-GB" sz="1300" b="1" u="none"/>
              <a:t>procesados</a:t>
            </a:r>
          </a:p>
        </p:txBody>
      </p:sp>
      <p:sp>
        <p:nvSpPr>
          <p:cNvPr id="983125" name="Arc 85"/>
          <p:cNvSpPr>
            <a:spLocks/>
          </p:cNvSpPr>
          <p:nvPr/>
        </p:nvSpPr>
        <p:spPr bwMode="auto">
          <a:xfrm>
            <a:off x="4486275" y="2852738"/>
            <a:ext cx="1076325" cy="352425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6" name="Text Box 86"/>
          <p:cNvSpPr txBox="1">
            <a:spLocks noChangeArrowheads="1"/>
          </p:cNvSpPr>
          <p:nvPr/>
        </p:nvSpPr>
        <p:spPr bwMode="auto">
          <a:xfrm rot="-5400000">
            <a:off x="8147050" y="3181350"/>
            <a:ext cx="167005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>
            <a:lvl1pPr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76250" indent="-238125"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714375" indent="-238125"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952500" indent="-238125"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190625" indent="-238125"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1647825" indent="-238125" defTabSz="495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105025" indent="-238125" defTabSz="495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62225" indent="-238125" defTabSz="495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019425" indent="-238125" defTabSz="495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Tx/>
              <a:buNone/>
            </a:pPr>
            <a:r>
              <a:rPr lang="en-GB" sz="1100" u="none">
                <a:solidFill>
                  <a:srgbClr val="000066"/>
                </a:solidFill>
                <a:latin typeface="Comic Sans MS" pitchFamily="66" charset="0"/>
              </a:rPr>
              <a:t>les.robertson@cern.ch</a:t>
            </a:r>
          </a:p>
        </p:txBody>
      </p:sp>
      <p:sp>
        <p:nvSpPr>
          <p:cNvPr id="983127" name="AutoShape 87"/>
          <p:cNvSpPr>
            <a:spLocks noChangeArrowheads="1"/>
          </p:cNvSpPr>
          <p:nvPr/>
        </p:nvSpPr>
        <p:spPr bwMode="auto">
          <a:xfrm>
            <a:off x="5435600" y="4371975"/>
            <a:ext cx="396875" cy="219075"/>
          </a:xfrm>
          <a:prstGeom prst="can">
            <a:avLst>
              <a:gd name="adj" fmla="val 25000"/>
            </a:avLst>
          </a:prstGeom>
          <a:solidFill>
            <a:srgbClr val="FFBC7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83128" name="AutoShape 88"/>
          <p:cNvSpPr>
            <a:spLocks noChangeArrowheads="1"/>
          </p:cNvSpPr>
          <p:nvPr/>
        </p:nvSpPr>
        <p:spPr bwMode="auto">
          <a:xfrm>
            <a:off x="6381750" y="4686300"/>
            <a:ext cx="396875" cy="219075"/>
          </a:xfrm>
          <a:prstGeom prst="can">
            <a:avLst>
              <a:gd name="adj" fmla="val 25000"/>
            </a:avLst>
          </a:prstGeom>
          <a:solidFill>
            <a:srgbClr val="FFBC7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83129" name="Freeform 89"/>
          <p:cNvSpPr>
            <a:spLocks/>
          </p:cNvSpPr>
          <p:nvPr/>
        </p:nvSpPr>
        <p:spPr bwMode="auto">
          <a:xfrm>
            <a:off x="1763713" y="388938"/>
            <a:ext cx="608012" cy="685800"/>
          </a:xfrm>
          <a:custGeom>
            <a:avLst/>
            <a:gdLst>
              <a:gd name="T0" fmla="*/ 0 w 864"/>
              <a:gd name="T1" fmla="*/ 56 h 536"/>
              <a:gd name="T2" fmla="*/ 288 w 864"/>
              <a:gd name="T3" fmla="*/ 8 h 536"/>
              <a:gd name="T4" fmla="*/ 576 w 864"/>
              <a:gd name="T5" fmla="*/ 104 h 536"/>
              <a:gd name="T6" fmla="*/ 864 w 864"/>
              <a:gd name="T7" fmla="*/ 536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4" h="536">
                <a:moveTo>
                  <a:pt x="0" y="56"/>
                </a:moveTo>
                <a:cubicBezTo>
                  <a:pt x="96" y="28"/>
                  <a:pt x="192" y="0"/>
                  <a:pt x="288" y="8"/>
                </a:cubicBezTo>
                <a:cubicBezTo>
                  <a:pt x="384" y="16"/>
                  <a:pt x="480" y="16"/>
                  <a:pt x="576" y="104"/>
                </a:cubicBezTo>
                <a:cubicBezTo>
                  <a:pt x="672" y="192"/>
                  <a:pt x="768" y="364"/>
                  <a:pt x="864" y="53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83130" name="Freeform 90"/>
          <p:cNvSpPr>
            <a:spLocks/>
          </p:cNvSpPr>
          <p:nvPr/>
        </p:nvSpPr>
        <p:spPr bwMode="auto">
          <a:xfrm>
            <a:off x="736600" y="889000"/>
            <a:ext cx="1568450" cy="358775"/>
          </a:xfrm>
          <a:custGeom>
            <a:avLst/>
            <a:gdLst>
              <a:gd name="T0" fmla="*/ 0 w 1152"/>
              <a:gd name="T1" fmla="*/ 152 h 384"/>
              <a:gd name="T2" fmla="*/ 144 w 1152"/>
              <a:gd name="T3" fmla="*/ 344 h 384"/>
              <a:gd name="T4" fmla="*/ 480 w 1152"/>
              <a:gd name="T5" fmla="*/ 344 h 384"/>
              <a:gd name="T6" fmla="*/ 768 w 1152"/>
              <a:gd name="T7" fmla="*/ 104 h 384"/>
              <a:gd name="T8" fmla="*/ 960 w 1152"/>
              <a:gd name="T9" fmla="*/ 8 h 384"/>
              <a:gd name="T10" fmla="*/ 1152 w 1152"/>
              <a:gd name="T11" fmla="*/ 15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52" h="384">
                <a:moveTo>
                  <a:pt x="0" y="152"/>
                </a:moveTo>
                <a:cubicBezTo>
                  <a:pt x="32" y="232"/>
                  <a:pt x="64" y="312"/>
                  <a:pt x="144" y="344"/>
                </a:cubicBezTo>
                <a:cubicBezTo>
                  <a:pt x="224" y="376"/>
                  <a:pt x="376" y="384"/>
                  <a:pt x="480" y="344"/>
                </a:cubicBezTo>
                <a:cubicBezTo>
                  <a:pt x="584" y="304"/>
                  <a:pt x="688" y="160"/>
                  <a:pt x="768" y="104"/>
                </a:cubicBezTo>
                <a:cubicBezTo>
                  <a:pt x="848" y="48"/>
                  <a:pt x="896" y="0"/>
                  <a:pt x="960" y="8"/>
                </a:cubicBezTo>
                <a:cubicBezTo>
                  <a:pt x="1024" y="16"/>
                  <a:pt x="1088" y="84"/>
                  <a:pt x="1152" y="1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grpSp>
        <p:nvGrpSpPr>
          <p:cNvPr id="983131" name="Group 91"/>
          <p:cNvGrpSpPr>
            <a:grpSpLocks/>
          </p:cNvGrpSpPr>
          <p:nvPr/>
        </p:nvGrpSpPr>
        <p:grpSpPr bwMode="auto">
          <a:xfrm>
            <a:off x="7485063" y="3033713"/>
            <a:ext cx="1190625" cy="565150"/>
            <a:chOff x="4715" y="1911"/>
            <a:chExt cx="750" cy="356"/>
          </a:xfrm>
        </p:grpSpPr>
        <p:grpSp>
          <p:nvGrpSpPr>
            <p:cNvPr id="983132" name="Group 92"/>
            <p:cNvGrpSpPr>
              <a:grpSpLocks/>
            </p:cNvGrpSpPr>
            <p:nvPr/>
          </p:nvGrpSpPr>
          <p:grpSpPr bwMode="auto">
            <a:xfrm>
              <a:off x="4715" y="1911"/>
              <a:ext cx="468" cy="356"/>
              <a:chOff x="4176" y="2211"/>
              <a:chExt cx="563" cy="472"/>
            </a:xfrm>
          </p:grpSpPr>
          <p:pic>
            <p:nvPicPr>
              <p:cNvPr id="983133" name="Picture 93" descr="people_sca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2376"/>
                <a:ext cx="307" cy="211"/>
              </a:xfrm>
              <a:prstGeom prst="rect">
                <a:avLst/>
              </a:prstGeom>
              <a:solidFill>
                <a:srgbClr val="CCFFFF"/>
              </a:solidFill>
            </p:spPr>
          </p:pic>
          <p:pic>
            <p:nvPicPr>
              <p:cNvPr id="983134" name="Picture 94" descr="people_sca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472"/>
                <a:ext cx="307" cy="211"/>
              </a:xfrm>
              <a:prstGeom prst="rect">
                <a:avLst/>
              </a:prstGeom>
              <a:solidFill>
                <a:srgbClr val="CCFFFF"/>
              </a:solidFill>
            </p:spPr>
          </p:pic>
          <p:pic>
            <p:nvPicPr>
              <p:cNvPr id="983135" name="Picture 95" descr="people_sca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2" y="2211"/>
                <a:ext cx="307" cy="277"/>
              </a:xfrm>
              <a:prstGeom prst="rect">
                <a:avLst/>
              </a:prstGeom>
              <a:solidFill>
                <a:srgbClr val="CCFFFF"/>
              </a:solidFill>
            </p:spPr>
          </p:pic>
        </p:grpSp>
        <p:grpSp>
          <p:nvGrpSpPr>
            <p:cNvPr id="983136" name="Group 96"/>
            <p:cNvGrpSpPr>
              <a:grpSpLocks/>
            </p:cNvGrpSpPr>
            <p:nvPr/>
          </p:nvGrpSpPr>
          <p:grpSpPr bwMode="auto">
            <a:xfrm>
              <a:off x="5233" y="1979"/>
              <a:ext cx="232" cy="278"/>
              <a:chOff x="256" y="1424"/>
              <a:chExt cx="520" cy="728"/>
            </a:xfrm>
          </p:grpSpPr>
          <p:sp>
            <p:nvSpPr>
              <p:cNvPr id="983137" name="AutoShape 97"/>
              <p:cNvSpPr>
                <a:spLocks noChangeArrowheads="1"/>
              </p:cNvSpPr>
              <p:nvPr/>
            </p:nvSpPr>
            <p:spPr bwMode="auto">
              <a:xfrm>
                <a:off x="320" y="1856"/>
                <a:ext cx="456" cy="296"/>
              </a:xfrm>
              <a:prstGeom prst="curvedUpArrow">
                <a:avLst>
                  <a:gd name="adj1" fmla="val 30811"/>
                  <a:gd name="adj2" fmla="val 61622"/>
                  <a:gd name="adj3" fmla="val 33333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138" name="AutoShape 98"/>
              <p:cNvSpPr>
                <a:spLocks noChangeArrowheads="1"/>
              </p:cNvSpPr>
              <p:nvPr/>
            </p:nvSpPr>
            <p:spPr bwMode="auto">
              <a:xfrm flipH="1">
                <a:off x="256" y="1424"/>
                <a:ext cx="488" cy="328"/>
              </a:xfrm>
              <a:prstGeom prst="curvedDownArrow">
                <a:avLst>
                  <a:gd name="adj1" fmla="val 29756"/>
                  <a:gd name="adj2" fmla="val 59512"/>
                  <a:gd name="adj3" fmla="val 33333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83139" name="Group 99"/>
          <p:cNvGrpSpPr>
            <a:grpSpLocks/>
          </p:cNvGrpSpPr>
          <p:nvPr/>
        </p:nvGrpSpPr>
        <p:grpSpPr bwMode="auto">
          <a:xfrm>
            <a:off x="7380288" y="4772025"/>
            <a:ext cx="1035050" cy="962025"/>
            <a:chOff x="3832" y="3376"/>
            <a:chExt cx="915" cy="899"/>
          </a:xfrm>
        </p:grpSpPr>
        <p:pic>
          <p:nvPicPr>
            <p:cNvPr id="983140" name="Picture 100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" y="3856"/>
              <a:ext cx="237" cy="163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1" name="Picture 101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37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2" name="Picture 102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3472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3" name="Picture 103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568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4" name="Picture 104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" y="385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5" name="Picture 105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" y="3640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6" name="Picture 106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" y="3760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7" name="Picture 107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3952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8" name="Picture 108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968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49" name="Picture 109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373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50" name="Picture 110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" y="3520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51" name="Picture 111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" y="3800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52" name="Picture 112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" y="4064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53" name="Picture 113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757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54" name="Picture 114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621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55" name="Picture 115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" y="385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983156" name="Picture 116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" y="397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</p:grpSp>
      <p:grpSp>
        <p:nvGrpSpPr>
          <p:cNvPr id="983157" name="Group 117"/>
          <p:cNvGrpSpPr>
            <a:grpSpLocks/>
          </p:cNvGrpSpPr>
          <p:nvPr/>
        </p:nvGrpSpPr>
        <p:grpSpPr bwMode="auto">
          <a:xfrm>
            <a:off x="8316913" y="4879975"/>
            <a:ext cx="536575" cy="709613"/>
            <a:chOff x="256" y="1424"/>
            <a:chExt cx="520" cy="728"/>
          </a:xfrm>
        </p:grpSpPr>
        <p:sp>
          <p:nvSpPr>
            <p:cNvPr id="983158" name="AutoShape 118"/>
            <p:cNvSpPr>
              <a:spLocks noChangeArrowheads="1"/>
            </p:cNvSpPr>
            <p:nvPr/>
          </p:nvSpPr>
          <p:spPr bwMode="auto">
            <a:xfrm>
              <a:off x="320" y="1856"/>
              <a:ext cx="456" cy="296"/>
            </a:xfrm>
            <a:prstGeom prst="curvedUpArrow">
              <a:avLst>
                <a:gd name="adj1" fmla="val 30811"/>
                <a:gd name="adj2" fmla="val 6162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59" name="AutoShape 119"/>
            <p:cNvSpPr>
              <a:spLocks noChangeArrowheads="1"/>
            </p:cNvSpPr>
            <p:nvPr/>
          </p:nvSpPr>
          <p:spPr bwMode="auto">
            <a:xfrm flipH="1">
              <a:off x="256" y="1424"/>
              <a:ext cx="488" cy="328"/>
            </a:xfrm>
            <a:prstGeom prst="curvedDownArrow">
              <a:avLst>
                <a:gd name="adj1" fmla="val 29756"/>
                <a:gd name="adj2" fmla="val 5951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83160" name="Picture 1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58432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23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Computación en Altas Energías: Computación GRID - TAE 2009</a:t>
            </a:r>
          </a:p>
        </p:txBody>
      </p:sp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dirty="0"/>
              <a:t>La </a:t>
            </a:r>
            <a:r>
              <a:rPr lang="en-US" dirty="0" err="1"/>
              <a:t>distribución</a:t>
            </a:r>
            <a:r>
              <a:rPr lang="en-US" dirty="0"/>
              <a:t> de los </a:t>
            </a:r>
            <a:r>
              <a:rPr lang="en-US" dirty="0" err="1"/>
              <a:t>recursos</a:t>
            </a:r>
            <a:r>
              <a:rPr lang="en-US" dirty="0"/>
              <a:t> WLCG</a:t>
            </a:r>
          </a:p>
        </p:txBody>
      </p:sp>
      <p:grpSp>
        <p:nvGrpSpPr>
          <p:cNvPr id="960515" name="Group 3"/>
          <p:cNvGrpSpPr>
            <a:grpSpLocks/>
          </p:cNvGrpSpPr>
          <p:nvPr/>
        </p:nvGrpSpPr>
        <p:grpSpPr bwMode="auto">
          <a:xfrm>
            <a:off x="304800" y="981075"/>
            <a:ext cx="8588375" cy="1295400"/>
            <a:chOff x="126" y="800"/>
            <a:chExt cx="5861" cy="816"/>
          </a:xfrm>
        </p:grpSpPr>
        <p:pic>
          <p:nvPicPr>
            <p:cNvPr id="960516" name="Picture 4" descr="dipo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" y="800"/>
              <a:ext cx="2776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0517" name="Rectangle 5"/>
            <p:cNvSpPr>
              <a:spLocks noChangeArrowheads="1"/>
            </p:cNvSpPr>
            <p:nvPr/>
          </p:nvSpPr>
          <p:spPr bwMode="auto">
            <a:xfrm>
              <a:off x="126" y="845"/>
              <a:ext cx="3538" cy="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60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>
                <a:lnSpc>
                  <a:spcPct val="80000"/>
                </a:lnSpc>
                <a:buFontTx/>
                <a:buNone/>
              </a:pPr>
              <a:r>
                <a:rPr lang="en-GB" sz="2000">
                  <a:solidFill>
                    <a:srgbClr val="FF0000"/>
                  </a:solidFill>
                  <a:latin typeface="Trebuchet MS" pitchFamily="34" charset="0"/>
                </a:rPr>
                <a:t>Tier-0 – The accelerator centre</a:t>
              </a:r>
            </a:p>
            <a:p>
              <a:pPr marL="342900" indent="-342900">
                <a:lnSpc>
                  <a:spcPct val="80000"/>
                </a:lnSpc>
                <a:buFontTx/>
                <a:buBlip>
                  <a:blip r:embed="rId4"/>
                </a:buBlip>
              </a:pPr>
              <a:r>
                <a:rPr lang="es-ES" sz="1600" u="none">
                  <a:latin typeface="Trebuchet MS" pitchFamily="34" charset="0"/>
                  <a:sym typeface="Wingdings" pitchFamily="2" charset="2"/>
                </a:rPr>
                <a:t>Toma de datos y procesado inicial de</a:t>
              </a:r>
              <a:br>
                <a:rPr lang="es-ES" sz="1600" u="none">
                  <a:latin typeface="Trebuchet MS" pitchFamily="34" charset="0"/>
                  <a:sym typeface="Wingdings" pitchFamily="2" charset="2"/>
                </a:rPr>
              </a:br>
              <a:r>
                <a:rPr lang="es-ES" sz="1600" u="none">
                  <a:latin typeface="Trebuchet MS" pitchFamily="34" charset="0"/>
                  <a:sym typeface="Wingdings" pitchFamily="2" charset="2"/>
                </a:rPr>
                <a:t>los datos en bruto (</a:t>
              </a:r>
              <a:r>
                <a:rPr lang="es-ES" sz="1600" i="1" u="none">
                  <a:latin typeface="Trebuchet MS" pitchFamily="34" charset="0"/>
                  <a:sym typeface="Wingdings" pitchFamily="2" charset="2"/>
                </a:rPr>
                <a:t>raw data</a:t>
              </a:r>
              <a:r>
                <a:rPr lang="es-ES" sz="1600" u="none">
                  <a:latin typeface="Trebuchet MS" pitchFamily="34" charset="0"/>
                  <a:sym typeface="Wingdings" pitchFamily="2" charset="2"/>
                </a:rPr>
                <a:t>)</a:t>
              </a:r>
            </a:p>
            <a:p>
              <a:pPr marL="342900" indent="-342900">
                <a:lnSpc>
                  <a:spcPct val="80000"/>
                </a:lnSpc>
                <a:buFontTx/>
                <a:buBlip>
                  <a:blip r:embed="rId4"/>
                </a:buBlip>
              </a:pPr>
              <a:r>
                <a:rPr lang="es-ES" sz="1600" u="none">
                  <a:latin typeface="Trebuchet MS" pitchFamily="34" charset="0"/>
                  <a:sym typeface="Wingdings" pitchFamily="2" charset="2"/>
                </a:rPr>
                <a:t>Distribución de los datos a los distintos</a:t>
              </a:r>
              <a:br>
                <a:rPr lang="es-ES" sz="1600" u="none">
                  <a:latin typeface="Trebuchet MS" pitchFamily="34" charset="0"/>
                  <a:sym typeface="Wingdings" pitchFamily="2" charset="2"/>
                </a:rPr>
              </a:br>
              <a:r>
                <a:rPr lang="es-ES" sz="1600" u="none">
                  <a:latin typeface="Trebuchet MS" pitchFamily="34" charset="0"/>
                  <a:sym typeface="Wingdings" pitchFamily="2" charset="2"/>
                </a:rPr>
                <a:t>Tier’s</a:t>
              </a:r>
            </a:p>
          </p:txBody>
        </p:sp>
      </p:grpSp>
      <p:grpSp>
        <p:nvGrpSpPr>
          <p:cNvPr id="960541" name="Group 29"/>
          <p:cNvGrpSpPr>
            <a:grpSpLocks/>
          </p:cNvGrpSpPr>
          <p:nvPr/>
        </p:nvGrpSpPr>
        <p:grpSpPr bwMode="auto">
          <a:xfrm>
            <a:off x="231775" y="2516188"/>
            <a:ext cx="8588375" cy="2208212"/>
            <a:chOff x="146" y="1585"/>
            <a:chExt cx="5410" cy="1391"/>
          </a:xfrm>
        </p:grpSpPr>
        <p:grpSp>
          <p:nvGrpSpPr>
            <p:cNvPr id="960521" name="Group 9"/>
            <p:cNvGrpSpPr>
              <a:grpSpLocks/>
            </p:cNvGrpSpPr>
            <p:nvPr/>
          </p:nvGrpSpPr>
          <p:grpSpPr bwMode="auto">
            <a:xfrm>
              <a:off x="149" y="1585"/>
              <a:ext cx="2844" cy="1346"/>
              <a:chOff x="81" y="1824"/>
              <a:chExt cx="3039" cy="1487"/>
            </a:xfrm>
          </p:grpSpPr>
          <p:pic>
            <p:nvPicPr>
              <p:cNvPr id="960522" name="Picture 10" descr="world_map_clipp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" y="1824"/>
                <a:ext cx="3039" cy="1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0523" name="Oval 11"/>
              <p:cNvSpPr>
                <a:spLocks noChangeAspect="1" noChangeArrowheads="1"/>
              </p:cNvSpPr>
              <p:nvPr/>
            </p:nvSpPr>
            <p:spPr bwMode="auto">
              <a:xfrm>
                <a:off x="2634" y="2510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24" name="Oval 12"/>
              <p:cNvSpPr>
                <a:spLocks noChangeAspect="1" noChangeArrowheads="1"/>
              </p:cNvSpPr>
              <p:nvPr/>
            </p:nvSpPr>
            <p:spPr bwMode="auto">
              <a:xfrm>
                <a:off x="863" y="2363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25" name="Oval 13"/>
              <p:cNvSpPr>
                <a:spLocks noChangeAspect="1" noChangeArrowheads="1"/>
              </p:cNvSpPr>
              <p:nvPr/>
            </p:nvSpPr>
            <p:spPr bwMode="auto">
              <a:xfrm>
                <a:off x="745" y="2363"/>
                <a:ext cx="39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26" name="Oval 14"/>
              <p:cNvSpPr>
                <a:spLocks noChangeAspect="1" noChangeArrowheads="1"/>
              </p:cNvSpPr>
              <p:nvPr/>
            </p:nvSpPr>
            <p:spPr bwMode="auto">
              <a:xfrm>
                <a:off x="1483" y="2238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27" name="Oval 15"/>
              <p:cNvSpPr>
                <a:spLocks noChangeAspect="1" noChangeArrowheads="1"/>
              </p:cNvSpPr>
              <p:nvPr/>
            </p:nvSpPr>
            <p:spPr bwMode="auto">
              <a:xfrm>
                <a:off x="1630" y="2334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28" name="Oval 16"/>
              <p:cNvSpPr>
                <a:spLocks noChangeAspect="1" noChangeArrowheads="1"/>
              </p:cNvSpPr>
              <p:nvPr/>
            </p:nvSpPr>
            <p:spPr bwMode="auto">
              <a:xfrm>
                <a:off x="1512" y="2355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29" name="Oval 17"/>
              <p:cNvSpPr>
                <a:spLocks noChangeAspect="1" noChangeArrowheads="1"/>
              </p:cNvSpPr>
              <p:nvPr/>
            </p:nvSpPr>
            <p:spPr bwMode="auto">
              <a:xfrm>
                <a:off x="1541" y="2297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30" name="Oval 18"/>
              <p:cNvSpPr>
                <a:spLocks noChangeAspect="1" noChangeArrowheads="1"/>
              </p:cNvSpPr>
              <p:nvPr/>
            </p:nvSpPr>
            <p:spPr bwMode="auto">
              <a:xfrm>
                <a:off x="1601" y="2268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31" name="Oval 19"/>
              <p:cNvSpPr>
                <a:spLocks noChangeAspect="1" noChangeArrowheads="1"/>
              </p:cNvSpPr>
              <p:nvPr/>
            </p:nvSpPr>
            <p:spPr bwMode="auto">
              <a:xfrm>
                <a:off x="420" y="2247"/>
                <a:ext cx="39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32" name="Oval 20"/>
              <p:cNvSpPr>
                <a:spLocks noChangeAspect="1" noChangeArrowheads="1"/>
              </p:cNvSpPr>
              <p:nvPr/>
            </p:nvSpPr>
            <p:spPr bwMode="auto">
              <a:xfrm>
                <a:off x="1541" y="2238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60533" name="Oval 21"/>
              <p:cNvSpPr>
                <a:spLocks noChangeAspect="1" noChangeArrowheads="1"/>
              </p:cNvSpPr>
              <p:nvPr/>
            </p:nvSpPr>
            <p:spPr bwMode="auto">
              <a:xfrm>
                <a:off x="1629" y="2152"/>
                <a:ext cx="38" cy="38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60534" name="AutoShape 22"/>
            <p:cNvSpPr>
              <a:spLocks noChangeArrowheads="1"/>
            </p:cNvSpPr>
            <p:nvPr/>
          </p:nvSpPr>
          <p:spPr bwMode="auto">
            <a:xfrm>
              <a:off x="146" y="2197"/>
              <a:ext cx="2813" cy="726"/>
            </a:xfrm>
            <a:prstGeom prst="roundRect">
              <a:avLst>
                <a:gd name="adj" fmla="val 16667"/>
              </a:avLst>
            </a:prstGeom>
            <a:solidFill>
              <a:srgbClr val="66FFFF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Canada – Triumf (Vancouver)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France – IN2P3 (Lyon)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Germany – Forschunszentrum Karlsruhe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Italy – CNAF (Bologna)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Netherlands – NIKHEF/SARA (Amsterdam</a:t>
              </a:r>
              <a:r>
                <a:rPr lang="en-GB" sz="1000" b="1" u="none">
                  <a:solidFill>
                    <a:srgbClr val="009999"/>
                  </a:solidFill>
                </a:rPr>
                <a:t>)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Nordic countries – distributed Tier-1 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sz="1000" b="1" u="none">
                <a:solidFill>
                  <a:srgbClr val="000000"/>
                </a:solidFill>
              </a:endParaRPr>
            </a:p>
          </p:txBody>
        </p:sp>
        <p:sp>
          <p:nvSpPr>
            <p:cNvPr id="960535" name="Text Box 23"/>
            <p:cNvSpPr txBox="1">
              <a:spLocks noChangeArrowheads="1"/>
            </p:cNvSpPr>
            <p:nvPr/>
          </p:nvSpPr>
          <p:spPr bwMode="auto">
            <a:xfrm>
              <a:off x="1850" y="2251"/>
              <a:ext cx="1104" cy="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Spain – PIC (Barcelona)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Taiwan – Academia SInica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UK – CLRC (Oxford)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US – FermiLab (Illinois)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GB" sz="1000" b="1" u="none">
                  <a:solidFill>
                    <a:srgbClr val="000000"/>
                  </a:solidFill>
                </a:rPr>
                <a:t>      – Brookhaven (NY)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endParaRPr lang="en-US" sz="1000" b="1" u="none">
                <a:solidFill>
                  <a:srgbClr val="009999"/>
                </a:solidFill>
              </a:endParaRPr>
            </a:p>
          </p:txBody>
        </p:sp>
        <p:sp>
          <p:nvSpPr>
            <p:cNvPr id="960536" name="Rectangle 24"/>
            <p:cNvSpPr>
              <a:spLocks noChangeArrowheads="1"/>
            </p:cNvSpPr>
            <p:nvPr/>
          </p:nvSpPr>
          <p:spPr bwMode="auto">
            <a:xfrm>
              <a:off x="3111" y="1652"/>
              <a:ext cx="2445" cy="1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60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>
                <a:lnSpc>
                  <a:spcPct val="80000"/>
                </a:lnSpc>
                <a:buFontTx/>
                <a:buNone/>
              </a:pPr>
              <a:r>
                <a:rPr lang="es-ES" sz="2000">
                  <a:solidFill>
                    <a:srgbClr val="FF0000"/>
                  </a:solidFill>
                  <a:latin typeface="Trebuchet MS" pitchFamily="34" charset="0"/>
                </a:rPr>
                <a:t>Tier-1 (11 centros ) – </a:t>
              </a:r>
              <a:r>
                <a:rPr lang="es-ES" sz="2000">
                  <a:solidFill>
                    <a:srgbClr val="FF0000"/>
                  </a:solidFill>
                  <a:latin typeface="Trebuchet MS" pitchFamily="34" charset="0"/>
                  <a:sym typeface="Wingdings" pitchFamily="2" charset="2"/>
                </a:rPr>
                <a:t>“online” en el proceso de toma de datos</a:t>
              </a:r>
              <a:r>
                <a:rPr lang="es-ES" sz="2400" u="none">
                  <a:latin typeface="Trebuchet MS" pitchFamily="34" charset="0"/>
                  <a:sym typeface="Wingdings" pitchFamily="2" charset="2"/>
                </a:rPr>
                <a:t>  </a:t>
              </a:r>
              <a:r>
                <a:rPr lang="es-ES" sz="1600" u="none">
                  <a:latin typeface="Trebuchet MS" pitchFamily="34" charset="0"/>
                  <a:sym typeface="Wingdings" pitchFamily="2" charset="2"/>
                </a:rPr>
                <a:t> Alta disponibilidad</a:t>
              </a:r>
              <a:endParaRPr lang="es-ES" sz="1600" u="none">
                <a:latin typeface="Trebuchet MS" pitchFamily="34" charset="0"/>
              </a:endParaRPr>
            </a:p>
            <a:p>
              <a:pPr marL="342900" indent="-342900">
                <a:lnSpc>
                  <a:spcPct val="80000"/>
                </a:lnSpc>
                <a:buFontTx/>
                <a:buBlip>
                  <a:blip r:embed="rId4"/>
                </a:buBlip>
              </a:pPr>
              <a:r>
                <a:rPr lang="es-ES" sz="1600" u="none">
                  <a:latin typeface="Trebuchet MS" pitchFamily="34" charset="0"/>
                </a:rPr>
                <a:t>Gran capacidad de almacenamiento </a:t>
              </a:r>
              <a:r>
                <a:rPr lang="es-ES" sz="1600" u="none">
                  <a:latin typeface="Trebuchet MS" pitchFamily="34" charset="0"/>
                  <a:sym typeface="Wingdings" pitchFamily="2" charset="2"/>
                </a:rPr>
                <a:t> Soporte para cinta</a:t>
              </a:r>
              <a:endParaRPr lang="es-ES" sz="1600" u="none">
                <a:latin typeface="Trebuchet MS" pitchFamily="34" charset="0"/>
              </a:endParaRPr>
            </a:p>
            <a:p>
              <a:pPr marL="342900" indent="-342900">
                <a:lnSpc>
                  <a:spcPct val="80000"/>
                </a:lnSpc>
                <a:buFontTx/>
                <a:buBlip>
                  <a:blip r:embed="rId4"/>
                </a:buBlip>
              </a:pPr>
              <a:r>
                <a:rPr lang="es-ES" sz="1600" u="none">
                  <a:latin typeface="Trebuchet MS" pitchFamily="34" charset="0"/>
                </a:rPr>
                <a:t>Análisis que sean intensivos en datos</a:t>
              </a:r>
            </a:p>
            <a:p>
              <a:pPr marL="342900" indent="-342900">
                <a:lnSpc>
                  <a:spcPct val="80000"/>
                </a:lnSpc>
                <a:buFontTx/>
                <a:buBlip>
                  <a:blip r:embed="rId4"/>
                </a:buBlip>
              </a:pPr>
              <a:r>
                <a:rPr lang="es-ES" sz="1600" u="none">
                  <a:latin typeface="Trebuchet MS" pitchFamily="34" charset="0"/>
                  <a:sym typeface="Wingdings" pitchFamily="2" charset="2"/>
                </a:rPr>
                <a:t>Soporte nacional y regional</a:t>
              </a:r>
              <a:endParaRPr lang="es-ES" sz="1400" u="none">
                <a:latin typeface="Trebuchet MS" pitchFamily="34" charset="0"/>
                <a:sym typeface="Wingdings" pitchFamily="2" charset="2"/>
              </a:endParaRPr>
            </a:p>
          </p:txBody>
        </p:sp>
      </p:grpSp>
      <p:sp>
        <p:nvSpPr>
          <p:cNvPr id="960537" name="Rectangle 25"/>
          <p:cNvSpPr>
            <a:spLocks noChangeArrowheads="1"/>
          </p:cNvSpPr>
          <p:nvPr/>
        </p:nvSpPr>
        <p:spPr bwMode="auto">
          <a:xfrm>
            <a:off x="395288" y="4797425"/>
            <a:ext cx="4537075" cy="1152525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00000"/>
              </a:lnSpc>
              <a:buFontTx/>
              <a:buNone/>
            </a:pPr>
            <a:r>
              <a:rPr lang="es-ES" sz="2000">
                <a:solidFill>
                  <a:srgbClr val="FF0000"/>
                </a:solidFill>
                <a:latin typeface="Trebuchet MS" pitchFamily="34" charset="0"/>
              </a:rPr>
              <a:t>Tier-2 – ~100 centros in ~40 países</a:t>
            </a:r>
          </a:p>
          <a:p>
            <a:pPr marL="342900" indent="-342900">
              <a:lnSpc>
                <a:spcPct val="100000"/>
              </a:lnSpc>
              <a:buFontTx/>
              <a:buBlip>
                <a:blip r:embed="rId4"/>
              </a:buBlip>
            </a:pPr>
            <a:r>
              <a:rPr lang="es-ES" sz="1600" u="none">
                <a:latin typeface="Trebuchet MS" pitchFamily="34" charset="0"/>
                <a:sym typeface="Wingdings" pitchFamily="2" charset="2"/>
              </a:rPr>
              <a:t>Simulación</a:t>
            </a:r>
          </a:p>
          <a:p>
            <a:pPr marL="342900" indent="-342900">
              <a:lnSpc>
                <a:spcPct val="100000"/>
              </a:lnSpc>
              <a:buFontTx/>
              <a:buBlip>
                <a:blip r:embed="rId4"/>
              </a:buBlip>
            </a:pPr>
            <a:r>
              <a:rPr lang="es-ES" sz="1600" u="none">
                <a:latin typeface="Trebuchet MS" pitchFamily="34" charset="0"/>
                <a:sym typeface="Wingdings" pitchFamily="2" charset="2"/>
              </a:rPr>
              <a:t>Análisis de usuario final – batch (también interactivo)</a:t>
            </a:r>
          </a:p>
        </p:txBody>
      </p:sp>
      <p:sp>
        <p:nvSpPr>
          <p:cNvPr id="960540" name="Rectangle 28"/>
          <p:cNvSpPr>
            <a:spLocks noChangeArrowheads="1"/>
          </p:cNvSpPr>
          <p:nvPr/>
        </p:nvSpPr>
        <p:spPr bwMode="auto">
          <a:xfrm>
            <a:off x="5435600" y="5229225"/>
            <a:ext cx="360045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lnSpc>
                <a:spcPct val="100000"/>
              </a:lnSpc>
              <a:buFontTx/>
              <a:buNone/>
            </a:pPr>
            <a:r>
              <a:rPr lang="es-ES" sz="2000">
                <a:solidFill>
                  <a:srgbClr val="FF0000"/>
                </a:solidFill>
                <a:latin typeface="Trebuchet MS" pitchFamily="34" charset="0"/>
              </a:rPr>
              <a:t>Tier-3 – 1 centro por instituto</a:t>
            </a:r>
          </a:p>
          <a:p>
            <a:pPr marL="342900" indent="-342900">
              <a:lnSpc>
                <a:spcPct val="100000"/>
              </a:lnSpc>
              <a:buFontTx/>
              <a:buBlip>
                <a:blip r:embed="rId4"/>
              </a:buBlip>
            </a:pPr>
            <a:r>
              <a:rPr lang="es-ES" sz="1600" u="none">
                <a:latin typeface="Trebuchet MS" pitchFamily="34" charset="0"/>
                <a:sym typeface="Wingdings" pitchFamily="2" charset="2"/>
              </a:rPr>
              <a:t>Simulación (oportunista)</a:t>
            </a:r>
          </a:p>
          <a:p>
            <a:pPr marL="342900" indent="-342900">
              <a:lnSpc>
                <a:spcPct val="100000"/>
              </a:lnSpc>
              <a:buFontTx/>
              <a:buBlip>
                <a:blip r:embed="rId4"/>
              </a:buBlip>
            </a:pPr>
            <a:r>
              <a:rPr lang="es-ES" sz="1600" u="none">
                <a:latin typeface="Trebuchet MS" pitchFamily="34" charset="0"/>
                <a:sym typeface="Wingdings" pitchFamily="2" charset="2"/>
              </a:rPr>
              <a:t>Análisis de usuario interactivo</a:t>
            </a:r>
          </a:p>
        </p:txBody>
      </p:sp>
    </p:spTree>
    <p:extLst>
      <p:ext uri="{BB962C8B-B14F-4D97-AF65-F5344CB8AC3E}">
        <p14:creationId xmlns:p14="http://schemas.microsoft.com/office/powerpoint/2010/main" val="22033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6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6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6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37" grpId="0" animBg="1"/>
      <p:bldP spid="9605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Computación en Altas Energías: Computación GRID - TAE 2009</a:t>
            </a:r>
          </a:p>
        </p:txBody>
      </p:sp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44624"/>
            <a:ext cx="6429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 smtClean="0"/>
              <a:t>computación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</a:t>
            </a:r>
            <a:r>
              <a:rPr lang="en-US" dirty="0"/>
              <a:t>AAEE</a:t>
            </a:r>
          </a:p>
        </p:txBody>
      </p:sp>
      <p:grpSp>
        <p:nvGrpSpPr>
          <p:cNvPr id="1067011" name="Group 3"/>
          <p:cNvGrpSpPr>
            <a:grpSpLocks/>
          </p:cNvGrpSpPr>
          <p:nvPr/>
        </p:nvGrpSpPr>
        <p:grpSpPr bwMode="auto">
          <a:xfrm>
            <a:off x="215900" y="3833813"/>
            <a:ext cx="3592513" cy="1900237"/>
            <a:chOff x="0" y="2832"/>
            <a:chExt cx="2641" cy="1488"/>
          </a:xfrm>
        </p:grpSpPr>
        <p:sp>
          <p:nvSpPr>
            <p:cNvPr id="1067012" name="Oval 4"/>
            <p:cNvSpPr>
              <a:spLocks noChangeArrowheads="1"/>
            </p:cNvSpPr>
            <p:nvPr/>
          </p:nvSpPr>
          <p:spPr bwMode="auto">
            <a:xfrm>
              <a:off x="0" y="2832"/>
              <a:ext cx="2641" cy="1488"/>
            </a:xfrm>
            <a:prstGeom prst="ellipse">
              <a:avLst/>
            </a:prstGeom>
            <a:solidFill>
              <a:srgbClr val="FBC5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472" tIns="50738" rIns="101472" bIns="50738" anchor="ctr"/>
            <a:lstStyle/>
            <a:p>
              <a:pPr algn="ctr" defTabSz="495300" eaLnBrk="0" hangingPunct="0">
                <a:spcBef>
                  <a:spcPct val="0"/>
                </a:spcBef>
                <a:buFontTx/>
                <a:buNone/>
              </a:pPr>
              <a:r>
                <a:rPr lang="en-US" sz="2600" u="none"/>
                <a:t>                   </a:t>
              </a:r>
              <a:r>
                <a:rPr lang="en-US" sz="2600" u="none">
                  <a:solidFill>
                    <a:srgbClr val="CC3300"/>
                  </a:solidFill>
                </a:rPr>
                <a:t>simulación</a:t>
              </a:r>
            </a:p>
          </p:txBody>
        </p:sp>
        <p:pic>
          <p:nvPicPr>
            <p:cNvPr id="1067013" name="Picture 5" descr="qze2znuk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" y="3907"/>
              <a:ext cx="544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67014" name="Oval 6"/>
          <p:cNvSpPr>
            <a:spLocks noChangeArrowheads="1"/>
          </p:cNvSpPr>
          <p:nvPr/>
        </p:nvSpPr>
        <p:spPr bwMode="auto">
          <a:xfrm>
            <a:off x="476250" y="1012825"/>
            <a:ext cx="4768850" cy="3311525"/>
          </a:xfrm>
          <a:prstGeom prst="ellipse">
            <a:avLst/>
          </a:prstGeom>
          <a:solidFill>
            <a:srgbClr val="C5FF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 anchor="ctr"/>
          <a:lstStyle/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u="none">
              <a:solidFill>
                <a:srgbClr val="CC3300"/>
              </a:solidFill>
            </a:endParaRP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r>
              <a:rPr lang="en-US" sz="2600" u="none">
                <a:solidFill>
                  <a:srgbClr val="CC3300"/>
                </a:solidFill>
              </a:rPr>
              <a:t>reconstruction</a:t>
            </a: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i="1" u="none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i="1" u="none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i="1" u="none">
              <a:solidFill>
                <a:schemeClr val="bg1"/>
              </a:solidFill>
              <a:latin typeface="Times New Roman" pitchFamily="18" charset="0"/>
            </a:endParaRP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i="1" u="none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67015" name="Oval 7"/>
          <p:cNvSpPr>
            <a:spLocks noChangeArrowheads="1"/>
          </p:cNvSpPr>
          <p:nvPr/>
        </p:nvSpPr>
        <p:spPr bwMode="auto">
          <a:xfrm>
            <a:off x="3349625" y="1993900"/>
            <a:ext cx="5353050" cy="3617913"/>
          </a:xfrm>
          <a:prstGeom prst="ellipse">
            <a:avLst/>
          </a:prstGeom>
          <a:solidFill>
            <a:srgbClr val="D0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 anchor="ctr"/>
          <a:lstStyle/>
          <a:p>
            <a:pPr algn="ctr" defTabSz="495300" eaLnBrk="0" hangingPunct="0">
              <a:spcBef>
                <a:spcPct val="0"/>
              </a:spcBef>
              <a:buFontTx/>
              <a:buNone/>
            </a:pPr>
            <a:r>
              <a:rPr lang="en-US" sz="2600" u="none">
                <a:solidFill>
                  <a:srgbClr val="CC3300"/>
                </a:solidFill>
              </a:rPr>
              <a:t>   análisis</a:t>
            </a:r>
            <a:r>
              <a:rPr lang="en-US" sz="2600" u="none">
                <a:solidFill>
                  <a:schemeClr val="bg1"/>
                </a:solidFill>
              </a:rPr>
              <a:t>                             </a:t>
            </a:r>
          </a:p>
          <a:p>
            <a:pPr algn="ctr" defTabSz="495300" eaLnBrk="0" hangingPunct="0">
              <a:spcBef>
                <a:spcPct val="0"/>
              </a:spcBef>
              <a:buFontTx/>
              <a:buNone/>
            </a:pPr>
            <a:endParaRPr lang="en-US" sz="2600" u="none">
              <a:solidFill>
                <a:schemeClr val="bg1"/>
              </a:solidFill>
            </a:endParaRPr>
          </a:p>
        </p:txBody>
      </p:sp>
      <p:sp>
        <p:nvSpPr>
          <p:cNvPr id="1067016" name="AutoShape 8"/>
          <p:cNvSpPr>
            <a:spLocks noChangeArrowheads="1"/>
          </p:cNvSpPr>
          <p:nvPr/>
        </p:nvSpPr>
        <p:spPr bwMode="auto">
          <a:xfrm>
            <a:off x="7910513" y="4364038"/>
            <a:ext cx="396875" cy="219075"/>
          </a:xfrm>
          <a:prstGeom prst="can">
            <a:avLst>
              <a:gd name="adj" fmla="val 25000"/>
            </a:avLst>
          </a:prstGeom>
          <a:solidFill>
            <a:srgbClr val="FFBC7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7017" name="Rectangle 9"/>
          <p:cNvSpPr>
            <a:spLocks noChangeArrowheads="1"/>
          </p:cNvSpPr>
          <p:nvPr/>
        </p:nvSpPr>
        <p:spPr bwMode="auto">
          <a:xfrm>
            <a:off x="6313488" y="5027613"/>
            <a:ext cx="10668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Análsis interactivo</a:t>
            </a:r>
          </a:p>
        </p:txBody>
      </p:sp>
      <p:sp>
        <p:nvSpPr>
          <p:cNvPr id="1067018" name="AutoShape 10"/>
          <p:cNvSpPr>
            <a:spLocks noChangeArrowheads="1"/>
          </p:cNvSpPr>
          <p:nvPr/>
        </p:nvSpPr>
        <p:spPr bwMode="auto">
          <a:xfrm>
            <a:off x="5508625" y="2781300"/>
            <a:ext cx="1223963" cy="879475"/>
          </a:xfrm>
          <a:prstGeom prst="roundRect">
            <a:avLst>
              <a:gd name="adj" fmla="val 12495"/>
            </a:avLst>
          </a:prstGeom>
          <a:solidFill>
            <a:srgbClr val="FFCC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1472" tIns="50738" rIns="101472" bIns="50738" anchor="ctr"/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b="1" u="none"/>
              <a:t>Análisis</a:t>
            </a:r>
            <a:br>
              <a:rPr lang="en-GB" b="1" u="none"/>
            </a:br>
            <a:r>
              <a:rPr lang="en-GB" b="1" u="none"/>
              <a:t>físico no</a:t>
            </a:r>
            <a:br>
              <a:rPr lang="en-GB" b="1" u="none"/>
            </a:br>
            <a:r>
              <a:rPr lang="en-GB" b="1" u="none"/>
              <a:t>interactivo</a:t>
            </a:r>
          </a:p>
        </p:txBody>
      </p:sp>
      <p:sp>
        <p:nvSpPr>
          <p:cNvPr id="1067019" name="Rectangle 11"/>
          <p:cNvSpPr>
            <a:spLocks noChangeArrowheads="1"/>
          </p:cNvSpPr>
          <p:nvPr/>
        </p:nvSpPr>
        <p:spPr bwMode="auto">
          <a:xfrm>
            <a:off x="1403350" y="0"/>
            <a:ext cx="85725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detector</a:t>
            </a:r>
          </a:p>
        </p:txBody>
      </p:sp>
      <p:sp>
        <p:nvSpPr>
          <p:cNvPr id="1067020" name="Arc 12"/>
          <p:cNvSpPr>
            <a:spLocks/>
          </p:cNvSpPr>
          <p:nvPr/>
        </p:nvSpPr>
        <p:spPr bwMode="auto">
          <a:xfrm>
            <a:off x="1235075" y="1550988"/>
            <a:ext cx="703263" cy="54451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5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687"/>
                  <a:pt x="9645" y="23"/>
                  <a:pt x="21558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687"/>
                  <a:pt x="9645" y="23"/>
                  <a:pt x="2155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67021" name="Group 13"/>
          <p:cNvGrpSpPr>
            <a:grpSpLocks/>
          </p:cNvGrpSpPr>
          <p:nvPr/>
        </p:nvGrpSpPr>
        <p:grpSpPr bwMode="auto">
          <a:xfrm>
            <a:off x="3797300" y="2205038"/>
            <a:ext cx="898525" cy="727075"/>
            <a:chOff x="2633" y="1558"/>
            <a:chExt cx="660" cy="568"/>
          </a:xfrm>
        </p:grpSpPr>
        <p:sp>
          <p:nvSpPr>
            <p:cNvPr id="1067022" name="Oval 14"/>
            <p:cNvSpPr>
              <a:spLocks noChangeArrowheads="1"/>
            </p:cNvSpPr>
            <p:nvPr/>
          </p:nvSpPr>
          <p:spPr bwMode="auto">
            <a:xfrm>
              <a:off x="2637" y="1765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23" name="Line 15"/>
            <p:cNvSpPr>
              <a:spLocks noChangeShapeType="1"/>
            </p:cNvSpPr>
            <p:nvPr/>
          </p:nvSpPr>
          <p:spPr bwMode="auto">
            <a:xfrm>
              <a:off x="2633" y="1589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24" name="Line 16"/>
            <p:cNvSpPr>
              <a:spLocks noChangeShapeType="1"/>
            </p:cNvSpPr>
            <p:nvPr/>
          </p:nvSpPr>
          <p:spPr bwMode="auto">
            <a:xfrm>
              <a:off x="3005" y="1600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25" name="Rectangle 17"/>
            <p:cNvSpPr>
              <a:spLocks noChangeArrowheads="1"/>
            </p:cNvSpPr>
            <p:nvPr/>
          </p:nvSpPr>
          <p:spPr bwMode="auto">
            <a:xfrm>
              <a:off x="2643" y="1586"/>
              <a:ext cx="348" cy="216"/>
            </a:xfrm>
            <a:prstGeom prst="rect">
              <a:avLst/>
            </a:prstGeom>
            <a:solidFill>
              <a:srgbClr val="FFBC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26" name="Oval 18"/>
            <p:cNvSpPr>
              <a:spLocks noChangeArrowheads="1"/>
            </p:cNvSpPr>
            <p:nvPr/>
          </p:nvSpPr>
          <p:spPr bwMode="auto">
            <a:xfrm>
              <a:off x="2637" y="1558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27" name="Oval 19"/>
            <p:cNvSpPr>
              <a:spLocks noChangeArrowheads="1"/>
            </p:cNvSpPr>
            <p:nvPr/>
          </p:nvSpPr>
          <p:spPr bwMode="auto">
            <a:xfrm>
              <a:off x="2733" y="1861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28" name="Line 20"/>
            <p:cNvSpPr>
              <a:spLocks noChangeShapeType="1"/>
            </p:cNvSpPr>
            <p:nvPr/>
          </p:nvSpPr>
          <p:spPr bwMode="auto">
            <a:xfrm>
              <a:off x="2729" y="1685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29" name="Line 21"/>
            <p:cNvSpPr>
              <a:spLocks noChangeShapeType="1"/>
            </p:cNvSpPr>
            <p:nvPr/>
          </p:nvSpPr>
          <p:spPr bwMode="auto">
            <a:xfrm>
              <a:off x="3101" y="1696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0" name="Rectangle 22"/>
            <p:cNvSpPr>
              <a:spLocks noChangeArrowheads="1"/>
            </p:cNvSpPr>
            <p:nvPr/>
          </p:nvSpPr>
          <p:spPr bwMode="auto">
            <a:xfrm>
              <a:off x="2739" y="1682"/>
              <a:ext cx="348" cy="216"/>
            </a:xfrm>
            <a:prstGeom prst="rect">
              <a:avLst/>
            </a:prstGeom>
            <a:solidFill>
              <a:srgbClr val="FFBC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1" name="Oval 23"/>
            <p:cNvSpPr>
              <a:spLocks noChangeArrowheads="1"/>
            </p:cNvSpPr>
            <p:nvPr/>
          </p:nvSpPr>
          <p:spPr bwMode="auto">
            <a:xfrm>
              <a:off x="2733" y="1654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2" name="Oval 24"/>
            <p:cNvSpPr>
              <a:spLocks noChangeArrowheads="1"/>
            </p:cNvSpPr>
            <p:nvPr/>
          </p:nvSpPr>
          <p:spPr bwMode="auto">
            <a:xfrm>
              <a:off x="2829" y="1957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3" name="Line 25"/>
            <p:cNvSpPr>
              <a:spLocks noChangeShapeType="1"/>
            </p:cNvSpPr>
            <p:nvPr/>
          </p:nvSpPr>
          <p:spPr bwMode="auto">
            <a:xfrm>
              <a:off x="2825" y="1781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4" name="Line 26"/>
            <p:cNvSpPr>
              <a:spLocks noChangeShapeType="1"/>
            </p:cNvSpPr>
            <p:nvPr/>
          </p:nvSpPr>
          <p:spPr bwMode="auto">
            <a:xfrm>
              <a:off x="3197" y="1792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5" name="Rectangle 27"/>
            <p:cNvSpPr>
              <a:spLocks noChangeArrowheads="1"/>
            </p:cNvSpPr>
            <p:nvPr/>
          </p:nvSpPr>
          <p:spPr bwMode="auto">
            <a:xfrm>
              <a:off x="2835" y="1778"/>
              <a:ext cx="348" cy="216"/>
            </a:xfrm>
            <a:prstGeom prst="rect">
              <a:avLst/>
            </a:prstGeom>
            <a:solidFill>
              <a:srgbClr val="FFBC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6" name="Oval 28"/>
            <p:cNvSpPr>
              <a:spLocks noChangeArrowheads="1"/>
            </p:cNvSpPr>
            <p:nvPr/>
          </p:nvSpPr>
          <p:spPr bwMode="auto">
            <a:xfrm>
              <a:off x="2829" y="1750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7" name="Oval 29"/>
            <p:cNvSpPr>
              <a:spLocks noChangeArrowheads="1"/>
            </p:cNvSpPr>
            <p:nvPr/>
          </p:nvSpPr>
          <p:spPr bwMode="auto">
            <a:xfrm>
              <a:off x="2925" y="2053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8" name="Line 30"/>
            <p:cNvSpPr>
              <a:spLocks noChangeShapeType="1"/>
            </p:cNvSpPr>
            <p:nvPr/>
          </p:nvSpPr>
          <p:spPr bwMode="auto">
            <a:xfrm>
              <a:off x="2921" y="1877"/>
              <a:ext cx="0" cy="2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39" name="Line 31"/>
            <p:cNvSpPr>
              <a:spLocks noChangeShapeType="1"/>
            </p:cNvSpPr>
            <p:nvPr/>
          </p:nvSpPr>
          <p:spPr bwMode="auto">
            <a:xfrm>
              <a:off x="3293" y="1888"/>
              <a:ext cx="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40" name="Rectangle 32"/>
            <p:cNvSpPr>
              <a:spLocks noChangeArrowheads="1"/>
            </p:cNvSpPr>
            <p:nvPr/>
          </p:nvSpPr>
          <p:spPr bwMode="auto">
            <a:xfrm>
              <a:off x="2931" y="1874"/>
              <a:ext cx="348" cy="216"/>
            </a:xfrm>
            <a:prstGeom prst="rect">
              <a:avLst/>
            </a:prstGeom>
            <a:solidFill>
              <a:srgbClr val="FFBC7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41" name="Oval 33"/>
            <p:cNvSpPr>
              <a:spLocks noChangeArrowheads="1"/>
            </p:cNvSpPr>
            <p:nvPr/>
          </p:nvSpPr>
          <p:spPr bwMode="auto">
            <a:xfrm>
              <a:off x="2925" y="1846"/>
              <a:ext cx="364" cy="73"/>
            </a:xfrm>
            <a:prstGeom prst="ellipse">
              <a:avLst/>
            </a:prstGeom>
            <a:solidFill>
              <a:srgbClr val="FFB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7042" name="Group 34"/>
          <p:cNvGrpSpPr>
            <a:grpSpLocks/>
          </p:cNvGrpSpPr>
          <p:nvPr/>
        </p:nvGrpSpPr>
        <p:grpSpPr bwMode="auto">
          <a:xfrm>
            <a:off x="1670050" y="2335213"/>
            <a:ext cx="776288" cy="1100137"/>
            <a:chOff x="1069" y="1659"/>
            <a:chExt cx="570" cy="861"/>
          </a:xfrm>
        </p:grpSpPr>
        <p:sp>
          <p:nvSpPr>
            <p:cNvPr id="1067043" name="AutoShape 35"/>
            <p:cNvSpPr>
              <a:spLocks noChangeArrowheads="1"/>
            </p:cNvSpPr>
            <p:nvPr/>
          </p:nvSpPr>
          <p:spPr bwMode="auto">
            <a:xfrm rot="5400000">
              <a:off x="1077" y="2002"/>
              <a:ext cx="582" cy="94"/>
            </a:xfrm>
            <a:prstGeom prst="parallelogram">
              <a:avLst>
                <a:gd name="adj" fmla="val 104596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44" name="AutoShape 36"/>
            <p:cNvSpPr>
              <a:spLocks noChangeArrowheads="1"/>
            </p:cNvSpPr>
            <p:nvPr/>
          </p:nvSpPr>
          <p:spPr bwMode="auto">
            <a:xfrm>
              <a:off x="1312" y="165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45" name="AutoShape 37"/>
            <p:cNvSpPr>
              <a:spLocks noChangeArrowheads="1"/>
            </p:cNvSpPr>
            <p:nvPr/>
          </p:nvSpPr>
          <p:spPr bwMode="auto">
            <a:xfrm rot="16200000" flipH="1">
              <a:off x="1299" y="2008"/>
              <a:ext cx="586" cy="94"/>
            </a:xfrm>
            <a:prstGeom prst="parallelogram">
              <a:avLst>
                <a:gd name="adj" fmla="val 105315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46" name="Rectangle 38"/>
            <p:cNvSpPr>
              <a:spLocks noChangeArrowheads="1"/>
            </p:cNvSpPr>
            <p:nvPr/>
          </p:nvSpPr>
          <p:spPr bwMode="auto">
            <a:xfrm>
              <a:off x="1411" y="1857"/>
              <a:ext cx="136" cy="46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47" name="AutoShape 39"/>
            <p:cNvSpPr>
              <a:spLocks noChangeArrowheads="1"/>
            </p:cNvSpPr>
            <p:nvPr/>
          </p:nvSpPr>
          <p:spPr bwMode="auto">
            <a:xfrm rot="5400000">
              <a:off x="839" y="2096"/>
              <a:ext cx="572" cy="96"/>
            </a:xfrm>
            <a:prstGeom prst="parallelogram">
              <a:avLst>
                <a:gd name="adj" fmla="val 100657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48" name="AutoShape 40"/>
            <p:cNvSpPr>
              <a:spLocks noChangeArrowheads="1"/>
            </p:cNvSpPr>
            <p:nvPr/>
          </p:nvSpPr>
          <p:spPr bwMode="auto">
            <a:xfrm>
              <a:off x="1069" y="174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49" name="AutoShape 41"/>
            <p:cNvSpPr>
              <a:spLocks noChangeArrowheads="1"/>
            </p:cNvSpPr>
            <p:nvPr/>
          </p:nvSpPr>
          <p:spPr bwMode="auto">
            <a:xfrm rot="16200000" flipH="1">
              <a:off x="1075" y="2099"/>
              <a:ext cx="574" cy="90"/>
            </a:xfrm>
            <a:prstGeom prst="parallelogram">
              <a:avLst>
                <a:gd name="adj" fmla="val 107743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50" name="Rectangle 42"/>
            <p:cNvSpPr>
              <a:spLocks noChangeArrowheads="1"/>
            </p:cNvSpPr>
            <p:nvPr/>
          </p:nvSpPr>
          <p:spPr bwMode="auto">
            <a:xfrm>
              <a:off x="1168" y="1947"/>
              <a:ext cx="136" cy="47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51" name="AutoShape 43"/>
            <p:cNvSpPr>
              <a:spLocks noChangeArrowheads="1"/>
            </p:cNvSpPr>
            <p:nvPr/>
          </p:nvSpPr>
          <p:spPr bwMode="auto">
            <a:xfrm rot="5400000">
              <a:off x="1077" y="2182"/>
              <a:ext cx="582" cy="94"/>
            </a:xfrm>
            <a:prstGeom prst="parallelogram">
              <a:avLst>
                <a:gd name="adj" fmla="val 104596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52" name="AutoShape 44"/>
            <p:cNvSpPr>
              <a:spLocks noChangeArrowheads="1"/>
            </p:cNvSpPr>
            <p:nvPr/>
          </p:nvSpPr>
          <p:spPr bwMode="auto">
            <a:xfrm>
              <a:off x="1312" y="183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53" name="AutoShape 45"/>
            <p:cNvSpPr>
              <a:spLocks noChangeArrowheads="1"/>
            </p:cNvSpPr>
            <p:nvPr/>
          </p:nvSpPr>
          <p:spPr bwMode="auto">
            <a:xfrm rot="16200000" flipH="1">
              <a:off x="1314" y="2189"/>
              <a:ext cx="566" cy="84"/>
            </a:xfrm>
            <a:prstGeom prst="parallelogram">
              <a:avLst>
                <a:gd name="adj" fmla="val 113830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54" name="Rectangle 46"/>
            <p:cNvSpPr>
              <a:spLocks noChangeArrowheads="1"/>
            </p:cNvSpPr>
            <p:nvPr/>
          </p:nvSpPr>
          <p:spPr bwMode="auto">
            <a:xfrm>
              <a:off x="1411" y="2037"/>
              <a:ext cx="136" cy="47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7055" name="Arc 47"/>
          <p:cNvSpPr>
            <a:spLocks/>
          </p:cNvSpPr>
          <p:nvPr/>
        </p:nvSpPr>
        <p:spPr bwMode="auto">
          <a:xfrm>
            <a:off x="1235075" y="2054225"/>
            <a:ext cx="506413" cy="6921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56" name="Arc 48"/>
          <p:cNvSpPr>
            <a:spLocks/>
          </p:cNvSpPr>
          <p:nvPr/>
        </p:nvSpPr>
        <p:spPr bwMode="auto">
          <a:xfrm>
            <a:off x="3071813" y="1419225"/>
            <a:ext cx="1095375" cy="906463"/>
          </a:xfrm>
          <a:custGeom>
            <a:avLst/>
            <a:gdLst>
              <a:gd name="G0" fmla="+- 27 0 0"/>
              <a:gd name="G1" fmla="+- 21600 0 0"/>
              <a:gd name="G2" fmla="+- 21600 0 0"/>
              <a:gd name="T0" fmla="*/ 0 w 21627"/>
              <a:gd name="T1" fmla="*/ 0 h 21600"/>
              <a:gd name="T2" fmla="*/ 21627 w 21627"/>
              <a:gd name="T3" fmla="*/ 21600 h 21600"/>
              <a:gd name="T4" fmla="*/ 27 w 21627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27" h="21600" fill="none" extrusionOk="0">
                <a:moveTo>
                  <a:pt x="0" y="0"/>
                </a:moveTo>
                <a:cubicBezTo>
                  <a:pt x="9" y="0"/>
                  <a:pt x="18" y="0"/>
                  <a:pt x="27" y="0"/>
                </a:cubicBezTo>
                <a:cubicBezTo>
                  <a:pt x="11956" y="0"/>
                  <a:pt x="21627" y="9670"/>
                  <a:pt x="21627" y="21600"/>
                </a:cubicBezTo>
              </a:path>
              <a:path w="21627" h="21600" stroke="0" extrusionOk="0">
                <a:moveTo>
                  <a:pt x="0" y="0"/>
                </a:moveTo>
                <a:cubicBezTo>
                  <a:pt x="9" y="0"/>
                  <a:pt x="18" y="0"/>
                  <a:pt x="27" y="0"/>
                </a:cubicBezTo>
                <a:cubicBezTo>
                  <a:pt x="11956" y="0"/>
                  <a:pt x="21627" y="9670"/>
                  <a:pt x="21627" y="21600"/>
                </a:cubicBezTo>
                <a:lnTo>
                  <a:pt x="27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57" name="Rectangle 49"/>
          <p:cNvSpPr>
            <a:spLocks noChangeArrowheads="1"/>
          </p:cNvSpPr>
          <p:nvPr/>
        </p:nvSpPr>
        <p:spPr bwMode="auto">
          <a:xfrm>
            <a:off x="4306888" y="2138363"/>
            <a:ext cx="1166812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event </a:t>
            </a:r>
          </a:p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     summary</a:t>
            </a:r>
          </a:p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            data</a:t>
            </a:r>
          </a:p>
        </p:txBody>
      </p:sp>
      <p:sp>
        <p:nvSpPr>
          <p:cNvPr id="1067058" name="Rectangle 50"/>
          <p:cNvSpPr>
            <a:spLocks noChangeArrowheads="1"/>
          </p:cNvSpPr>
          <p:nvPr/>
        </p:nvSpPr>
        <p:spPr bwMode="auto">
          <a:xfrm>
            <a:off x="971550" y="2708275"/>
            <a:ext cx="544513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raw</a:t>
            </a:r>
          </a:p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data</a:t>
            </a:r>
          </a:p>
        </p:txBody>
      </p:sp>
      <p:sp>
        <p:nvSpPr>
          <p:cNvPr id="1067059" name="Arc 51"/>
          <p:cNvSpPr>
            <a:spLocks/>
          </p:cNvSpPr>
          <p:nvPr/>
        </p:nvSpPr>
        <p:spPr bwMode="auto">
          <a:xfrm>
            <a:off x="1073150" y="3703638"/>
            <a:ext cx="717550" cy="919162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60" name="Arc 52"/>
          <p:cNvSpPr>
            <a:spLocks/>
          </p:cNvSpPr>
          <p:nvPr/>
        </p:nvSpPr>
        <p:spPr bwMode="auto">
          <a:xfrm>
            <a:off x="1073150" y="3084513"/>
            <a:ext cx="660400" cy="6350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56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687"/>
                  <a:pt x="9643" y="24"/>
                  <a:pt x="21556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687"/>
                  <a:pt x="9643" y="24"/>
                  <a:pt x="21556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61" name="Arc 53"/>
          <p:cNvSpPr>
            <a:spLocks/>
          </p:cNvSpPr>
          <p:nvPr/>
        </p:nvSpPr>
        <p:spPr bwMode="auto">
          <a:xfrm>
            <a:off x="3028950" y="2806700"/>
            <a:ext cx="582613" cy="534988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9545 w 21600"/>
              <a:gd name="T1" fmla="*/ 17923 h 17923"/>
              <a:gd name="T2" fmla="*/ 0 w 21600"/>
              <a:gd name="T3" fmla="*/ 0 h 17923"/>
              <a:gd name="T4" fmla="*/ 21600 w 21600"/>
              <a:gd name="T5" fmla="*/ 0 h 17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923" fill="none" extrusionOk="0">
                <a:moveTo>
                  <a:pt x="9544" y="17923"/>
                </a:moveTo>
                <a:cubicBezTo>
                  <a:pt x="3578" y="13909"/>
                  <a:pt x="0" y="7190"/>
                  <a:pt x="0" y="0"/>
                </a:cubicBezTo>
              </a:path>
              <a:path w="21600" h="17923" stroke="0" extrusionOk="0">
                <a:moveTo>
                  <a:pt x="9544" y="17923"/>
                </a:moveTo>
                <a:cubicBezTo>
                  <a:pt x="3578" y="13909"/>
                  <a:pt x="0" y="7190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62" name="Arc 54"/>
          <p:cNvSpPr>
            <a:spLocks/>
          </p:cNvSpPr>
          <p:nvPr/>
        </p:nvSpPr>
        <p:spPr bwMode="auto">
          <a:xfrm>
            <a:off x="3024188" y="2439988"/>
            <a:ext cx="831850" cy="3683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65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684"/>
                  <a:pt x="9649" y="19"/>
                  <a:pt x="21565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684"/>
                  <a:pt x="9649" y="19"/>
                  <a:pt x="21565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63" name="AutoShape 55"/>
          <p:cNvSpPr>
            <a:spLocks noChangeArrowheads="1"/>
          </p:cNvSpPr>
          <p:nvPr/>
        </p:nvSpPr>
        <p:spPr bwMode="auto">
          <a:xfrm>
            <a:off x="2501900" y="3036888"/>
            <a:ext cx="1565275" cy="725487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1472" tIns="50738" rIns="101472" bIns="50738" anchor="ctr"/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b="1" u="none"/>
              <a:t>Reprocesado</a:t>
            </a:r>
            <a:br>
              <a:rPr lang="en-GB" b="1" u="none"/>
            </a:br>
            <a:r>
              <a:rPr lang="en-GB" b="1" u="none"/>
              <a:t>de sucesos</a:t>
            </a:r>
          </a:p>
        </p:txBody>
      </p:sp>
      <p:sp>
        <p:nvSpPr>
          <p:cNvPr id="1067064" name="Arc 56"/>
          <p:cNvSpPr>
            <a:spLocks/>
          </p:cNvSpPr>
          <p:nvPr/>
        </p:nvSpPr>
        <p:spPr bwMode="auto">
          <a:xfrm>
            <a:off x="1858963" y="3327400"/>
            <a:ext cx="1296987" cy="3238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11019 w 21600"/>
              <a:gd name="T1" fmla="*/ 18831 h 18831"/>
              <a:gd name="T2" fmla="*/ 0 w 21600"/>
              <a:gd name="T3" fmla="*/ 0 h 18831"/>
              <a:gd name="T4" fmla="*/ 21600 w 21600"/>
              <a:gd name="T5" fmla="*/ 0 h 18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8831" fill="none" extrusionOk="0">
                <a:moveTo>
                  <a:pt x="11019" y="18830"/>
                </a:moveTo>
                <a:cubicBezTo>
                  <a:pt x="4212" y="15006"/>
                  <a:pt x="0" y="7807"/>
                  <a:pt x="0" y="0"/>
                </a:cubicBezTo>
              </a:path>
              <a:path w="21600" h="18831" stroke="0" extrusionOk="0">
                <a:moveTo>
                  <a:pt x="11019" y="18830"/>
                </a:moveTo>
                <a:cubicBezTo>
                  <a:pt x="4212" y="15006"/>
                  <a:pt x="0" y="7807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65" name="Arc 57"/>
          <p:cNvSpPr>
            <a:spLocks/>
          </p:cNvSpPr>
          <p:nvPr/>
        </p:nvSpPr>
        <p:spPr bwMode="auto">
          <a:xfrm>
            <a:off x="6672263" y="3544888"/>
            <a:ext cx="393700" cy="442912"/>
          </a:xfrm>
          <a:custGeom>
            <a:avLst/>
            <a:gdLst>
              <a:gd name="G0" fmla="+- 75 0 0"/>
              <a:gd name="G1" fmla="+- 21600 0 0"/>
              <a:gd name="G2" fmla="+- 21600 0 0"/>
              <a:gd name="T0" fmla="*/ 0 w 21675"/>
              <a:gd name="T1" fmla="*/ 0 h 21600"/>
              <a:gd name="T2" fmla="*/ 21675 w 21675"/>
              <a:gd name="T3" fmla="*/ 21600 h 21600"/>
              <a:gd name="T4" fmla="*/ 75 w 2167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5" h="21600" fill="none" extrusionOk="0">
                <a:moveTo>
                  <a:pt x="0" y="0"/>
                </a:moveTo>
                <a:cubicBezTo>
                  <a:pt x="25" y="0"/>
                  <a:pt x="50" y="0"/>
                  <a:pt x="75" y="0"/>
                </a:cubicBezTo>
                <a:cubicBezTo>
                  <a:pt x="12004" y="0"/>
                  <a:pt x="21675" y="9670"/>
                  <a:pt x="21675" y="21600"/>
                </a:cubicBezTo>
              </a:path>
              <a:path w="21675" h="21600" stroke="0" extrusionOk="0">
                <a:moveTo>
                  <a:pt x="0" y="0"/>
                </a:moveTo>
                <a:cubicBezTo>
                  <a:pt x="25" y="0"/>
                  <a:pt x="50" y="0"/>
                  <a:pt x="75" y="0"/>
                </a:cubicBezTo>
                <a:cubicBezTo>
                  <a:pt x="12004" y="0"/>
                  <a:pt x="21675" y="9670"/>
                  <a:pt x="21675" y="21600"/>
                </a:cubicBezTo>
                <a:lnTo>
                  <a:pt x="75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66" name="AutoShape 58"/>
          <p:cNvSpPr>
            <a:spLocks noChangeArrowheads="1"/>
          </p:cNvSpPr>
          <p:nvPr/>
        </p:nvSpPr>
        <p:spPr bwMode="auto">
          <a:xfrm>
            <a:off x="755650" y="4375150"/>
            <a:ext cx="1223963" cy="725488"/>
          </a:xfrm>
          <a:prstGeom prst="roundRect">
            <a:avLst>
              <a:gd name="adj" fmla="val 12495"/>
            </a:avLst>
          </a:prstGeom>
          <a:solidFill>
            <a:srgbClr val="CCEC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1472" tIns="50738" rIns="101472" bIns="50738" anchor="ctr"/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b="1" u="none"/>
              <a:t>Simulación</a:t>
            </a:r>
            <a:br>
              <a:rPr lang="en-GB" b="1" u="none"/>
            </a:br>
            <a:r>
              <a:rPr lang="en-GB" b="1" u="none"/>
              <a:t>de sucesos</a:t>
            </a:r>
          </a:p>
        </p:txBody>
      </p:sp>
      <p:pic>
        <p:nvPicPr>
          <p:cNvPr id="1067067" name="Picture 5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4583113"/>
            <a:ext cx="71596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7068" name="Arc 60"/>
          <p:cNvSpPr>
            <a:spLocks/>
          </p:cNvSpPr>
          <p:nvPr/>
        </p:nvSpPr>
        <p:spPr bwMode="auto">
          <a:xfrm>
            <a:off x="5130800" y="4432300"/>
            <a:ext cx="317500" cy="223838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0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67069" name="Picture 6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4943475"/>
            <a:ext cx="71437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7070" name="Arc 62"/>
          <p:cNvSpPr>
            <a:spLocks/>
          </p:cNvSpPr>
          <p:nvPr/>
        </p:nvSpPr>
        <p:spPr bwMode="auto">
          <a:xfrm>
            <a:off x="6094413" y="4792663"/>
            <a:ext cx="317500" cy="2222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0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67071" name="Picture 6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4589463"/>
            <a:ext cx="714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7072" name="Arc 64"/>
          <p:cNvSpPr>
            <a:spLocks/>
          </p:cNvSpPr>
          <p:nvPr/>
        </p:nvSpPr>
        <p:spPr bwMode="auto">
          <a:xfrm>
            <a:off x="7596188" y="4440238"/>
            <a:ext cx="317500" cy="2222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08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</a:path>
              <a:path w="21600" h="21600" stroke="0" extrusionOk="0">
                <a:moveTo>
                  <a:pt x="0" y="21599"/>
                </a:moveTo>
                <a:cubicBezTo>
                  <a:pt x="0" y="9706"/>
                  <a:pt x="9614" y="50"/>
                  <a:pt x="21508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73" name="Arc 65"/>
          <p:cNvSpPr>
            <a:spLocks/>
          </p:cNvSpPr>
          <p:nvPr/>
        </p:nvSpPr>
        <p:spPr bwMode="auto">
          <a:xfrm>
            <a:off x="6735763" y="4324350"/>
            <a:ext cx="336550" cy="42862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74" name="Arc 66"/>
          <p:cNvSpPr>
            <a:spLocks/>
          </p:cNvSpPr>
          <p:nvPr/>
        </p:nvSpPr>
        <p:spPr bwMode="auto">
          <a:xfrm>
            <a:off x="6694488" y="3413125"/>
            <a:ext cx="1477962" cy="1019175"/>
          </a:xfrm>
          <a:custGeom>
            <a:avLst/>
            <a:gdLst>
              <a:gd name="G0" fmla="+- 20 0 0"/>
              <a:gd name="G1" fmla="+- 21600 0 0"/>
              <a:gd name="G2" fmla="+- 21600 0 0"/>
              <a:gd name="T0" fmla="*/ 0 w 21620"/>
              <a:gd name="T1" fmla="*/ 0 h 21600"/>
              <a:gd name="T2" fmla="*/ 21620 w 21620"/>
              <a:gd name="T3" fmla="*/ 21600 h 21600"/>
              <a:gd name="T4" fmla="*/ 20 w 2162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20" h="21600" fill="none" extrusionOk="0">
                <a:moveTo>
                  <a:pt x="0" y="0"/>
                </a:moveTo>
                <a:cubicBezTo>
                  <a:pt x="6" y="0"/>
                  <a:pt x="13" y="0"/>
                  <a:pt x="20" y="0"/>
                </a:cubicBezTo>
                <a:cubicBezTo>
                  <a:pt x="11949" y="0"/>
                  <a:pt x="21620" y="9670"/>
                  <a:pt x="21620" y="21600"/>
                </a:cubicBezTo>
              </a:path>
              <a:path w="21620" h="21600" stroke="0" extrusionOk="0">
                <a:moveTo>
                  <a:pt x="0" y="0"/>
                </a:moveTo>
                <a:cubicBezTo>
                  <a:pt x="6" y="0"/>
                  <a:pt x="13" y="0"/>
                  <a:pt x="20" y="0"/>
                </a:cubicBezTo>
                <a:cubicBezTo>
                  <a:pt x="11949" y="0"/>
                  <a:pt x="21620" y="9670"/>
                  <a:pt x="21620" y="21600"/>
                </a:cubicBezTo>
                <a:lnTo>
                  <a:pt x="20" y="2160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75" name="Rectangle 67"/>
          <p:cNvSpPr>
            <a:spLocks noChangeArrowheads="1"/>
          </p:cNvSpPr>
          <p:nvPr/>
        </p:nvSpPr>
        <p:spPr bwMode="auto">
          <a:xfrm>
            <a:off x="6429375" y="3938588"/>
            <a:ext cx="171450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Objetos de análisis</a:t>
            </a:r>
            <a:endParaRPr lang="en-GB" sz="1300" u="none"/>
          </a:p>
        </p:txBody>
      </p:sp>
      <p:sp>
        <p:nvSpPr>
          <p:cNvPr id="1067076" name="Arc 68"/>
          <p:cNvSpPr>
            <a:spLocks/>
          </p:cNvSpPr>
          <p:nvPr/>
        </p:nvSpPr>
        <p:spPr bwMode="auto">
          <a:xfrm>
            <a:off x="5807075" y="3673475"/>
            <a:ext cx="504825" cy="7731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38100" cap="rnd" cmpd="dbl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77" name="AutoShape 69"/>
          <p:cNvSpPr>
            <a:spLocks noChangeArrowheads="1"/>
          </p:cNvSpPr>
          <p:nvPr/>
        </p:nvSpPr>
        <p:spPr bwMode="auto">
          <a:xfrm>
            <a:off x="1619250" y="1101725"/>
            <a:ext cx="1584325" cy="725488"/>
          </a:xfrm>
          <a:prstGeom prst="roundRect">
            <a:avLst>
              <a:gd name="adj" fmla="val 12495"/>
            </a:avLst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1472" tIns="50738" rIns="101472" bIns="50738" anchor="ctr"/>
          <a:lstStyle/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600" b="1" u="none"/>
              <a:t>Filtrado de suc.</a:t>
            </a:r>
          </a:p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600" b="1" u="none"/>
              <a:t>(Selección &amp;</a:t>
            </a:r>
          </a:p>
          <a:p>
            <a:pPr algn="ctr"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600" b="1" u="none"/>
              <a:t>reconstrucción)</a:t>
            </a:r>
          </a:p>
        </p:txBody>
      </p:sp>
      <p:grpSp>
        <p:nvGrpSpPr>
          <p:cNvPr id="1067078" name="Group 70"/>
          <p:cNvGrpSpPr>
            <a:grpSpLocks/>
          </p:cNvGrpSpPr>
          <p:nvPr/>
        </p:nvGrpSpPr>
        <p:grpSpPr bwMode="auto">
          <a:xfrm>
            <a:off x="6985000" y="1676400"/>
            <a:ext cx="773113" cy="1100138"/>
            <a:chOff x="1069" y="1659"/>
            <a:chExt cx="570" cy="861"/>
          </a:xfrm>
        </p:grpSpPr>
        <p:sp>
          <p:nvSpPr>
            <p:cNvPr id="1067079" name="AutoShape 71"/>
            <p:cNvSpPr>
              <a:spLocks noChangeArrowheads="1"/>
            </p:cNvSpPr>
            <p:nvPr/>
          </p:nvSpPr>
          <p:spPr bwMode="auto">
            <a:xfrm rot="5400000">
              <a:off x="1077" y="2002"/>
              <a:ext cx="582" cy="94"/>
            </a:xfrm>
            <a:prstGeom prst="parallelogram">
              <a:avLst>
                <a:gd name="adj" fmla="val 104596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0" name="AutoShape 72"/>
            <p:cNvSpPr>
              <a:spLocks noChangeArrowheads="1"/>
            </p:cNvSpPr>
            <p:nvPr/>
          </p:nvSpPr>
          <p:spPr bwMode="auto">
            <a:xfrm>
              <a:off x="1312" y="165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1" name="AutoShape 73"/>
            <p:cNvSpPr>
              <a:spLocks noChangeArrowheads="1"/>
            </p:cNvSpPr>
            <p:nvPr/>
          </p:nvSpPr>
          <p:spPr bwMode="auto">
            <a:xfrm rot="16200000" flipH="1">
              <a:off x="1299" y="2008"/>
              <a:ext cx="586" cy="94"/>
            </a:xfrm>
            <a:prstGeom prst="parallelogram">
              <a:avLst>
                <a:gd name="adj" fmla="val 105315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2" name="Rectangle 74"/>
            <p:cNvSpPr>
              <a:spLocks noChangeArrowheads="1"/>
            </p:cNvSpPr>
            <p:nvPr/>
          </p:nvSpPr>
          <p:spPr bwMode="auto">
            <a:xfrm>
              <a:off x="1411" y="1857"/>
              <a:ext cx="136" cy="46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3" name="AutoShape 75"/>
            <p:cNvSpPr>
              <a:spLocks noChangeArrowheads="1"/>
            </p:cNvSpPr>
            <p:nvPr/>
          </p:nvSpPr>
          <p:spPr bwMode="auto">
            <a:xfrm rot="5400000">
              <a:off x="839" y="2096"/>
              <a:ext cx="572" cy="96"/>
            </a:xfrm>
            <a:prstGeom prst="parallelogram">
              <a:avLst>
                <a:gd name="adj" fmla="val 100657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4" name="AutoShape 76"/>
            <p:cNvSpPr>
              <a:spLocks noChangeArrowheads="1"/>
            </p:cNvSpPr>
            <p:nvPr/>
          </p:nvSpPr>
          <p:spPr bwMode="auto">
            <a:xfrm>
              <a:off x="1069" y="174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5" name="AutoShape 77"/>
            <p:cNvSpPr>
              <a:spLocks noChangeArrowheads="1"/>
            </p:cNvSpPr>
            <p:nvPr/>
          </p:nvSpPr>
          <p:spPr bwMode="auto">
            <a:xfrm rot="16200000" flipH="1">
              <a:off x="1075" y="2099"/>
              <a:ext cx="574" cy="90"/>
            </a:xfrm>
            <a:prstGeom prst="parallelogram">
              <a:avLst>
                <a:gd name="adj" fmla="val 107743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6" name="Rectangle 78"/>
            <p:cNvSpPr>
              <a:spLocks noChangeArrowheads="1"/>
            </p:cNvSpPr>
            <p:nvPr/>
          </p:nvSpPr>
          <p:spPr bwMode="auto">
            <a:xfrm>
              <a:off x="1168" y="1947"/>
              <a:ext cx="136" cy="47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7" name="AutoShape 79"/>
            <p:cNvSpPr>
              <a:spLocks noChangeArrowheads="1"/>
            </p:cNvSpPr>
            <p:nvPr/>
          </p:nvSpPr>
          <p:spPr bwMode="auto">
            <a:xfrm rot="5400000">
              <a:off x="1077" y="2182"/>
              <a:ext cx="582" cy="94"/>
            </a:xfrm>
            <a:prstGeom prst="parallelogram">
              <a:avLst>
                <a:gd name="adj" fmla="val 104596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8" name="AutoShape 80"/>
            <p:cNvSpPr>
              <a:spLocks noChangeArrowheads="1"/>
            </p:cNvSpPr>
            <p:nvPr/>
          </p:nvSpPr>
          <p:spPr bwMode="auto">
            <a:xfrm>
              <a:off x="1312" y="1839"/>
              <a:ext cx="325" cy="190"/>
            </a:xfrm>
            <a:prstGeom prst="octagon">
              <a:avLst>
                <a:gd name="adj" fmla="val 49995"/>
              </a:avLst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89" name="AutoShape 81"/>
            <p:cNvSpPr>
              <a:spLocks noChangeArrowheads="1"/>
            </p:cNvSpPr>
            <p:nvPr/>
          </p:nvSpPr>
          <p:spPr bwMode="auto">
            <a:xfrm rot="16200000" flipH="1">
              <a:off x="1314" y="2189"/>
              <a:ext cx="566" cy="84"/>
            </a:xfrm>
            <a:prstGeom prst="parallelogram">
              <a:avLst>
                <a:gd name="adj" fmla="val 113830"/>
              </a:avLst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090" name="Rectangle 82"/>
            <p:cNvSpPr>
              <a:spLocks noChangeArrowheads="1"/>
            </p:cNvSpPr>
            <p:nvPr/>
          </p:nvSpPr>
          <p:spPr bwMode="auto">
            <a:xfrm>
              <a:off x="1411" y="2037"/>
              <a:ext cx="136" cy="479"/>
            </a:xfrm>
            <a:prstGeom prst="rect">
              <a:avLst/>
            </a:prstGeom>
            <a:solidFill>
              <a:srgbClr val="FF5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67091" name="Arc 83"/>
          <p:cNvSpPr>
            <a:spLocks/>
          </p:cNvSpPr>
          <p:nvPr/>
        </p:nvSpPr>
        <p:spPr bwMode="auto">
          <a:xfrm>
            <a:off x="5237163" y="2105025"/>
            <a:ext cx="1687512" cy="368300"/>
          </a:xfrm>
          <a:custGeom>
            <a:avLst/>
            <a:gdLst>
              <a:gd name="G0" fmla="+- 20998 0 0"/>
              <a:gd name="G1" fmla="+- 21600 0 0"/>
              <a:gd name="G2" fmla="+- 21600 0 0"/>
              <a:gd name="T0" fmla="*/ 0 w 20998"/>
              <a:gd name="T1" fmla="*/ 16537 h 21600"/>
              <a:gd name="T2" fmla="*/ 20963 w 20998"/>
              <a:gd name="T3" fmla="*/ 0 h 21600"/>
              <a:gd name="T4" fmla="*/ 20998 w 2099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998" h="21600" fill="none" extrusionOk="0">
                <a:moveTo>
                  <a:pt x="-1" y="16536"/>
                </a:moveTo>
                <a:cubicBezTo>
                  <a:pt x="2335" y="6848"/>
                  <a:pt x="10997" y="16"/>
                  <a:pt x="20963" y="0"/>
                </a:cubicBezTo>
              </a:path>
              <a:path w="20998" h="21600" stroke="0" extrusionOk="0">
                <a:moveTo>
                  <a:pt x="-1" y="16536"/>
                </a:moveTo>
                <a:cubicBezTo>
                  <a:pt x="2335" y="6848"/>
                  <a:pt x="10997" y="16"/>
                  <a:pt x="20963" y="0"/>
                </a:cubicBezTo>
                <a:lnTo>
                  <a:pt x="20998" y="2160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92" name="Rectangle 84"/>
          <p:cNvSpPr>
            <a:spLocks noChangeArrowheads="1"/>
          </p:cNvSpPr>
          <p:nvPr/>
        </p:nvSpPr>
        <p:spPr bwMode="auto">
          <a:xfrm>
            <a:off x="7880350" y="2084388"/>
            <a:ext cx="11334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/>
          <a:p>
            <a:pPr defTabSz="495300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sz="1300" b="1" u="none"/>
              <a:t>Datos</a:t>
            </a:r>
            <a:br>
              <a:rPr lang="en-GB" sz="1300" b="1" u="none"/>
            </a:br>
            <a:r>
              <a:rPr lang="en-GB" sz="1300" b="1" u="none"/>
              <a:t>procesados</a:t>
            </a:r>
          </a:p>
        </p:txBody>
      </p:sp>
      <p:sp>
        <p:nvSpPr>
          <p:cNvPr id="1067093" name="Arc 85"/>
          <p:cNvSpPr>
            <a:spLocks/>
          </p:cNvSpPr>
          <p:nvPr/>
        </p:nvSpPr>
        <p:spPr bwMode="auto">
          <a:xfrm>
            <a:off x="4486275" y="2852738"/>
            <a:ext cx="1076325" cy="352425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57150" cap="rnd" cmpd="tri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7094" name="Text Box 86"/>
          <p:cNvSpPr txBox="1">
            <a:spLocks noChangeArrowheads="1"/>
          </p:cNvSpPr>
          <p:nvPr/>
        </p:nvSpPr>
        <p:spPr bwMode="auto">
          <a:xfrm rot="-5400000">
            <a:off x="8147050" y="3181350"/>
            <a:ext cx="167005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1472" tIns="50738" rIns="101472" bIns="50738">
            <a:spAutoFit/>
          </a:bodyPr>
          <a:lstStyle>
            <a:lvl1pPr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76250" indent="-238125"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714375" indent="-238125"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952500" indent="-238125"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190625" indent="-238125" defTabSz="4953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1647825" indent="-238125" defTabSz="495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105025" indent="-238125" defTabSz="495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562225" indent="-238125" defTabSz="495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019425" indent="-238125" defTabSz="495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Tx/>
              <a:buNone/>
            </a:pPr>
            <a:r>
              <a:rPr lang="en-GB" sz="1100" u="none">
                <a:solidFill>
                  <a:srgbClr val="000066"/>
                </a:solidFill>
                <a:latin typeface="Comic Sans MS" pitchFamily="66" charset="0"/>
              </a:rPr>
              <a:t>les.robertson@cern.ch</a:t>
            </a:r>
          </a:p>
        </p:txBody>
      </p:sp>
      <p:sp>
        <p:nvSpPr>
          <p:cNvPr id="1067095" name="AutoShape 87"/>
          <p:cNvSpPr>
            <a:spLocks noChangeArrowheads="1"/>
          </p:cNvSpPr>
          <p:nvPr/>
        </p:nvSpPr>
        <p:spPr bwMode="auto">
          <a:xfrm>
            <a:off x="5435600" y="4371975"/>
            <a:ext cx="396875" cy="219075"/>
          </a:xfrm>
          <a:prstGeom prst="can">
            <a:avLst>
              <a:gd name="adj" fmla="val 25000"/>
            </a:avLst>
          </a:prstGeom>
          <a:solidFill>
            <a:srgbClr val="FFBC7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7096" name="AutoShape 88"/>
          <p:cNvSpPr>
            <a:spLocks noChangeArrowheads="1"/>
          </p:cNvSpPr>
          <p:nvPr/>
        </p:nvSpPr>
        <p:spPr bwMode="auto">
          <a:xfrm>
            <a:off x="6381750" y="4686300"/>
            <a:ext cx="396875" cy="219075"/>
          </a:xfrm>
          <a:prstGeom prst="can">
            <a:avLst>
              <a:gd name="adj" fmla="val 25000"/>
            </a:avLst>
          </a:prstGeom>
          <a:solidFill>
            <a:srgbClr val="FFBC7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7097" name="Freeform 89"/>
          <p:cNvSpPr>
            <a:spLocks/>
          </p:cNvSpPr>
          <p:nvPr/>
        </p:nvSpPr>
        <p:spPr bwMode="auto">
          <a:xfrm>
            <a:off x="1763713" y="388938"/>
            <a:ext cx="608012" cy="685800"/>
          </a:xfrm>
          <a:custGeom>
            <a:avLst/>
            <a:gdLst>
              <a:gd name="T0" fmla="*/ 0 w 864"/>
              <a:gd name="T1" fmla="*/ 56 h 536"/>
              <a:gd name="T2" fmla="*/ 288 w 864"/>
              <a:gd name="T3" fmla="*/ 8 h 536"/>
              <a:gd name="T4" fmla="*/ 576 w 864"/>
              <a:gd name="T5" fmla="*/ 104 h 536"/>
              <a:gd name="T6" fmla="*/ 864 w 864"/>
              <a:gd name="T7" fmla="*/ 536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4" h="536">
                <a:moveTo>
                  <a:pt x="0" y="56"/>
                </a:moveTo>
                <a:cubicBezTo>
                  <a:pt x="96" y="28"/>
                  <a:pt x="192" y="0"/>
                  <a:pt x="288" y="8"/>
                </a:cubicBezTo>
                <a:cubicBezTo>
                  <a:pt x="384" y="16"/>
                  <a:pt x="480" y="16"/>
                  <a:pt x="576" y="104"/>
                </a:cubicBezTo>
                <a:cubicBezTo>
                  <a:pt x="672" y="192"/>
                  <a:pt x="768" y="364"/>
                  <a:pt x="864" y="536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067098" name="Freeform 90"/>
          <p:cNvSpPr>
            <a:spLocks/>
          </p:cNvSpPr>
          <p:nvPr/>
        </p:nvSpPr>
        <p:spPr bwMode="auto">
          <a:xfrm>
            <a:off x="736600" y="889000"/>
            <a:ext cx="1568450" cy="358775"/>
          </a:xfrm>
          <a:custGeom>
            <a:avLst/>
            <a:gdLst>
              <a:gd name="T0" fmla="*/ 0 w 1152"/>
              <a:gd name="T1" fmla="*/ 152 h 384"/>
              <a:gd name="T2" fmla="*/ 144 w 1152"/>
              <a:gd name="T3" fmla="*/ 344 h 384"/>
              <a:gd name="T4" fmla="*/ 480 w 1152"/>
              <a:gd name="T5" fmla="*/ 344 h 384"/>
              <a:gd name="T6" fmla="*/ 768 w 1152"/>
              <a:gd name="T7" fmla="*/ 104 h 384"/>
              <a:gd name="T8" fmla="*/ 960 w 1152"/>
              <a:gd name="T9" fmla="*/ 8 h 384"/>
              <a:gd name="T10" fmla="*/ 1152 w 1152"/>
              <a:gd name="T11" fmla="*/ 15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52" h="384">
                <a:moveTo>
                  <a:pt x="0" y="152"/>
                </a:moveTo>
                <a:cubicBezTo>
                  <a:pt x="32" y="232"/>
                  <a:pt x="64" y="312"/>
                  <a:pt x="144" y="344"/>
                </a:cubicBezTo>
                <a:cubicBezTo>
                  <a:pt x="224" y="376"/>
                  <a:pt x="376" y="384"/>
                  <a:pt x="480" y="344"/>
                </a:cubicBezTo>
                <a:cubicBezTo>
                  <a:pt x="584" y="304"/>
                  <a:pt x="688" y="160"/>
                  <a:pt x="768" y="104"/>
                </a:cubicBezTo>
                <a:cubicBezTo>
                  <a:pt x="848" y="48"/>
                  <a:pt x="896" y="0"/>
                  <a:pt x="960" y="8"/>
                </a:cubicBezTo>
                <a:cubicBezTo>
                  <a:pt x="1024" y="16"/>
                  <a:pt x="1088" y="84"/>
                  <a:pt x="1152" y="152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grpSp>
        <p:nvGrpSpPr>
          <p:cNvPr id="1067099" name="Group 91"/>
          <p:cNvGrpSpPr>
            <a:grpSpLocks/>
          </p:cNvGrpSpPr>
          <p:nvPr/>
        </p:nvGrpSpPr>
        <p:grpSpPr bwMode="auto">
          <a:xfrm>
            <a:off x="7485063" y="3033713"/>
            <a:ext cx="1190625" cy="565150"/>
            <a:chOff x="4715" y="1911"/>
            <a:chExt cx="750" cy="356"/>
          </a:xfrm>
        </p:grpSpPr>
        <p:grpSp>
          <p:nvGrpSpPr>
            <p:cNvPr id="1067100" name="Group 92"/>
            <p:cNvGrpSpPr>
              <a:grpSpLocks/>
            </p:cNvGrpSpPr>
            <p:nvPr/>
          </p:nvGrpSpPr>
          <p:grpSpPr bwMode="auto">
            <a:xfrm>
              <a:off x="4715" y="1911"/>
              <a:ext cx="468" cy="356"/>
              <a:chOff x="4176" y="2211"/>
              <a:chExt cx="563" cy="472"/>
            </a:xfrm>
          </p:grpSpPr>
          <p:pic>
            <p:nvPicPr>
              <p:cNvPr id="1067101" name="Picture 93" descr="people_sca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2376"/>
                <a:ext cx="307" cy="211"/>
              </a:xfrm>
              <a:prstGeom prst="rect">
                <a:avLst/>
              </a:prstGeom>
              <a:solidFill>
                <a:srgbClr val="CCFFFF"/>
              </a:solidFill>
            </p:spPr>
          </p:pic>
          <p:pic>
            <p:nvPicPr>
              <p:cNvPr id="1067102" name="Picture 94" descr="people_sca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472"/>
                <a:ext cx="307" cy="211"/>
              </a:xfrm>
              <a:prstGeom prst="rect">
                <a:avLst/>
              </a:prstGeom>
              <a:solidFill>
                <a:srgbClr val="CCFFFF"/>
              </a:solidFill>
            </p:spPr>
          </p:pic>
          <p:pic>
            <p:nvPicPr>
              <p:cNvPr id="1067103" name="Picture 95" descr="people_sca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2" y="2211"/>
                <a:ext cx="307" cy="277"/>
              </a:xfrm>
              <a:prstGeom prst="rect">
                <a:avLst/>
              </a:prstGeom>
              <a:solidFill>
                <a:srgbClr val="CCFFFF"/>
              </a:solidFill>
            </p:spPr>
          </p:pic>
        </p:grpSp>
        <p:grpSp>
          <p:nvGrpSpPr>
            <p:cNvPr id="1067104" name="Group 96"/>
            <p:cNvGrpSpPr>
              <a:grpSpLocks/>
            </p:cNvGrpSpPr>
            <p:nvPr/>
          </p:nvGrpSpPr>
          <p:grpSpPr bwMode="auto">
            <a:xfrm>
              <a:off x="5233" y="1979"/>
              <a:ext cx="232" cy="278"/>
              <a:chOff x="256" y="1424"/>
              <a:chExt cx="520" cy="728"/>
            </a:xfrm>
          </p:grpSpPr>
          <p:sp>
            <p:nvSpPr>
              <p:cNvPr id="1067105" name="AutoShape 97"/>
              <p:cNvSpPr>
                <a:spLocks noChangeArrowheads="1"/>
              </p:cNvSpPr>
              <p:nvPr/>
            </p:nvSpPr>
            <p:spPr bwMode="auto">
              <a:xfrm>
                <a:off x="320" y="1856"/>
                <a:ext cx="456" cy="296"/>
              </a:xfrm>
              <a:prstGeom prst="curvedUpArrow">
                <a:avLst>
                  <a:gd name="adj1" fmla="val 30811"/>
                  <a:gd name="adj2" fmla="val 61622"/>
                  <a:gd name="adj3" fmla="val 33333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106" name="AutoShape 98"/>
              <p:cNvSpPr>
                <a:spLocks noChangeArrowheads="1"/>
              </p:cNvSpPr>
              <p:nvPr/>
            </p:nvSpPr>
            <p:spPr bwMode="auto">
              <a:xfrm flipH="1">
                <a:off x="256" y="1424"/>
                <a:ext cx="488" cy="328"/>
              </a:xfrm>
              <a:prstGeom prst="curvedDownArrow">
                <a:avLst>
                  <a:gd name="adj1" fmla="val 29756"/>
                  <a:gd name="adj2" fmla="val 59512"/>
                  <a:gd name="adj3" fmla="val 33333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67107" name="Group 99"/>
          <p:cNvGrpSpPr>
            <a:grpSpLocks/>
          </p:cNvGrpSpPr>
          <p:nvPr/>
        </p:nvGrpSpPr>
        <p:grpSpPr bwMode="auto">
          <a:xfrm>
            <a:off x="7380288" y="4772025"/>
            <a:ext cx="1035050" cy="962025"/>
            <a:chOff x="3832" y="3376"/>
            <a:chExt cx="915" cy="899"/>
          </a:xfrm>
        </p:grpSpPr>
        <p:pic>
          <p:nvPicPr>
            <p:cNvPr id="1067108" name="Picture 100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" y="3856"/>
              <a:ext cx="237" cy="163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09" name="Picture 101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37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0" name="Picture 102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3472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1" name="Picture 103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568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2" name="Picture 104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" y="385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3" name="Picture 105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" y="3640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4" name="Picture 106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" y="3760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5" name="Picture 107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" y="3952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6" name="Picture 108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3968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7" name="Picture 109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373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8" name="Picture 110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" y="3520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19" name="Picture 111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" y="3800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20" name="Picture 112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" y="4064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21" name="Picture 113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757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22" name="Picture 114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3621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23" name="Picture 115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" y="385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  <p:pic>
          <p:nvPicPr>
            <p:cNvPr id="1067124" name="Picture 116" descr="people_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" y="3976"/>
              <a:ext cx="307" cy="211"/>
            </a:xfrm>
            <a:prstGeom prst="rect">
              <a:avLst/>
            </a:prstGeom>
            <a:solidFill>
              <a:srgbClr val="CCFFFF"/>
            </a:solidFill>
          </p:spPr>
        </p:pic>
      </p:grpSp>
      <p:grpSp>
        <p:nvGrpSpPr>
          <p:cNvPr id="1067125" name="Group 117"/>
          <p:cNvGrpSpPr>
            <a:grpSpLocks/>
          </p:cNvGrpSpPr>
          <p:nvPr/>
        </p:nvGrpSpPr>
        <p:grpSpPr bwMode="auto">
          <a:xfrm>
            <a:off x="8316913" y="4879975"/>
            <a:ext cx="536575" cy="709613"/>
            <a:chOff x="256" y="1424"/>
            <a:chExt cx="520" cy="728"/>
          </a:xfrm>
        </p:grpSpPr>
        <p:sp>
          <p:nvSpPr>
            <p:cNvPr id="1067126" name="AutoShape 118"/>
            <p:cNvSpPr>
              <a:spLocks noChangeArrowheads="1"/>
            </p:cNvSpPr>
            <p:nvPr/>
          </p:nvSpPr>
          <p:spPr bwMode="auto">
            <a:xfrm>
              <a:off x="320" y="1856"/>
              <a:ext cx="456" cy="296"/>
            </a:xfrm>
            <a:prstGeom prst="curvedUpArrow">
              <a:avLst>
                <a:gd name="adj1" fmla="val 30811"/>
                <a:gd name="adj2" fmla="val 6162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7127" name="AutoShape 119"/>
            <p:cNvSpPr>
              <a:spLocks noChangeArrowheads="1"/>
            </p:cNvSpPr>
            <p:nvPr/>
          </p:nvSpPr>
          <p:spPr bwMode="auto">
            <a:xfrm flipH="1">
              <a:off x="256" y="1424"/>
              <a:ext cx="488" cy="328"/>
            </a:xfrm>
            <a:prstGeom prst="curvedDownArrow">
              <a:avLst>
                <a:gd name="adj1" fmla="val 29756"/>
                <a:gd name="adj2" fmla="val 59512"/>
                <a:gd name="adj3" fmla="val 33333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67128" name="Picture 12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158432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7129" name="AutoShape 121"/>
          <p:cNvSpPr>
            <a:spLocks noChangeArrowheads="1"/>
          </p:cNvSpPr>
          <p:nvPr/>
        </p:nvSpPr>
        <p:spPr bwMode="auto">
          <a:xfrm>
            <a:off x="395288" y="5445125"/>
            <a:ext cx="1368425" cy="504825"/>
          </a:xfrm>
          <a:prstGeom prst="wedgeRoundRectCallout">
            <a:avLst>
              <a:gd name="adj1" fmla="val -11718"/>
              <a:gd name="adj2" fmla="val -116981"/>
              <a:gd name="adj3" fmla="val 16667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algn="ctr">
              <a:buFontTx/>
              <a:buNone/>
            </a:pPr>
            <a:r>
              <a:rPr lang="en-US" sz="2400" u="none">
                <a:solidFill>
                  <a:schemeClr val="bg1"/>
                </a:solidFill>
              </a:rPr>
              <a:t>Tier-2</a:t>
            </a:r>
          </a:p>
        </p:txBody>
      </p:sp>
      <p:sp>
        <p:nvSpPr>
          <p:cNvPr id="1067130" name="AutoShape 122"/>
          <p:cNvSpPr>
            <a:spLocks noChangeArrowheads="1"/>
          </p:cNvSpPr>
          <p:nvPr/>
        </p:nvSpPr>
        <p:spPr bwMode="auto">
          <a:xfrm>
            <a:off x="5724525" y="1412875"/>
            <a:ext cx="1079500" cy="504825"/>
          </a:xfrm>
          <a:prstGeom prst="wedgeRoundRectCallout">
            <a:avLst>
              <a:gd name="adj1" fmla="val 2940"/>
              <a:gd name="adj2" fmla="val 210690"/>
              <a:gd name="adj3" fmla="val 16667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algn="ctr">
              <a:buFontTx/>
              <a:buNone/>
            </a:pPr>
            <a:r>
              <a:rPr lang="en-US" sz="2400" u="none">
                <a:solidFill>
                  <a:schemeClr val="bg1"/>
                </a:solidFill>
              </a:rPr>
              <a:t>Tier-2</a:t>
            </a:r>
          </a:p>
        </p:txBody>
      </p:sp>
      <p:sp>
        <p:nvSpPr>
          <p:cNvPr id="1067131" name="AutoShape 123"/>
          <p:cNvSpPr>
            <a:spLocks noChangeArrowheads="1"/>
          </p:cNvSpPr>
          <p:nvPr/>
        </p:nvSpPr>
        <p:spPr bwMode="auto">
          <a:xfrm>
            <a:off x="107950" y="1628775"/>
            <a:ext cx="1079500" cy="504825"/>
          </a:xfrm>
          <a:prstGeom prst="wedgeRoundRectCallout">
            <a:avLst>
              <a:gd name="adj1" fmla="val 138236"/>
              <a:gd name="adj2" fmla="val 22644"/>
              <a:gd name="adj3" fmla="val 16667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algn="ctr">
              <a:buFontTx/>
              <a:buNone/>
            </a:pPr>
            <a:r>
              <a:rPr lang="en-US" sz="2400" u="none">
                <a:solidFill>
                  <a:schemeClr val="bg1"/>
                </a:solidFill>
              </a:rPr>
              <a:t>Tier-1</a:t>
            </a:r>
          </a:p>
        </p:txBody>
      </p:sp>
      <p:sp>
        <p:nvSpPr>
          <p:cNvPr id="1067132" name="AutoShape 124"/>
          <p:cNvSpPr>
            <a:spLocks noChangeArrowheads="1"/>
          </p:cNvSpPr>
          <p:nvPr/>
        </p:nvSpPr>
        <p:spPr bwMode="auto">
          <a:xfrm>
            <a:off x="6300788" y="5805488"/>
            <a:ext cx="1079500" cy="504825"/>
          </a:xfrm>
          <a:prstGeom prst="wedgeRoundRectCallout">
            <a:avLst>
              <a:gd name="adj1" fmla="val 14116"/>
              <a:gd name="adj2" fmla="val -111319"/>
              <a:gd name="adj3" fmla="val 16667"/>
            </a:avLst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algn="ctr">
              <a:buFontTx/>
              <a:buNone/>
            </a:pPr>
            <a:r>
              <a:rPr lang="en-US" sz="2400" u="none"/>
              <a:t>Tier-3</a:t>
            </a:r>
          </a:p>
        </p:txBody>
      </p:sp>
      <p:sp>
        <p:nvSpPr>
          <p:cNvPr id="1067133" name="AutoShape 125"/>
          <p:cNvSpPr>
            <a:spLocks noChangeArrowheads="1"/>
          </p:cNvSpPr>
          <p:nvPr/>
        </p:nvSpPr>
        <p:spPr bwMode="auto">
          <a:xfrm>
            <a:off x="4572000" y="908050"/>
            <a:ext cx="1079500" cy="504825"/>
          </a:xfrm>
          <a:prstGeom prst="wedgeRoundRectCallout">
            <a:avLst>
              <a:gd name="adj1" fmla="val 39704"/>
              <a:gd name="adj2" fmla="val 286477"/>
              <a:gd name="adj3" fmla="val 16667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algn="ctr">
              <a:buFontTx/>
              <a:buNone/>
            </a:pPr>
            <a:r>
              <a:rPr lang="en-US" sz="2400" u="none">
                <a:solidFill>
                  <a:schemeClr val="bg1"/>
                </a:solidFill>
              </a:rPr>
              <a:t>Tier-1</a:t>
            </a:r>
          </a:p>
        </p:txBody>
      </p:sp>
      <p:sp>
        <p:nvSpPr>
          <p:cNvPr id="1067134" name="AutoShape 126"/>
          <p:cNvSpPr>
            <a:spLocks noChangeArrowheads="1"/>
          </p:cNvSpPr>
          <p:nvPr/>
        </p:nvSpPr>
        <p:spPr bwMode="auto">
          <a:xfrm>
            <a:off x="4787900" y="5805488"/>
            <a:ext cx="1368425" cy="504825"/>
          </a:xfrm>
          <a:prstGeom prst="wedgeRoundRectCallout">
            <a:avLst>
              <a:gd name="adj1" fmla="val 61718"/>
              <a:gd name="adj2" fmla="val -121384"/>
              <a:gd name="adj3" fmla="val 16667"/>
            </a:avLst>
          </a:prstGeom>
          <a:solidFill>
            <a:srgbClr val="FF99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algn="ctr">
              <a:buFontTx/>
              <a:buNone/>
            </a:pPr>
            <a:r>
              <a:rPr lang="en-US" sz="2400" u="none">
                <a:solidFill>
                  <a:schemeClr val="bg1"/>
                </a:solidFill>
              </a:rPr>
              <a:t>Tier-2</a:t>
            </a:r>
          </a:p>
        </p:txBody>
      </p:sp>
      <p:sp>
        <p:nvSpPr>
          <p:cNvPr id="1067135" name="AutoShape 127"/>
          <p:cNvSpPr>
            <a:spLocks noChangeArrowheads="1"/>
          </p:cNvSpPr>
          <p:nvPr/>
        </p:nvSpPr>
        <p:spPr bwMode="auto">
          <a:xfrm>
            <a:off x="1619250" y="188913"/>
            <a:ext cx="1368425" cy="504825"/>
          </a:xfrm>
          <a:prstGeom prst="wedgeRoundRectCallout">
            <a:avLst>
              <a:gd name="adj1" fmla="val -18329"/>
              <a:gd name="adj2" fmla="val 106917"/>
              <a:gd name="adj3" fmla="val 16667"/>
            </a:avLst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pPr algn="ctr">
              <a:buFontTx/>
              <a:buNone/>
            </a:pPr>
            <a:r>
              <a:rPr lang="en-US" sz="2400" u="none" dirty="0">
                <a:solidFill>
                  <a:schemeClr val="bg1"/>
                </a:solidFill>
              </a:rPr>
              <a:t>Tier-0</a:t>
            </a:r>
          </a:p>
        </p:txBody>
      </p:sp>
    </p:spTree>
    <p:extLst>
      <p:ext uri="{BB962C8B-B14F-4D97-AF65-F5344CB8AC3E}">
        <p14:creationId xmlns:p14="http://schemas.microsoft.com/office/powerpoint/2010/main" val="8626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6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6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67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67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6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129" grpId="0" animBg="1"/>
      <p:bldP spid="1067130" grpId="0" animBg="1"/>
      <p:bldP spid="1067131" grpId="0" animBg="1"/>
      <p:bldP spid="1067132" grpId="0" animBg="1"/>
      <p:bldP spid="1067133" grpId="0" animBg="1"/>
      <p:bldP spid="1067134" grpId="0" animBg="1"/>
      <p:bldP spid="10671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347864" y="4365104"/>
            <a:ext cx="2520280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22114"/>
          </a:xfrm>
        </p:spPr>
        <p:txBody>
          <a:bodyPr/>
          <a:lstStyle/>
          <a:p>
            <a:r>
              <a:rPr lang="en-US" dirty="0" err="1" smtClean="0"/>
              <a:t>Desintegración</a:t>
            </a:r>
            <a:r>
              <a:rPr lang="en-US" dirty="0" smtClean="0"/>
              <a:t> del </a:t>
            </a:r>
            <a:r>
              <a:rPr lang="en-US" dirty="0" err="1" smtClean="0"/>
              <a:t>bosón</a:t>
            </a:r>
            <a:r>
              <a:rPr lang="en-US" dirty="0" smtClean="0"/>
              <a:t> Z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8229600" cy="54006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El </a:t>
                </a:r>
                <a:r>
                  <a:rPr lang="en-US" dirty="0" err="1" smtClean="0"/>
                  <a:t>bosón</a:t>
                </a:r>
                <a:r>
                  <a:rPr lang="en-US" dirty="0" smtClean="0"/>
                  <a:t> Z se </a:t>
                </a:r>
                <a:r>
                  <a:rPr lang="en-US" dirty="0" err="1" smtClean="0"/>
                  <a:t>desintegra</a:t>
                </a:r>
                <a:r>
                  <a:rPr lang="en-US" dirty="0" smtClean="0"/>
                  <a:t> a un par </a:t>
                </a:r>
                <a:r>
                  <a:rPr lang="en-US" dirty="0" err="1" smtClean="0"/>
                  <a:t>partícula-antipartícula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err="1" smtClean="0"/>
                  <a:t>Por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ejemplo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</a:t>
                </a:r>
                <a:r>
                  <a:rPr lang="en-US" baseline="30000" dirty="0" err="1" smtClean="0"/>
                  <a:t>+</a:t>
                </a:r>
                <a:r>
                  <a:rPr lang="en-US" dirty="0" err="1" smtClean="0"/>
                  <a:t>e</a:t>
                </a:r>
                <a:r>
                  <a:rPr lang="en-US" baseline="30000" dirty="0" smtClean="0"/>
                  <a:t>-</a:t>
                </a:r>
                <a:r>
                  <a:rPr lang="en-US" dirty="0" smtClean="0"/>
                  <a:t> ó </a:t>
                </a:r>
                <a:r>
                  <a:rPr lang="en-US" dirty="0" err="1" smtClean="0">
                    <a:latin typeface="Symbol" pitchFamily="18" charset="2"/>
                  </a:rPr>
                  <a:t>m</a:t>
                </a:r>
                <a:r>
                  <a:rPr lang="en-US" baseline="30000" dirty="0" err="1" smtClean="0"/>
                  <a:t>+</a:t>
                </a:r>
                <a:r>
                  <a:rPr lang="en-US" dirty="0" err="1" smtClean="0">
                    <a:latin typeface="Symbol" pitchFamily="18" charset="2"/>
                  </a:rPr>
                  <a:t>m</a:t>
                </a:r>
                <a:r>
                  <a:rPr lang="en-US" baseline="30000" dirty="0" smtClean="0"/>
                  <a:t>-</a:t>
                </a:r>
              </a:p>
              <a:p>
                <a:pPr lvl="1"/>
                <a:r>
                  <a:rPr lang="en-US" dirty="0" smtClean="0"/>
                  <a:t>No </a:t>
                </a:r>
                <a:r>
                  <a:rPr lang="en-US" dirty="0" err="1" smtClean="0"/>
                  <a:t>podemos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distinguir</a:t>
                </a:r>
                <a:r>
                  <a:rPr lang="en-US" dirty="0" smtClean="0"/>
                  <a:t> el Z de un </a:t>
                </a:r>
                <a:r>
                  <a:rPr lang="en-US" dirty="0" err="1" smtClean="0"/>
                  <a:t>fotón</a:t>
                </a:r>
                <a:r>
                  <a:rPr lang="en-US" dirty="0" smtClean="0"/>
                  <a:t> virtual</a:t>
                </a:r>
              </a:p>
              <a:p>
                <a:endParaRPr lang="en-US" dirty="0" smtClean="0"/>
              </a:p>
              <a:p>
                <a:r>
                  <a:rPr lang="en-US" dirty="0" err="1" smtClean="0"/>
                  <a:t>Podemos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reconstruir</a:t>
                </a:r>
                <a:r>
                  <a:rPr lang="en-US" dirty="0" smtClean="0"/>
                  <a:t> la </a:t>
                </a:r>
                <a:r>
                  <a:rPr lang="en-US" b="1" dirty="0" err="1" smtClean="0"/>
                  <a:t>masa</a:t>
                </a:r>
                <a:r>
                  <a:rPr lang="en-US" b="1" dirty="0" smtClean="0"/>
                  <a:t> del </a:t>
                </a:r>
                <a:r>
                  <a:rPr lang="en-US" b="1" dirty="0" err="1" smtClean="0"/>
                  <a:t>bosón</a:t>
                </a:r>
                <a:r>
                  <a:rPr lang="en-US" dirty="0" smtClean="0"/>
                  <a:t> a </a:t>
                </a:r>
                <a:r>
                  <a:rPr lang="en-US" dirty="0" err="1" smtClean="0"/>
                  <a:t>partir</a:t>
                </a:r>
                <a:r>
                  <a:rPr lang="en-US" dirty="0" smtClean="0"/>
                  <a:t> del </a:t>
                </a:r>
                <a:r>
                  <a:rPr lang="en-US" dirty="0" err="1" smtClean="0"/>
                  <a:t>momento</a:t>
                </a:r>
                <a:r>
                  <a:rPr lang="en-US" dirty="0" smtClean="0"/>
                  <a:t> y la </a:t>
                </a:r>
                <a:r>
                  <a:rPr lang="en-US" dirty="0" err="1" smtClean="0"/>
                  <a:t>energía</a:t>
                </a:r>
                <a:r>
                  <a:rPr lang="en-US" dirty="0" smtClean="0"/>
                  <a:t> de los </a:t>
                </a:r>
                <a:r>
                  <a:rPr lang="en-US" dirty="0" err="1" smtClean="0"/>
                  <a:t>productos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desintegración</a:t>
                </a:r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es-E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s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s-E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s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s-ES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dirty="0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s-ES" b="0" i="1" dirty="0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es-ES" b="0" i="1" dirty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s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s-E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s-E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s-E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s-ES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sz="4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s-ES" sz="4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s-ES" sz="4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  <m:sup>
                          <m:r>
                            <a:rPr lang="es-ES" sz="4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s-ES" sz="4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s-ES" sz="4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s-ES" sz="4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s-ES" sz="4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  <m:sup>
                          <m:r>
                            <a:rPr lang="es-ES" sz="4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s-ES" sz="4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s-ES" sz="42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s-ES" sz="42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es-ES" sz="42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𝒛</m:t>
                          </m:r>
                        </m:sub>
                        <m:sup>
                          <m:r>
                            <a:rPr lang="es-ES" sz="4200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b="1" dirty="0" smtClean="0"/>
              </a:p>
            </p:txBody>
          </p:sp>
        </mc:Choice>
        <mc:Fallback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229600" cy="5400600"/>
              </a:xfrm>
              <a:blipFill rotWithShape="1">
                <a:blip r:embed="rId2"/>
                <a:stretch>
                  <a:fillRect l="-1185" t="-2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7 Flecha curvada hacia la derecha"/>
          <p:cNvSpPr/>
          <p:nvPr/>
        </p:nvSpPr>
        <p:spPr>
          <a:xfrm>
            <a:off x="2339752" y="4797152"/>
            <a:ext cx="792088" cy="1368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Simulación</a:t>
            </a:r>
            <a:r>
              <a:rPr lang="en-US" dirty="0" smtClean="0"/>
              <a:t> </a:t>
            </a:r>
            <a:r>
              <a:rPr lang="en-US" dirty="0" err="1" smtClean="0"/>
              <a:t>Drell</a:t>
            </a:r>
            <a:r>
              <a:rPr lang="en-US" dirty="0" smtClean="0"/>
              <a:t>-Yan</a:t>
            </a:r>
            <a:endParaRPr lang="en-U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sección</a:t>
            </a:r>
            <a:r>
              <a:rPr lang="en-US" dirty="0" smtClean="0"/>
              <a:t> </a:t>
            </a:r>
            <a:r>
              <a:rPr lang="en-US" dirty="0" err="1" smtClean="0"/>
              <a:t>eficaz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 </a:t>
            </a:r>
            <a:r>
              <a:rPr lang="en-US" dirty="0" err="1" smtClean="0"/>
              <a:t>producción</a:t>
            </a:r>
            <a:r>
              <a:rPr lang="en-US" dirty="0" smtClean="0"/>
              <a:t> diverge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baja</a:t>
            </a:r>
            <a:endParaRPr lang="en-US" dirty="0" smtClean="0"/>
          </a:p>
          <a:p>
            <a:pPr lvl="1"/>
            <a:r>
              <a:rPr lang="en-US" dirty="0" err="1" smtClean="0"/>
              <a:t>Producción</a:t>
            </a:r>
            <a:r>
              <a:rPr lang="en-US" dirty="0" smtClean="0"/>
              <a:t> a </a:t>
            </a:r>
            <a:r>
              <a:rPr lang="en-US" dirty="0" err="1" smtClean="0"/>
              <a:t>partir</a:t>
            </a:r>
            <a:r>
              <a:rPr lang="en-US" dirty="0" smtClean="0"/>
              <a:t> de</a:t>
            </a:r>
            <a:br>
              <a:rPr lang="en-US" dirty="0" smtClean="0"/>
            </a:br>
            <a:r>
              <a:rPr lang="en-US" dirty="0" smtClean="0"/>
              <a:t>m &gt; 20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Tenemos</a:t>
            </a:r>
            <a:r>
              <a:rPr lang="en-US" dirty="0" smtClean="0"/>
              <a:t> </a:t>
            </a:r>
            <a:r>
              <a:rPr lang="en-US" dirty="0" err="1" smtClean="0"/>
              <a:t>ficheros</a:t>
            </a:r>
            <a:r>
              <a:rPr lang="en-US" dirty="0" smtClean="0"/>
              <a:t> con 2 </a:t>
            </a:r>
            <a:r>
              <a:rPr lang="en-US" dirty="0" err="1" smtClean="0"/>
              <a:t>electrones</a:t>
            </a:r>
            <a:r>
              <a:rPr lang="en-US" dirty="0"/>
              <a:t> </a:t>
            </a:r>
            <a:r>
              <a:rPr lang="en-US" dirty="0" smtClean="0"/>
              <a:t>o 2 </a:t>
            </a:r>
            <a:r>
              <a:rPr lang="en-US" dirty="0" err="1" smtClean="0"/>
              <a:t>muones</a:t>
            </a:r>
            <a:endParaRPr lang="en-US" dirty="0" smtClean="0"/>
          </a:p>
          <a:p>
            <a:pPr lvl="1"/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&gt;20</a:t>
            </a:r>
          </a:p>
          <a:p>
            <a:pPr lvl="1"/>
            <a:r>
              <a:rPr lang="en-US" dirty="0" err="1" smtClean="0"/>
              <a:t>Generación</a:t>
            </a:r>
            <a:r>
              <a:rPr lang="en-US" dirty="0" smtClean="0"/>
              <a:t>, </a:t>
            </a:r>
            <a:r>
              <a:rPr lang="en-US" dirty="0" err="1" smtClean="0"/>
              <a:t>Reconstrucción</a:t>
            </a:r>
            <a:r>
              <a:rPr lang="en-US" dirty="0" smtClean="0"/>
              <a:t> y </a:t>
            </a:r>
            <a:r>
              <a:rPr lang="en-US" dirty="0" err="1" smtClean="0"/>
              <a:t>Datos</a:t>
            </a:r>
            <a:endParaRPr lang="en-US" dirty="0" smtClean="0"/>
          </a:p>
          <a:p>
            <a:r>
              <a:rPr lang="en-US" dirty="0" err="1" smtClean="0"/>
              <a:t>Intentaremos</a:t>
            </a:r>
            <a:r>
              <a:rPr lang="en-US" dirty="0" smtClean="0"/>
              <a:t> </a:t>
            </a:r>
            <a:r>
              <a:rPr lang="en-US" dirty="0" err="1" smtClean="0"/>
              <a:t>calcular</a:t>
            </a:r>
            <a:r>
              <a:rPr lang="en-US" dirty="0" smtClean="0"/>
              <a:t> el </a:t>
            </a:r>
            <a:r>
              <a:rPr lang="en-US" dirty="0" err="1" smtClean="0"/>
              <a:t>pico</a:t>
            </a:r>
            <a:r>
              <a:rPr lang="en-US" dirty="0" smtClean="0"/>
              <a:t> de </a:t>
            </a:r>
            <a:r>
              <a:rPr lang="en-US" dirty="0" err="1" smtClean="0"/>
              <a:t>masa</a:t>
            </a:r>
            <a:r>
              <a:rPr lang="en-US" dirty="0" smtClean="0"/>
              <a:t> de Z (media y </a:t>
            </a:r>
            <a:r>
              <a:rPr lang="en-US" dirty="0" err="1" smtClean="0"/>
              <a:t>anchura</a:t>
            </a:r>
            <a:r>
              <a:rPr lang="en-US" dirty="0" smtClean="0"/>
              <a:t>) </a:t>
            </a:r>
            <a:r>
              <a:rPr lang="en-US" dirty="0" err="1" smtClean="0"/>
              <a:t>viendo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diferencias</a:t>
            </a:r>
            <a:endParaRPr lang="en-US" dirty="0" smtClean="0"/>
          </a:p>
        </p:txBody>
      </p:sp>
      <p:pic>
        <p:nvPicPr>
          <p:cNvPr id="6" name="Picture 2" descr="http://upload.wikimedia.org/wikipedia/commons/thumb/9/9f/Drell-Yan.svg/1000px-Drell-Ya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3366" r="14451" b="11988"/>
          <a:stretch/>
        </p:blipFill>
        <p:spPr bwMode="auto">
          <a:xfrm>
            <a:off x="4926330" y="1188719"/>
            <a:ext cx="4069080" cy="19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transverso</a:t>
            </a:r>
            <a:r>
              <a:rPr lang="en-US" dirty="0" smtClean="0"/>
              <a:t> y </a:t>
            </a:r>
            <a:r>
              <a:rPr lang="en-US" dirty="0" err="1" smtClean="0"/>
              <a:t>Pseudorapidez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412776"/>
                <a:ext cx="8712968" cy="518457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En </a:t>
                </a:r>
                <a:r>
                  <a:rPr lang="en-US" dirty="0" err="1" smtClean="0"/>
                  <a:t>física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partículas</a:t>
                </a:r>
                <a:r>
                  <a:rPr lang="en-US" dirty="0" smtClean="0"/>
                  <a:t> y en </a:t>
                </a:r>
                <a:r>
                  <a:rPr lang="en-US" dirty="0" err="1" smtClean="0"/>
                  <a:t>colisionadores</a:t>
                </a:r>
                <a:r>
                  <a:rPr lang="en-US" dirty="0" smtClean="0"/>
                  <a:t> hadrónicos con </a:t>
                </a:r>
                <a:r>
                  <a:rPr lang="en-US" dirty="0" err="1" smtClean="0"/>
                  <a:t>frecuencia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trabajamos</a:t>
                </a:r>
                <a:r>
                  <a:rPr lang="en-US" dirty="0" smtClean="0"/>
                  <a:t> solo en el </a:t>
                </a:r>
                <a:r>
                  <a:rPr lang="en-US" b="1" dirty="0" err="1" smtClean="0"/>
                  <a:t>plano</a:t>
                </a:r>
                <a:r>
                  <a:rPr lang="en-US" b="1" dirty="0" smtClean="0"/>
                  <a:t> </a:t>
                </a:r>
                <a:r>
                  <a:rPr lang="en-US" b="1" dirty="0" err="1" smtClean="0"/>
                  <a:t>transverso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donde</a:t>
                </a:r>
                <a:r>
                  <a:rPr lang="en-US" dirty="0" smtClean="0"/>
                  <a:t> se </a:t>
                </a:r>
                <a:r>
                  <a:rPr lang="en-US" dirty="0" err="1" smtClean="0"/>
                  <a:t>conserva</a:t>
                </a:r>
                <a:r>
                  <a:rPr lang="en-US" dirty="0" smtClean="0"/>
                  <a:t> el </a:t>
                </a:r>
                <a:r>
                  <a:rPr lang="en-US" dirty="0" err="1" smtClean="0"/>
                  <a:t>momento</a:t>
                </a: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El </a:t>
                </a:r>
                <a:r>
                  <a:rPr lang="en-US" dirty="0" err="1" smtClean="0"/>
                  <a:t>ángulo</a:t>
                </a:r>
                <a:r>
                  <a:rPr lang="en-US" dirty="0" smtClean="0"/>
                  <a:t> </a:t>
                </a:r>
                <a:r>
                  <a:rPr lang="en-US" dirty="0" smtClean="0">
                    <a:latin typeface="Symbol" pitchFamily="18" charset="2"/>
                  </a:rPr>
                  <a:t>f</a:t>
                </a:r>
                <a:r>
                  <a:rPr lang="en-US" dirty="0" smtClean="0"/>
                  <a:t> (</a:t>
                </a:r>
                <a:r>
                  <a:rPr lang="en-US" dirty="0" err="1" smtClean="0"/>
                  <a:t>ángulo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respecto</a:t>
                </a:r>
                <a:r>
                  <a:rPr lang="en-US" dirty="0" smtClean="0"/>
                  <a:t> al </a:t>
                </a:r>
                <a:r>
                  <a:rPr lang="en-US" dirty="0" err="1" smtClean="0"/>
                  <a:t>eje</a:t>
                </a:r>
                <a:r>
                  <a:rPr lang="en-US" dirty="0" smtClean="0"/>
                  <a:t> X) no </a:t>
                </a:r>
                <a:r>
                  <a:rPr lang="en-US" dirty="0" err="1" smtClean="0"/>
                  <a:t>es</a:t>
                </a:r>
                <a:r>
                  <a:rPr lang="en-US" dirty="0" smtClean="0"/>
                  <a:t> en general </a:t>
                </a:r>
                <a:r>
                  <a:rPr lang="en-US" dirty="0" err="1" smtClean="0"/>
                  <a:t>muy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importante</a:t>
                </a:r>
                <a:endParaRPr lang="en-US" dirty="0"/>
              </a:p>
              <a:p>
                <a:pPr lvl="1"/>
                <a:r>
                  <a:rPr lang="en-US" dirty="0" err="1" smtClean="0"/>
                  <a:t>Isotropía</a:t>
                </a:r>
                <a:r>
                  <a:rPr lang="en-US" dirty="0" smtClean="0"/>
                  <a:t> de la </a:t>
                </a:r>
                <a:r>
                  <a:rPr lang="en-US" dirty="0" err="1" smtClean="0"/>
                  <a:t>colisión</a:t>
                </a:r>
                <a:endParaRPr lang="en-US" dirty="0" smtClean="0"/>
              </a:p>
              <a:p>
                <a:pPr lvl="1"/>
                <a:endParaRPr lang="en-US" dirty="0"/>
              </a:p>
              <a:p>
                <a:pPr/>
                <a:r>
                  <a:rPr lang="en-US" dirty="0" smtClean="0"/>
                  <a:t>Para </a:t>
                </a:r>
                <a:r>
                  <a:rPr lang="en-US" dirty="0" err="1" smtClean="0"/>
                  <a:t>expresar</a:t>
                </a:r>
                <a:r>
                  <a:rPr lang="en-US" dirty="0" smtClean="0"/>
                  <a:t> el </a:t>
                </a:r>
                <a:r>
                  <a:rPr lang="en-US" dirty="0" err="1" smtClean="0"/>
                  <a:t>ángulo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err="1" smtClean="0"/>
                  <a:t>que</a:t>
                </a:r>
                <a:r>
                  <a:rPr lang="en-US" dirty="0" smtClean="0"/>
                  <a:t> forma el </a:t>
                </a:r>
                <a:r>
                  <a:rPr lang="en-US" dirty="0" err="1" smtClean="0"/>
                  <a:t>momento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con </a:t>
                </a:r>
                <a:r>
                  <a:rPr lang="en-US" dirty="0" err="1" smtClean="0"/>
                  <a:t>respecto</a:t>
                </a:r>
                <a:r>
                  <a:rPr lang="en-US" dirty="0" smtClean="0"/>
                  <a:t> al </a:t>
                </a:r>
                <a:r>
                  <a:rPr lang="en-US" dirty="0" err="1" smtClean="0"/>
                  <a:t>eje</a:t>
                </a:r>
                <a:r>
                  <a:rPr lang="en-US" dirty="0" smtClean="0"/>
                  <a:t> Z</a:t>
                </a:r>
                <a:br>
                  <a:rPr lang="en-US" dirty="0" smtClean="0"/>
                </a:br>
                <a:r>
                  <a:rPr lang="en-US" dirty="0" smtClean="0"/>
                  <a:t>(el del </a:t>
                </a:r>
                <a:r>
                  <a:rPr lang="en-US" dirty="0" err="1" smtClean="0"/>
                  <a:t>haz</a:t>
                </a:r>
                <a:r>
                  <a:rPr lang="en-US" dirty="0" smtClean="0"/>
                  <a:t>) </a:t>
                </a:r>
                <a:r>
                  <a:rPr lang="en-US" dirty="0" err="1" smtClean="0"/>
                  <a:t>usamos</a:t>
                </a:r>
                <a:r>
                  <a:rPr lang="en-US" dirty="0" smtClean="0"/>
                  <a:t> la </a:t>
                </a:r>
                <a:br>
                  <a:rPr lang="en-US" dirty="0" smtClean="0"/>
                </a:br>
                <a:r>
                  <a:rPr lang="en-US" b="1" dirty="0" err="1" smtClean="0"/>
                  <a:t>pseudorapidez</a:t>
                </a:r>
                <a:r>
                  <a:rPr lang="en-US" dirty="0" smtClean="0"/>
                  <a:t>, </a:t>
                </a:r>
                <a:r>
                  <a:rPr lang="el-GR" dirty="0" smtClean="0"/>
                  <a:t>η</a:t>
                </a:r>
                <a:r>
                  <a:rPr lang="es-ES" dirty="0" smtClean="0"/>
                  <a:t>, en lugar de </a:t>
                </a:r>
                <a:r>
                  <a:rPr lang="el-GR" dirty="0" smtClean="0"/>
                  <a:t>θ</a:t>
                </a:r>
                <a:endParaRPr lang="es-ES" dirty="0" smtClean="0"/>
              </a:p>
              <a:p>
                <a:pPr marL="0" indent="0">
                  <a:buNone/>
                </a:pPr>
                <a:r>
                  <a:rPr lang="es-ES" dirty="0" smtClean="0"/>
                  <a:t/>
                </a:r>
                <a:br>
                  <a:rPr lang="es-ES" dirty="0" smtClean="0"/>
                </a:br>
                <a:r>
                  <a:rPr lang="es-ES" dirty="0" smtClean="0"/>
                  <a:t>	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/>
                      </a:rPr>
                      <m:t>𝜂</m:t>
                    </m:r>
                    <m:r>
                      <a:rPr lang="es-ES" b="0" i="1" smtClean="0">
                        <a:latin typeface="Cambria Math"/>
                      </a:rPr>
                      <m:t>=−</m:t>
                    </m:r>
                    <m:func>
                      <m:funcPr>
                        <m:ctrlPr>
                          <a:rPr lang="es-ES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b="0" i="0" smtClean="0">
                            <a:latin typeface="Cambria Math"/>
                          </a:rPr>
                          <m:t>ln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ES" b="0" i="1" smtClean="0">
                                <a:latin typeface="Cambria Math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s-ES" b="0" i="1" smtClean="0"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s-ES" b="0" i="0" smtClean="0">
                                    <a:latin typeface="Cambria Math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s-ES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ES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b="0" i="1" smtClean="0">
                                            <a:latin typeface="Cambria Math"/>
                                          </a:rPr>
                                          <m:t>𝜃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</m:func>
                  </m:oMath>
                </a14:m>
                <a:endParaRPr lang="es-ES" dirty="0" smtClean="0"/>
              </a:p>
            </p:txBody>
          </p:sp>
        </mc:Choice>
        <mc:Fallback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412776"/>
                <a:ext cx="8712968" cy="5184576"/>
              </a:xfrm>
              <a:blipFill rotWithShape="1">
                <a:blip r:embed="rId2"/>
                <a:stretch>
                  <a:fillRect l="-979" t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938" name="Picture 2" descr="http://upload.wikimedia.org/wikipedia/commons/3/30/Pseudorapidity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573016"/>
            <a:ext cx="3367111" cy="274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El Gran Colisionador de Hadrones (LHC)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b="13506"/>
          <a:stretch>
            <a:fillRect/>
          </a:stretch>
        </p:blipFill>
        <p:spPr bwMode="auto">
          <a:xfrm>
            <a:off x="0" y="908050"/>
            <a:ext cx="9069388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 rot="1767918">
            <a:off x="7707313" y="1166813"/>
            <a:ext cx="1463675" cy="349250"/>
          </a:xfrm>
          <a:prstGeom prst="rect">
            <a:avLst/>
          </a:prstGeom>
          <a:solidFill>
            <a:schemeClr val="tx1">
              <a:alpha val="70195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0">
                <a:solidFill>
                  <a:schemeClr val="bg1"/>
                </a:solidFill>
                <a:latin typeface="Arial" charset="0"/>
              </a:rPr>
              <a:t>Lago Leman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3348038" y="1468438"/>
            <a:ext cx="792162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endParaRPr lang="en-US"/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4356100" y="5126038"/>
            <a:ext cx="2238375" cy="534987"/>
          </a:xfrm>
          <a:custGeom>
            <a:avLst/>
            <a:gdLst>
              <a:gd name="T0" fmla="*/ 0 w 1361"/>
              <a:gd name="T1" fmla="*/ 493059052 h 363"/>
              <a:gd name="T2" fmla="*/ 121719247 w 1361"/>
              <a:gd name="T3" fmla="*/ 393144703 h 363"/>
              <a:gd name="T4" fmla="*/ 1717604968 w 1361"/>
              <a:gd name="T5" fmla="*/ 197657800 h 363"/>
              <a:gd name="T6" fmla="*/ 2147483647 w 1361"/>
              <a:gd name="T7" fmla="*/ 0 h 363"/>
              <a:gd name="T8" fmla="*/ 2147483647 w 1361"/>
              <a:gd name="T9" fmla="*/ 590802503 h 363"/>
              <a:gd name="T10" fmla="*/ 2147483647 w 1361"/>
              <a:gd name="T11" fmla="*/ 788460303 h 363"/>
              <a:gd name="T12" fmla="*/ 2147483647 w 1361"/>
              <a:gd name="T13" fmla="*/ 688545955 h 363"/>
              <a:gd name="T14" fmla="*/ 0 w 1361"/>
              <a:gd name="T15" fmla="*/ 493059052 h 3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61" h="363">
                <a:moveTo>
                  <a:pt x="0" y="227"/>
                </a:moveTo>
                <a:lnTo>
                  <a:pt x="45" y="181"/>
                </a:lnTo>
                <a:lnTo>
                  <a:pt x="635" y="91"/>
                </a:lnTo>
                <a:lnTo>
                  <a:pt x="1315" y="0"/>
                </a:lnTo>
                <a:lnTo>
                  <a:pt x="1361" y="272"/>
                </a:lnTo>
                <a:lnTo>
                  <a:pt x="1225" y="363"/>
                </a:lnTo>
                <a:lnTo>
                  <a:pt x="816" y="317"/>
                </a:lnTo>
                <a:lnTo>
                  <a:pt x="0" y="227"/>
                </a:lnTo>
                <a:close/>
              </a:path>
            </a:pathLst>
          </a:custGeom>
          <a:solidFill>
            <a:srgbClr val="000080">
              <a:alpha val="14902"/>
            </a:srgb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408613" y="5199063"/>
            <a:ext cx="9064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Arial" charset="0"/>
              </a:rPr>
              <a:t>CERN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 rot="4118749">
            <a:off x="7706519" y="3163094"/>
            <a:ext cx="1450975" cy="376237"/>
          </a:xfrm>
          <a:prstGeom prst="rect">
            <a:avLst/>
          </a:prstGeom>
          <a:solidFill>
            <a:schemeClr val="tx1">
              <a:alpha val="70979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0">
                <a:solidFill>
                  <a:schemeClr val="bg1"/>
                </a:solidFill>
                <a:latin typeface="Arial" charset="0"/>
              </a:rPr>
              <a:t>Aeropuerto</a:t>
            </a:r>
          </a:p>
        </p:txBody>
      </p:sp>
      <p:pic>
        <p:nvPicPr>
          <p:cNvPr id="6153" name="Picture 12" descr="CER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997450"/>
            <a:ext cx="7286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 rot="-2791844">
            <a:off x="-211138" y="1728788"/>
            <a:ext cx="1819275" cy="349250"/>
          </a:xfrm>
          <a:prstGeom prst="rect">
            <a:avLst/>
          </a:prstGeom>
          <a:solidFill>
            <a:schemeClr val="tx1">
              <a:alpha val="70195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0">
                <a:solidFill>
                  <a:schemeClr val="bg1"/>
                </a:solidFill>
                <a:latin typeface="Arial" charset="0"/>
              </a:rPr>
              <a:t>Montes del Jura</a:t>
            </a:r>
          </a:p>
        </p:txBody>
      </p:sp>
      <p:pic>
        <p:nvPicPr>
          <p:cNvPr id="6155" name="Picture 11" descr="LHCtunnel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36638"/>
            <a:ext cx="1800225" cy="1173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547813" y="1757363"/>
            <a:ext cx="811212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Arial" charset="0"/>
              </a:rPr>
              <a:t>LHC</a:t>
            </a:r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65425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757363"/>
            <a:ext cx="571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34925" y="5870575"/>
            <a:ext cx="9069388" cy="495300"/>
          </a:xfrm>
          <a:solidFill>
            <a:srgbClr val="339966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s-ES_tradnl" sz="1600" b="1" smtClean="0">
                <a:solidFill>
                  <a:schemeClr val="bg1"/>
                </a:solidFill>
              </a:rPr>
              <a:t>El LHC es un colisionador circular protón-protón de 27 Km construido en el CERN, cerca de Ginebra</a:t>
            </a:r>
          </a:p>
        </p:txBody>
      </p:sp>
    </p:spTree>
    <p:extLst>
      <p:ext uri="{BB962C8B-B14F-4D97-AF65-F5344CB8AC3E}">
        <p14:creationId xmlns:p14="http://schemas.microsoft.com/office/powerpoint/2010/main" val="1510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81363"/>
            <a:ext cx="17272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LHC: </a:t>
            </a:r>
            <a:r>
              <a:rPr lang="en-US" i="1" smtClean="0"/>
              <a:t>Large Hadron Collider</a:t>
            </a:r>
            <a:endParaRPr lang="en-US" smtClean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5041205" cy="558924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" sz="2400" dirty="0" smtClean="0">
                <a:solidFill>
                  <a:srgbClr val="CC3300"/>
                </a:solidFill>
              </a:rPr>
              <a:t>El complejo de aceleradores del CERN se usa para alcanzar la energía de colisión</a:t>
            </a:r>
          </a:p>
          <a:p>
            <a:pPr eaLnBrk="1" hangingPunct="1">
              <a:lnSpc>
                <a:spcPct val="90000"/>
              </a:lnSpc>
            </a:pPr>
            <a:r>
              <a:rPr lang="es-ES" sz="2400" dirty="0" smtClean="0">
                <a:solidFill>
                  <a:srgbClr val="CC3300"/>
                </a:solidFill>
              </a:rPr>
              <a:t>El campo magnético lo producen 1232 imanes dipolares superconductores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Además hay cientos de imanes </a:t>
            </a:r>
            <a:r>
              <a:rPr lang="es-ES" sz="2000" dirty="0" err="1" smtClean="0"/>
              <a:t>focalizadores</a:t>
            </a:r>
            <a:r>
              <a:rPr lang="es-ES" sz="2000" dirty="0" smtClean="0"/>
              <a:t> y correctores a lo</a:t>
            </a:r>
            <a:br>
              <a:rPr lang="es-ES" sz="2000" dirty="0" smtClean="0"/>
            </a:br>
            <a:r>
              <a:rPr lang="es-ES" sz="2000" dirty="0" smtClean="0"/>
              <a:t>largo del anillo.</a:t>
            </a:r>
          </a:p>
          <a:p>
            <a:pPr eaLnBrk="1" hangingPunct="1">
              <a:lnSpc>
                <a:spcPct val="90000"/>
              </a:lnSpc>
            </a:pPr>
            <a:r>
              <a:rPr lang="es-ES" sz="2400" dirty="0" smtClean="0">
                <a:solidFill>
                  <a:srgbClr val="CC3300"/>
                </a:solidFill>
              </a:rPr>
              <a:t>Hay 4 </a:t>
            </a:r>
            <a:r>
              <a:rPr lang="es-ES" sz="2400" dirty="0" smtClean="0">
                <a:solidFill>
                  <a:srgbClr val="CC3300"/>
                </a:solidFill>
              </a:rPr>
              <a:t>detectores operando en</a:t>
            </a:r>
            <a:br>
              <a:rPr lang="es-ES" sz="2400" dirty="0" smtClean="0">
                <a:solidFill>
                  <a:srgbClr val="CC3300"/>
                </a:solidFill>
              </a:rPr>
            </a:br>
            <a:r>
              <a:rPr lang="es-ES" sz="2400" dirty="0" smtClean="0">
                <a:solidFill>
                  <a:srgbClr val="CC3300"/>
                </a:solidFill>
              </a:rPr>
              <a:t>el LHC: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2 de propósito general: ATLAS y </a:t>
            </a:r>
            <a:r>
              <a:rPr lang="es-ES" sz="2000" b="1" dirty="0" smtClean="0">
                <a:solidFill>
                  <a:srgbClr val="CC3300"/>
                </a:solidFill>
              </a:rPr>
              <a:t>CMS</a:t>
            </a:r>
            <a:r>
              <a:rPr lang="es-ES" sz="20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1 especializado en física de iones pesados: ALICE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1 especializado en física del quark b: </a:t>
            </a:r>
            <a:r>
              <a:rPr lang="es-ES" sz="2000" dirty="0" err="1" smtClean="0"/>
              <a:t>LHCb</a:t>
            </a:r>
            <a:endParaRPr lang="es-ES" sz="2000" dirty="0" smtClean="0"/>
          </a:p>
        </p:txBody>
      </p:sp>
      <p:pic>
        <p:nvPicPr>
          <p:cNvPr id="7174" name="Picture 5" descr="Accelerato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2560638"/>
            <a:ext cx="31861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873750"/>
            <a:ext cx="1512888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LHC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038475"/>
            <a:ext cx="154781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08113"/>
            <a:ext cx="21605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6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CMS: Compact Muon Solenoid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51744"/>
            <a:ext cx="4716463" cy="426481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" sz="2400" dirty="0" smtClean="0">
                <a:solidFill>
                  <a:srgbClr val="CC3300"/>
                </a:solidFill>
              </a:rPr>
              <a:t>CMS es un detector de propósito general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Muy </a:t>
            </a:r>
            <a:r>
              <a:rPr lang="es-ES" sz="2000" dirty="0" smtClean="0">
                <a:solidFill>
                  <a:srgbClr val="990000"/>
                </a:solidFill>
              </a:rPr>
              <a:t>compacto</a:t>
            </a:r>
            <a:r>
              <a:rPr lang="es-ES" sz="2000" dirty="0" smtClean="0"/>
              <a:t> y relativamente pequeño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Énfasis en la detección de </a:t>
            </a:r>
            <a:r>
              <a:rPr lang="es-ES" sz="2000" dirty="0" smtClean="0">
                <a:solidFill>
                  <a:srgbClr val="990000"/>
                </a:solidFill>
              </a:rPr>
              <a:t>muones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Un </a:t>
            </a:r>
            <a:r>
              <a:rPr lang="es-ES" sz="2000" dirty="0" smtClean="0">
                <a:solidFill>
                  <a:srgbClr val="990000"/>
                </a:solidFill>
              </a:rPr>
              <a:t>solenoide</a:t>
            </a:r>
            <a:r>
              <a:rPr lang="es-ES" sz="2000" dirty="0" smtClean="0"/>
              <a:t> de alto campo magnético (4T)</a:t>
            </a:r>
          </a:p>
          <a:p>
            <a:pPr eaLnBrk="1" hangingPunct="1">
              <a:lnSpc>
                <a:spcPct val="90000"/>
              </a:lnSpc>
            </a:pPr>
            <a:r>
              <a:rPr lang="es-ES" sz="2400" dirty="0" smtClean="0">
                <a:solidFill>
                  <a:srgbClr val="CC3300"/>
                </a:solidFill>
              </a:rPr>
              <a:t>Componentes principales: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Un sistema central de </a:t>
            </a:r>
            <a:r>
              <a:rPr lang="es-ES" sz="2000" i="1" dirty="0" smtClean="0"/>
              <a:t>tracking</a:t>
            </a:r>
            <a:r>
              <a:rPr lang="es-ES" sz="2000" dirty="0" smtClean="0"/>
              <a:t> de alta calidad: Píxeles y tiras (</a:t>
            </a:r>
            <a:r>
              <a:rPr lang="es-ES" sz="2000" i="1" dirty="0" err="1" smtClean="0"/>
              <a:t>strips</a:t>
            </a:r>
            <a:r>
              <a:rPr lang="es-ES" sz="2000" dirty="0" smtClean="0"/>
              <a:t>) de silicio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4797153"/>
            <a:ext cx="8923338" cy="1512168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Un calorímetro electromagnético de alta resolución: cristales de PbWO</a:t>
            </a:r>
            <a:r>
              <a:rPr lang="es-ES" sz="2000" baseline="-25000" dirty="0" smtClean="0"/>
              <a:t>4</a:t>
            </a:r>
            <a:endParaRPr lang="es-E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Un calorímetro hadrónico hermético: Cu + centelladores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Un solenoide superconductor de 4 Tesla (+ retorno del imán)</a:t>
            </a:r>
          </a:p>
          <a:p>
            <a:pPr lvl="1" eaLnBrk="1" hangingPunct="1">
              <a:lnSpc>
                <a:spcPct val="90000"/>
              </a:lnSpc>
            </a:pPr>
            <a:r>
              <a:rPr lang="es-ES" sz="2000" dirty="0" smtClean="0"/>
              <a:t>Un espectrómetro de muones </a:t>
            </a:r>
            <a:r>
              <a:rPr lang="es-ES" sz="2000" dirty="0" smtClean="0"/>
              <a:t>de alta </a:t>
            </a:r>
            <a:r>
              <a:rPr lang="es-ES" sz="2000" dirty="0" smtClean="0"/>
              <a:t>eficiencia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60648"/>
            <a:ext cx="755650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0768"/>
            <a:ext cx="4314825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1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47348-5F99-4D77-BE4C-966E58095B27}" type="slidenum">
              <a:rPr lang="es-ES"/>
              <a:pPr>
                <a:defRPr/>
              </a:pPr>
              <a:t>5</a:t>
            </a:fld>
            <a:endParaRPr lang="es-ES"/>
          </a:p>
        </p:txBody>
      </p:sp>
      <p:pic>
        <p:nvPicPr>
          <p:cNvPr id="12291" name="Picture 27" descr="oreach-2007-001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60350"/>
            <a:ext cx="2843213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6" descr="0702013_06-A4-at-14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26103"/>
          <a:stretch>
            <a:fillRect/>
          </a:stretch>
        </p:blipFill>
        <p:spPr bwMode="auto">
          <a:xfrm>
            <a:off x="6732588" y="2852738"/>
            <a:ext cx="237648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4" descr="12411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646613"/>
            <a:ext cx="3240088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3" descr="oreach-2001-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013325"/>
            <a:ext cx="27003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6" name="Picture 5" descr="c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t="20326" r="7834" b="13522"/>
          <a:stretch>
            <a:fillRect/>
          </a:stretch>
        </p:blipFill>
        <p:spPr bwMode="auto">
          <a:xfrm>
            <a:off x="2698750" y="763588"/>
            <a:ext cx="39608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Line 12"/>
          <p:cNvSpPr>
            <a:spLocks noChangeShapeType="1"/>
          </p:cNvSpPr>
          <p:nvPr/>
        </p:nvSpPr>
        <p:spPr bwMode="auto">
          <a:xfrm flipH="1" flipV="1">
            <a:off x="4859338" y="1989138"/>
            <a:ext cx="2305050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Line 13"/>
          <p:cNvSpPr>
            <a:spLocks noChangeShapeType="1"/>
          </p:cNvSpPr>
          <p:nvPr/>
        </p:nvSpPr>
        <p:spPr bwMode="auto">
          <a:xfrm flipV="1">
            <a:off x="3059113" y="1916113"/>
            <a:ext cx="1152525" cy="28813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14"/>
          <p:cNvSpPr>
            <a:spLocks noChangeShapeType="1"/>
          </p:cNvSpPr>
          <p:nvPr/>
        </p:nvSpPr>
        <p:spPr bwMode="auto">
          <a:xfrm flipH="1" flipV="1">
            <a:off x="5076825" y="1412875"/>
            <a:ext cx="1439863" cy="792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Line 15"/>
          <p:cNvSpPr>
            <a:spLocks noChangeShapeType="1"/>
          </p:cNvSpPr>
          <p:nvPr/>
        </p:nvSpPr>
        <p:spPr bwMode="auto">
          <a:xfrm flipV="1">
            <a:off x="2411413" y="2133600"/>
            <a:ext cx="865187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0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663825"/>
            <a:ext cx="19827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02" name="Text Box 18"/>
          <p:cNvSpPr txBox="1">
            <a:spLocks noChangeAspect="1" noChangeArrowheads="1"/>
          </p:cNvSpPr>
          <p:nvPr/>
        </p:nvSpPr>
        <p:spPr bwMode="auto">
          <a:xfrm>
            <a:off x="107950" y="2466975"/>
            <a:ext cx="2560638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0">
                <a:latin typeface="Comic Sans MS" pitchFamily="66" charset="0"/>
              </a:rPr>
              <a:t>Cámaras de muones (Endcap)</a:t>
            </a:r>
            <a:endParaRPr lang="en-US" sz="1400" b="0" i="1">
              <a:latin typeface="Comic Sans MS" pitchFamily="66" charset="0"/>
            </a:endParaRPr>
          </a:p>
        </p:txBody>
      </p:sp>
      <p:sp>
        <p:nvSpPr>
          <p:cNvPr id="12303" name="Line 19"/>
          <p:cNvSpPr>
            <a:spLocks noChangeShapeType="1"/>
          </p:cNvSpPr>
          <p:nvPr/>
        </p:nvSpPr>
        <p:spPr bwMode="auto">
          <a:xfrm flipH="1" flipV="1">
            <a:off x="4500563" y="1844675"/>
            <a:ext cx="792162" cy="25923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20"/>
          <p:cNvSpPr txBox="1">
            <a:spLocks noChangeAspect="1" noChangeArrowheads="1"/>
          </p:cNvSpPr>
          <p:nvPr/>
        </p:nvSpPr>
        <p:spPr bwMode="auto">
          <a:xfrm>
            <a:off x="3851275" y="4365625"/>
            <a:ext cx="2571750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0">
                <a:latin typeface="Comic Sans MS" pitchFamily="66" charset="0"/>
              </a:rPr>
              <a:t>Detector de trazas de silicio</a:t>
            </a:r>
            <a:br>
              <a:rPr lang="en-US" sz="1400" b="0">
                <a:latin typeface="Comic Sans MS" pitchFamily="66" charset="0"/>
              </a:rPr>
            </a:br>
            <a:r>
              <a:rPr lang="en-US" sz="1400" b="0">
                <a:latin typeface="Comic Sans MS" pitchFamily="66" charset="0"/>
              </a:rPr>
              <a:t>(Silicon Tracker)</a:t>
            </a:r>
          </a:p>
        </p:txBody>
      </p:sp>
      <p:pic>
        <p:nvPicPr>
          <p:cNvPr id="12305" name="Picture 21" descr="co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7938"/>
            <a:ext cx="25669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6" name="Text Box 22"/>
          <p:cNvSpPr txBox="1">
            <a:spLocks noChangeAspect="1" noChangeArrowheads="1"/>
          </p:cNvSpPr>
          <p:nvPr/>
        </p:nvSpPr>
        <p:spPr bwMode="auto">
          <a:xfrm>
            <a:off x="6443663" y="1979613"/>
            <a:ext cx="2212975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0">
                <a:latin typeface="Comic Sans MS" pitchFamily="66" charset="0"/>
              </a:rPr>
              <a:t> Coil + inner vacuum tank</a:t>
            </a:r>
          </a:p>
        </p:txBody>
      </p:sp>
      <p:sp>
        <p:nvSpPr>
          <p:cNvPr id="12307" name="Text Box 9"/>
          <p:cNvSpPr txBox="1">
            <a:spLocks noChangeAspect="1" noChangeArrowheads="1"/>
          </p:cNvSpPr>
          <p:nvPr/>
        </p:nvSpPr>
        <p:spPr bwMode="auto">
          <a:xfrm>
            <a:off x="865188" y="4773613"/>
            <a:ext cx="2266950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0">
                <a:latin typeface="Comic Sans MS" pitchFamily="66" charset="0"/>
              </a:rPr>
              <a:t>Cristales del calorímetro</a:t>
            </a:r>
            <a:br>
              <a:rPr lang="en-US" sz="1400" b="0">
                <a:latin typeface="Comic Sans MS" pitchFamily="66" charset="0"/>
              </a:rPr>
            </a:br>
            <a:r>
              <a:rPr lang="en-US" sz="1400" b="0">
                <a:latin typeface="Comic Sans MS" pitchFamily="66" charset="0"/>
              </a:rPr>
              <a:t>Electromagnético (ECAL)</a:t>
            </a:r>
          </a:p>
        </p:txBody>
      </p:sp>
      <p:sp>
        <p:nvSpPr>
          <p:cNvPr id="12308" name="Line 29"/>
          <p:cNvSpPr>
            <a:spLocks noChangeShapeType="1"/>
          </p:cNvSpPr>
          <p:nvPr/>
        </p:nvSpPr>
        <p:spPr bwMode="auto">
          <a:xfrm>
            <a:off x="2916238" y="188913"/>
            <a:ext cx="1150937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Text Box 28"/>
          <p:cNvSpPr txBox="1">
            <a:spLocks noChangeAspect="1" noChangeArrowheads="1"/>
          </p:cNvSpPr>
          <p:nvPr/>
        </p:nvSpPr>
        <p:spPr bwMode="auto">
          <a:xfrm>
            <a:off x="493713" y="22225"/>
            <a:ext cx="2493962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0">
                <a:latin typeface="Comic Sans MS" pitchFamily="66" charset="0"/>
              </a:rPr>
              <a:t>Cámaras de muones (Barrel)</a:t>
            </a:r>
            <a:endParaRPr lang="en-US" sz="1400" b="0" i="1">
              <a:latin typeface="Comic Sans MS" pitchFamily="66" charset="0"/>
            </a:endParaRPr>
          </a:p>
        </p:txBody>
      </p:sp>
      <p:sp>
        <p:nvSpPr>
          <p:cNvPr id="12310" name="Text Box 10"/>
          <p:cNvSpPr txBox="1">
            <a:spLocks noChangeAspect="1" noChangeArrowheads="1"/>
          </p:cNvSpPr>
          <p:nvPr/>
        </p:nvSpPr>
        <p:spPr bwMode="auto">
          <a:xfrm>
            <a:off x="7085013" y="2708275"/>
            <a:ext cx="2058987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0">
                <a:latin typeface="Comic Sans MS" pitchFamily="66" charset="0"/>
              </a:rPr>
              <a:t>Calorímetro Hadrónico</a:t>
            </a:r>
            <a:br>
              <a:rPr lang="en-US" sz="1400" b="0">
                <a:latin typeface="Comic Sans MS" pitchFamily="66" charset="0"/>
              </a:rPr>
            </a:br>
            <a:r>
              <a:rPr lang="en-US" sz="1400" b="0">
                <a:latin typeface="Comic Sans MS" pitchFamily="66" charset="0"/>
              </a:rPr>
              <a:t>(Barrel HCAL)</a:t>
            </a:r>
          </a:p>
        </p:txBody>
      </p:sp>
    </p:spTree>
    <p:extLst>
      <p:ext uri="{BB962C8B-B14F-4D97-AF65-F5344CB8AC3E}">
        <p14:creationId xmlns:p14="http://schemas.microsoft.com/office/powerpoint/2010/main" val="425366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CMS</a:t>
            </a:r>
          </a:p>
        </p:txBody>
      </p:sp>
      <p:sp>
        <p:nvSpPr>
          <p:cNvPr id="13316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828800"/>
            <a:ext cx="3924300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altLang="ja-JP" sz="1600" smtClean="0">
                <a:ea typeface="ＭＳ Ｐゴシック" charset="-128"/>
              </a:rPr>
              <a:t>Detector de trazas: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altLang="ja-JP" sz="1400" smtClean="0">
                <a:ea typeface="ＭＳ Ｐゴシック" charset="-128"/>
              </a:rPr>
              <a:t>Detecta la huella de las particulas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altLang="ja-JP" sz="1400" smtClean="0">
                <a:ea typeface="ＭＳ Ｐゴシック" charset="-128"/>
              </a:rPr>
              <a:t>Ayuda a determinar el momento y trayectoria de las partículas cargadas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1600" smtClean="0"/>
              <a:t>Im</a:t>
            </a:r>
            <a:r>
              <a:rPr lang="es-ES_tradnl" altLang="ja-JP" sz="1600" smtClean="0">
                <a:ea typeface="ＭＳ Ｐゴシック" charset="-128"/>
              </a:rPr>
              <a:t>á</a:t>
            </a:r>
            <a:r>
              <a:rPr lang="es-ES_tradnl" sz="1600" smtClean="0"/>
              <a:t>n: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sz="1400" smtClean="0"/>
              <a:t>Ayuda a determinar la relaci</a:t>
            </a:r>
            <a:r>
              <a:rPr lang="es-ES_tradnl" altLang="ja-JP" sz="1400" smtClean="0">
                <a:ea typeface="ＭＳ Ｐゴシック" charset="-128"/>
              </a:rPr>
              <a:t>ó</a:t>
            </a:r>
            <a:r>
              <a:rPr lang="es-ES_tradnl" sz="1400" smtClean="0"/>
              <a:t>n carga/masa de las part</a:t>
            </a:r>
            <a:r>
              <a:rPr lang="es-ES_tradnl" altLang="ja-JP" sz="1400" smtClean="0">
                <a:ea typeface="ＭＳ Ｐゴシック" charset="-128"/>
              </a:rPr>
              <a:t>ículas.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1600" smtClean="0"/>
              <a:t>Detector de Muones:</a:t>
            </a:r>
            <a:endParaRPr lang="es-ES_tradnl" altLang="ja-JP" sz="1600" smtClean="0">
              <a:ea typeface="ＭＳ Ｐゴシック" charset="-128"/>
            </a:endParaRPr>
          </a:p>
        </p:txBody>
      </p:sp>
      <p:sp>
        <p:nvSpPr>
          <p:cNvPr id="13317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991100" y="1828800"/>
            <a:ext cx="4152900" cy="21764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altLang="ja-JP" sz="1600" smtClean="0">
                <a:ea typeface="ＭＳ Ｐゴシック" charset="-128"/>
              </a:rPr>
              <a:t>Calorímetro Electromagnético: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altLang="ja-JP" sz="1400" smtClean="0">
                <a:ea typeface="ＭＳ Ｐゴシック" charset="-128"/>
              </a:rPr>
              <a:t>Mide la energía electromagnética de  partículas cargadas (electrones, piones, protones,…)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es-ES_tradnl" sz="1600" smtClean="0"/>
              <a:t>Calor</a:t>
            </a:r>
            <a:r>
              <a:rPr lang="es-ES_tradnl" altLang="ja-JP" sz="1600" smtClean="0">
                <a:ea typeface="ＭＳ Ｐゴシック" charset="-128"/>
              </a:rPr>
              <a:t>ímetro hadrónico:</a:t>
            </a:r>
          </a:p>
          <a:p>
            <a:pPr lvl="1" eaLnBrk="1" hangingPunct="1">
              <a:lnSpc>
                <a:spcPct val="80000"/>
              </a:lnSpc>
            </a:pPr>
            <a:r>
              <a:rPr lang="es-ES_tradnl" altLang="ja-JP" sz="1400" smtClean="0">
                <a:ea typeface="ＭＳ Ｐゴシック" charset="-128"/>
              </a:rPr>
              <a:t>Mide la energía hadrónica de los hadrones</a:t>
            </a:r>
          </a:p>
        </p:txBody>
      </p:sp>
      <p:pic>
        <p:nvPicPr>
          <p:cNvPr id="13318" name="Picture 9" descr="CMS_Sl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875088"/>
            <a:ext cx="69850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2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err="1" smtClean="0"/>
              <a:t>Toma</a:t>
            </a:r>
            <a:r>
              <a:rPr lang="en-US" dirty="0" smtClean="0"/>
              <a:t> de </a:t>
            </a:r>
            <a:r>
              <a:rPr lang="en-US" dirty="0" err="1" smtClean="0"/>
              <a:t>datos</a:t>
            </a:r>
            <a:endParaRPr lang="en-US" dirty="0"/>
          </a:p>
        </p:txBody>
      </p:sp>
      <p:sp>
        <p:nvSpPr>
          <p:cNvPr id="3" name="Oval 17"/>
          <p:cNvSpPr>
            <a:spLocks noChangeArrowheads="1"/>
          </p:cNvSpPr>
          <p:nvPr/>
        </p:nvSpPr>
        <p:spPr bwMode="auto">
          <a:xfrm rot="931181">
            <a:off x="2843213" y="4934222"/>
            <a:ext cx="1655762" cy="1295400"/>
          </a:xfrm>
          <a:prstGeom prst="ellipse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 anchor="ctr"/>
          <a:lstStyle/>
          <a:p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1438" y="1311547"/>
            <a:ext cx="3060700" cy="17335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0" tIns="45711" rIns="91420" bIns="45711">
            <a:spAutoFit/>
          </a:bodyPr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862013" indent="-21431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7488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sz="2000" u="none" dirty="0">
                <a:latin typeface="Trebuchet MS" pitchFamily="34" charset="0"/>
              </a:rPr>
              <a:t>Si se corriese de manera continua durante un año se produciría </a:t>
            </a:r>
            <a:r>
              <a:rPr lang="es-ES" sz="2000" b="1" u="none" dirty="0">
                <a:solidFill>
                  <a:srgbClr val="CC3300"/>
                </a:solidFill>
                <a:latin typeface="Trebuchet MS" pitchFamily="34" charset="0"/>
              </a:rPr>
              <a:t>1 ZB</a:t>
            </a:r>
            <a:r>
              <a:rPr lang="es-ES" sz="2000" u="none" dirty="0">
                <a:latin typeface="Trebuchet MS" pitchFamily="34" charset="0"/>
              </a:rPr>
              <a:t> de datos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u="none" dirty="0">
                <a:latin typeface="Trebuchet MS" pitchFamily="34" charset="0"/>
              </a:rPr>
              <a:t>(</a:t>
            </a:r>
            <a:r>
              <a:rPr lang="en-US" b="1" u="none" dirty="0" err="1">
                <a:latin typeface="Trebuchet MS" pitchFamily="34" charset="0"/>
              </a:rPr>
              <a:t>Zettabyte</a:t>
            </a:r>
            <a:r>
              <a:rPr lang="en-US" u="none" dirty="0">
                <a:latin typeface="Trebuchet MS" pitchFamily="34" charset="0"/>
              </a:rPr>
              <a:t> = 2</a:t>
            </a:r>
            <a:r>
              <a:rPr lang="en-US" u="none" baseline="30000" dirty="0">
                <a:latin typeface="Trebuchet MS" pitchFamily="34" charset="0"/>
              </a:rPr>
              <a:t>70</a:t>
            </a:r>
            <a:r>
              <a:rPr lang="en-US" u="none" dirty="0">
                <a:latin typeface="Trebuchet MS" pitchFamily="34" charset="0"/>
              </a:rPr>
              <a:t> bytes)</a:t>
            </a:r>
          </a:p>
        </p:txBody>
      </p:sp>
      <p:pic>
        <p:nvPicPr>
          <p:cNvPr id="5" name="Picture 4" descr="CMS-datafreq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t="16107" r="9006"/>
          <a:stretch>
            <a:fillRect/>
          </a:stretch>
        </p:blipFill>
        <p:spPr bwMode="auto">
          <a:xfrm>
            <a:off x="2484438" y="1303610"/>
            <a:ext cx="6624637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 rot="13256076">
            <a:off x="2809875" y="2408510"/>
            <a:ext cx="1106488" cy="550862"/>
          </a:xfrm>
          <a:prstGeom prst="rightArrow">
            <a:avLst>
              <a:gd name="adj1" fmla="val 33481"/>
              <a:gd name="adj2" fmla="val 5201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200000">
            <a:off x="4067175" y="3781697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862013" indent="-21431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7488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u="none">
                <a:solidFill>
                  <a:srgbClr val="FF3300"/>
                </a:solidFill>
                <a:latin typeface="Verdana" pitchFamily="34" charset="0"/>
              </a:rPr>
              <a:t>Electronic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 rot="1200000">
            <a:off x="3201988" y="4462735"/>
            <a:ext cx="3241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862013" indent="-21431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7488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u="none">
                <a:solidFill>
                  <a:srgbClr val="FF3300"/>
                </a:solidFill>
                <a:latin typeface="Verdana" pitchFamily="34" charset="0"/>
              </a:rPr>
              <a:t>Embedded processors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 rot="1200000">
            <a:off x="3276600" y="5145360"/>
            <a:ext cx="28082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862013" indent="-21431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7488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u="none">
                <a:solidFill>
                  <a:srgbClr val="FF3300"/>
                </a:solidFill>
                <a:latin typeface="Verdana" pitchFamily="34" charset="0"/>
              </a:rPr>
              <a:t>Online farm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659563" y="5653360"/>
            <a:ext cx="2303462" cy="1016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0" tIns="45711" rIns="91420" bIns="45711">
            <a:spAutoFit/>
          </a:bodyPr>
          <a:lstStyle>
            <a:lvl1pPr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862013" indent="-214313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7488" defTabSz="912813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748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s-ES" sz="2000" u="none" dirty="0">
                <a:latin typeface="Trebuchet MS" pitchFamily="34" charset="0"/>
              </a:rPr>
              <a:t>El tamaño de un suceso “en bruto” es: </a:t>
            </a:r>
            <a:r>
              <a:rPr lang="es-ES" sz="2000" b="1" u="none" dirty="0">
                <a:solidFill>
                  <a:srgbClr val="CC3300"/>
                </a:solidFill>
                <a:latin typeface="Trebuchet MS" pitchFamily="34" charset="0"/>
              </a:rPr>
              <a:t>1-1.5 MB</a:t>
            </a:r>
            <a:endParaRPr lang="en-US" b="1" u="none" dirty="0">
              <a:solidFill>
                <a:srgbClr val="CC3300"/>
              </a:solidFill>
              <a:latin typeface="Trebuchet MS" pitchFamily="34" charset="0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 rot="13117024">
            <a:off x="5983288" y="4484960"/>
            <a:ext cx="1943100" cy="550862"/>
          </a:xfrm>
          <a:prstGeom prst="rightArrow">
            <a:avLst>
              <a:gd name="adj1" fmla="val 33481"/>
              <a:gd name="adj2" fmla="val 91336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6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25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/>
      <p:bldP spid="8" grpId="0"/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El software de un experimento AAEE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828800"/>
            <a:ext cx="8137525" cy="1671638"/>
          </a:xfrm>
        </p:spPr>
        <p:txBody>
          <a:bodyPr/>
          <a:lstStyle/>
          <a:p>
            <a:pPr eaLnBrk="1" hangingPunct="1"/>
            <a:r>
              <a:rPr lang="es-ES" sz="2000" smtClean="0"/>
              <a:t>El software de una experimento se suele dividir en dos grandes áreas: </a:t>
            </a:r>
            <a:r>
              <a:rPr lang="es-ES" sz="2000" i="1" smtClean="0"/>
              <a:t>Offline</a:t>
            </a:r>
            <a:r>
              <a:rPr lang="es-ES" sz="2000" smtClean="0"/>
              <a:t> y </a:t>
            </a:r>
            <a:r>
              <a:rPr lang="es-ES" sz="2000" i="1" smtClean="0"/>
              <a:t>online</a:t>
            </a:r>
          </a:p>
          <a:p>
            <a:pPr lvl="1" eaLnBrk="1" hangingPunct="1"/>
            <a:r>
              <a:rPr lang="es-ES" sz="1800" b="1" smtClean="0"/>
              <a:t>Online</a:t>
            </a:r>
            <a:r>
              <a:rPr lang="es-ES" sz="1800" smtClean="0"/>
              <a:t>: El que es ejecutado durante la toma de datos</a:t>
            </a:r>
          </a:p>
          <a:p>
            <a:pPr lvl="1" eaLnBrk="1" hangingPunct="1"/>
            <a:r>
              <a:rPr lang="es-ES" sz="1800" b="1" smtClean="0"/>
              <a:t>Offline</a:t>
            </a:r>
            <a:r>
              <a:rPr lang="es-ES" sz="1800" smtClean="0"/>
              <a:t>: El que es ejecutado sobre los datos recogidos y almacenados durante la toma de datos</a:t>
            </a:r>
          </a:p>
        </p:txBody>
      </p:sp>
      <p:sp>
        <p:nvSpPr>
          <p:cNvPr id="1536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827088" y="3500438"/>
            <a:ext cx="4032250" cy="3357562"/>
          </a:xfrm>
        </p:spPr>
        <p:txBody>
          <a:bodyPr/>
          <a:lstStyle/>
          <a:p>
            <a:pPr eaLnBrk="1" hangingPunct="1"/>
            <a:r>
              <a:rPr lang="es-ES" sz="1800" smtClean="0"/>
              <a:t>Tareas que debe realizar el software </a:t>
            </a:r>
            <a:r>
              <a:rPr lang="es-ES" sz="1800" b="1" smtClean="0">
                <a:solidFill>
                  <a:schemeClr val="bg2"/>
                </a:solidFill>
              </a:rPr>
              <a:t>online</a:t>
            </a:r>
            <a:r>
              <a:rPr lang="es-ES" sz="1800" smtClean="0"/>
              <a:t>:</a:t>
            </a:r>
          </a:p>
          <a:p>
            <a:pPr lvl="1" eaLnBrk="1" hangingPunct="1"/>
            <a:r>
              <a:rPr lang="es-ES" sz="1600" smtClean="0">
                <a:solidFill>
                  <a:srgbClr val="990000"/>
                </a:solidFill>
              </a:rPr>
              <a:t>Operación y monitorización del detector</a:t>
            </a:r>
            <a:endParaRPr lang="en-US" sz="1600" smtClean="0">
              <a:solidFill>
                <a:srgbClr val="990000"/>
              </a:solidFill>
            </a:endParaRPr>
          </a:p>
          <a:p>
            <a:pPr lvl="1" eaLnBrk="1" hangingPunct="1"/>
            <a:r>
              <a:rPr lang="es-ES" sz="1600" smtClean="0">
                <a:solidFill>
                  <a:srgbClr val="990000"/>
                </a:solidFill>
              </a:rPr>
              <a:t>Trigger</a:t>
            </a:r>
            <a:r>
              <a:rPr lang="es-ES" sz="1600" smtClean="0"/>
              <a:t>: Selecciona en un tiempo muy corto los sucesos que son interesantes para su almacenamiento (HLT)</a:t>
            </a:r>
          </a:p>
          <a:p>
            <a:pPr lvl="1" eaLnBrk="1" hangingPunct="1"/>
            <a:r>
              <a:rPr lang="es-ES" sz="1600" smtClean="0">
                <a:solidFill>
                  <a:srgbClr val="990000"/>
                </a:solidFill>
              </a:rPr>
              <a:t>Almacenamiento de los datos </a:t>
            </a:r>
            <a:r>
              <a:rPr lang="es-ES" sz="1600" smtClean="0"/>
              <a:t>y puesta a disposición de los sistemas on-line</a:t>
            </a: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4859338" y="3455988"/>
            <a:ext cx="4056062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</a:pPr>
            <a:r>
              <a:rPr lang="es-ES">
                <a:solidFill>
                  <a:srgbClr val="000000"/>
                </a:solidFill>
              </a:rPr>
              <a:t>Tareas que debe realizar el software </a:t>
            </a:r>
            <a:r>
              <a:rPr lang="es-ES" b="1">
                <a:solidFill>
                  <a:srgbClr val="0033CC"/>
                </a:solidFill>
              </a:rPr>
              <a:t>offline</a:t>
            </a:r>
            <a:r>
              <a:rPr lang="es-ES">
                <a:solidFill>
                  <a:srgbClr val="000000"/>
                </a:solidFill>
              </a:rPr>
              <a:t>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r>
              <a:rPr lang="es-ES" sz="1600">
                <a:solidFill>
                  <a:srgbClr val="990000"/>
                </a:solidFill>
              </a:rPr>
              <a:t>Simulación</a:t>
            </a:r>
            <a:r>
              <a:rPr lang="es-ES" sz="1600">
                <a:solidFill>
                  <a:srgbClr val="000000"/>
                </a:solidFill>
              </a:rPr>
              <a:t> de MC, con su correspondientes mecanismos de validación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r>
              <a:rPr lang="es-ES" sz="1600">
                <a:solidFill>
                  <a:srgbClr val="990000"/>
                </a:solidFill>
              </a:rPr>
              <a:t>Reconstrucción</a:t>
            </a:r>
            <a:r>
              <a:rPr lang="es-ES" sz="1600">
                <a:solidFill>
                  <a:srgbClr val="000000"/>
                </a:solidFill>
              </a:rPr>
              <a:t> de los datos en bruto del detector para producir objetos de más alto nivel: trazas, jets, identificación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Tx/>
              <a:buChar char="–"/>
            </a:pPr>
            <a:r>
              <a:rPr lang="es-ES" sz="1600">
                <a:solidFill>
                  <a:srgbClr val="000000"/>
                </a:solidFill>
              </a:rPr>
              <a:t>Entorno de </a:t>
            </a:r>
            <a:r>
              <a:rPr lang="es-ES" sz="1600">
                <a:solidFill>
                  <a:srgbClr val="990000"/>
                </a:solidFill>
              </a:rPr>
              <a:t>análisis</a:t>
            </a:r>
            <a:r>
              <a:rPr lang="es-ES" sz="1600">
                <a:solidFill>
                  <a:srgbClr val="000000"/>
                </a:solidFill>
              </a:rPr>
              <a:t> de datos, incluyendo los mecanismo de acceso a los mismos</a:t>
            </a:r>
          </a:p>
        </p:txBody>
      </p:sp>
    </p:spTree>
    <p:extLst>
      <p:ext uri="{BB962C8B-B14F-4D97-AF65-F5344CB8AC3E}">
        <p14:creationId xmlns:p14="http://schemas.microsoft.com/office/powerpoint/2010/main" val="7631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Resultado</a:t>
            </a:r>
            <a:endParaRPr lang="en-US" dirty="0" smtClean="0"/>
          </a:p>
        </p:txBody>
      </p:sp>
      <p:pic>
        <p:nvPicPr>
          <p:cNvPr id="3" name="FirstCollisions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9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6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ápsulas">
  <a:themeElements>
    <a:clrScheme name="Cápsulas 4">
      <a:dk1>
        <a:srgbClr val="000000"/>
      </a:dk1>
      <a:lt1>
        <a:srgbClr val="FFFFFF"/>
      </a:lt1>
      <a:dk2>
        <a:srgbClr val="9900CC"/>
      </a:dk2>
      <a:lt2>
        <a:srgbClr val="0033CC"/>
      </a:lt2>
      <a:accent1>
        <a:srgbClr val="FFCC66"/>
      </a:accent1>
      <a:accent2>
        <a:srgbClr val="33CC33"/>
      </a:accent2>
      <a:accent3>
        <a:srgbClr val="FFFFFF"/>
      </a:accent3>
      <a:accent4>
        <a:srgbClr val="000000"/>
      </a:accent4>
      <a:accent5>
        <a:srgbClr val="FFE2B8"/>
      </a:accent5>
      <a:accent6>
        <a:srgbClr val="2DB92D"/>
      </a:accent6>
      <a:hlink>
        <a:srgbClr val="9900CC"/>
      </a:hlink>
      <a:folHlink>
        <a:srgbClr val="9900CC"/>
      </a:folHlink>
    </a:clrScheme>
    <a:fontScheme name="Cápsul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ápsula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ápsulas">
  <a:themeElements>
    <a:clrScheme name="Cápsulas 4">
      <a:dk1>
        <a:srgbClr val="000000"/>
      </a:dk1>
      <a:lt1>
        <a:srgbClr val="FFFFFF"/>
      </a:lt1>
      <a:dk2>
        <a:srgbClr val="9900CC"/>
      </a:dk2>
      <a:lt2>
        <a:srgbClr val="0033CC"/>
      </a:lt2>
      <a:accent1>
        <a:srgbClr val="FFCC66"/>
      </a:accent1>
      <a:accent2>
        <a:srgbClr val="33CC33"/>
      </a:accent2>
      <a:accent3>
        <a:srgbClr val="FFFFFF"/>
      </a:accent3>
      <a:accent4>
        <a:srgbClr val="000000"/>
      </a:accent4>
      <a:accent5>
        <a:srgbClr val="FFE2B8"/>
      </a:accent5>
      <a:accent6>
        <a:srgbClr val="2DB92D"/>
      </a:accent6>
      <a:hlink>
        <a:srgbClr val="9900CC"/>
      </a:hlink>
      <a:folHlink>
        <a:srgbClr val="9900CC"/>
      </a:folHlink>
    </a:clrScheme>
    <a:fontScheme name="Cápsul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ápsula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1128</Words>
  <Application>Microsoft Office PowerPoint</Application>
  <PresentationFormat>Presentación en pantalla (4:3)</PresentationFormat>
  <Paragraphs>255</Paragraphs>
  <Slides>17</Slides>
  <Notes>3</Notes>
  <HiddenSlides>0</HiddenSlides>
  <MMClips>1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Tema de Office</vt:lpstr>
      <vt:lpstr>Black</vt:lpstr>
      <vt:lpstr>Cápsulas</vt:lpstr>
      <vt:lpstr>1_Cápsulas</vt:lpstr>
      <vt:lpstr>Partículas fundamentales</vt:lpstr>
      <vt:lpstr>El Gran Colisionador de Hadrones (LHC)</vt:lpstr>
      <vt:lpstr>LHC: Large Hadron Collider</vt:lpstr>
      <vt:lpstr>CMS: Compact Muon Solenoid</vt:lpstr>
      <vt:lpstr>Presentación de PowerPoint</vt:lpstr>
      <vt:lpstr>CMS</vt:lpstr>
      <vt:lpstr>Toma de datos</vt:lpstr>
      <vt:lpstr>El software de un experimento AAEE</vt:lpstr>
      <vt:lpstr>Resultado</vt:lpstr>
      <vt:lpstr>Complejidad de los sucesos</vt:lpstr>
      <vt:lpstr>Complejidad de los sucesos</vt:lpstr>
      <vt:lpstr>                        Modelo de computación AAEE</vt:lpstr>
      <vt:lpstr>La distribución de los recursos WLCG</vt:lpstr>
      <vt:lpstr>Modelo de computación                                    AAEE</vt:lpstr>
      <vt:lpstr>Desintegración del bosón Z0</vt:lpstr>
      <vt:lpstr>Simulación Drell-Yan</vt:lpstr>
      <vt:lpstr>Momento transverso y Pseudorapidez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Partículas fundamentales</dc:title>
  <dc:creator>iglez</dc:creator>
  <cp:lastModifiedBy>iglez</cp:lastModifiedBy>
  <cp:revision>13</cp:revision>
  <dcterms:created xsi:type="dcterms:W3CDTF">2012-05-01T15:57:37Z</dcterms:created>
  <dcterms:modified xsi:type="dcterms:W3CDTF">2012-05-01T21:52:24Z</dcterms:modified>
</cp:coreProperties>
</file>