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79"/>
  </p:notesMasterIdLst>
  <p:handoutMasterIdLst>
    <p:handoutMasterId r:id="rId80"/>
  </p:handoutMasterIdLst>
  <p:sldIdLst>
    <p:sldId id="256" r:id="rId2"/>
    <p:sldId id="362" r:id="rId3"/>
    <p:sldId id="363" r:id="rId4"/>
    <p:sldId id="364" r:id="rId5"/>
    <p:sldId id="365" r:id="rId6"/>
    <p:sldId id="370" r:id="rId7"/>
    <p:sldId id="366" r:id="rId8"/>
    <p:sldId id="390" r:id="rId9"/>
    <p:sldId id="367" r:id="rId10"/>
    <p:sldId id="368" r:id="rId11"/>
    <p:sldId id="371" r:id="rId12"/>
    <p:sldId id="372" r:id="rId13"/>
    <p:sldId id="369" r:id="rId14"/>
    <p:sldId id="389" r:id="rId15"/>
    <p:sldId id="373" r:id="rId16"/>
    <p:sldId id="375" r:id="rId17"/>
    <p:sldId id="376" r:id="rId18"/>
    <p:sldId id="377" r:id="rId19"/>
    <p:sldId id="391" r:id="rId20"/>
    <p:sldId id="378" r:id="rId21"/>
    <p:sldId id="392" r:id="rId22"/>
    <p:sldId id="379" r:id="rId23"/>
    <p:sldId id="393" r:id="rId24"/>
    <p:sldId id="394" r:id="rId25"/>
    <p:sldId id="395" r:id="rId26"/>
    <p:sldId id="380" r:id="rId27"/>
    <p:sldId id="396" r:id="rId28"/>
    <p:sldId id="381" r:id="rId29"/>
    <p:sldId id="382" r:id="rId30"/>
    <p:sldId id="397" r:id="rId31"/>
    <p:sldId id="383" r:id="rId32"/>
    <p:sldId id="398" r:id="rId33"/>
    <p:sldId id="399" r:id="rId34"/>
    <p:sldId id="400" r:id="rId35"/>
    <p:sldId id="402" r:id="rId36"/>
    <p:sldId id="401" r:id="rId37"/>
    <p:sldId id="403" r:id="rId38"/>
    <p:sldId id="384" r:id="rId39"/>
    <p:sldId id="404" r:id="rId40"/>
    <p:sldId id="385" r:id="rId41"/>
    <p:sldId id="405" r:id="rId42"/>
    <p:sldId id="386" r:id="rId43"/>
    <p:sldId id="406" r:id="rId44"/>
    <p:sldId id="407" r:id="rId45"/>
    <p:sldId id="387" r:id="rId46"/>
    <p:sldId id="408" r:id="rId47"/>
    <p:sldId id="422" r:id="rId48"/>
    <p:sldId id="409" r:id="rId49"/>
    <p:sldId id="423" r:id="rId50"/>
    <p:sldId id="424" r:id="rId51"/>
    <p:sldId id="410" r:id="rId52"/>
    <p:sldId id="411" r:id="rId53"/>
    <p:sldId id="412" r:id="rId54"/>
    <p:sldId id="425" r:id="rId55"/>
    <p:sldId id="413" r:id="rId56"/>
    <p:sldId id="427" r:id="rId57"/>
    <p:sldId id="428" r:id="rId58"/>
    <p:sldId id="429" r:id="rId59"/>
    <p:sldId id="430" r:id="rId60"/>
    <p:sldId id="414" r:id="rId61"/>
    <p:sldId id="415" r:id="rId62"/>
    <p:sldId id="431" r:id="rId63"/>
    <p:sldId id="433" r:id="rId64"/>
    <p:sldId id="432" r:id="rId65"/>
    <p:sldId id="434" r:id="rId66"/>
    <p:sldId id="416" r:id="rId67"/>
    <p:sldId id="435" r:id="rId68"/>
    <p:sldId id="436" r:id="rId69"/>
    <p:sldId id="437" r:id="rId70"/>
    <p:sldId id="417" r:id="rId71"/>
    <p:sldId id="438" r:id="rId72"/>
    <p:sldId id="418" r:id="rId73"/>
    <p:sldId id="439" r:id="rId74"/>
    <p:sldId id="419" r:id="rId75"/>
    <p:sldId id="420" r:id="rId76"/>
    <p:sldId id="421" r:id="rId77"/>
    <p:sldId id="388" r:id="rId78"/>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arrizo" initials="JC" lastIdx="2" clrIdx="0"/>
  <p:cmAuthor id="1" name="iglez" initials="i"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9999"/>
    <a:srgbClr val="99CCFF"/>
    <a:srgbClr val="BBB6AB"/>
    <a:srgbClr val="000000"/>
    <a:srgbClr val="FFFF99"/>
    <a:srgbClr val="003366"/>
    <a:srgbClr val="99FFCC"/>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857" autoAdjust="0"/>
    <p:restoredTop sz="94532" autoAdjust="0"/>
  </p:normalViewPr>
  <p:slideViewPr>
    <p:cSldViewPr showGuides="1">
      <p:cViewPr varScale="1">
        <p:scale>
          <a:sx n="88" d="100"/>
          <a:sy n="88" d="100"/>
        </p:scale>
        <p:origin x="-1260" y="-108"/>
      </p:cViewPr>
      <p:guideLst>
        <p:guide orient="horz" pos="2160"/>
        <p:guide pos="2880"/>
      </p:guideLst>
    </p:cSldViewPr>
  </p:slideViewPr>
  <p:outlineViewPr>
    <p:cViewPr>
      <p:scale>
        <a:sx n="33" d="100"/>
        <a:sy n="33" d="100"/>
      </p:scale>
      <p:origin x="0" y="12378"/>
    </p:cViewPr>
  </p:outlineViewPr>
  <p:notesTextViewPr>
    <p:cViewPr>
      <p:scale>
        <a:sx n="100" d="100"/>
        <a:sy n="100" d="100"/>
      </p:scale>
      <p:origin x="0" y="0"/>
    </p:cViewPr>
  </p:notesTextViewPr>
  <p:notesViewPr>
    <p:cSldViewPr>
      <p:cViewPr varScale="1">
        <p:scale>
          <a:sx n="60" d="100"/>
          <a:sy n="60" d="100"/>
        </p:scale>
        <p:origin x="-3318" y="-72"/>
      </p:cViewPr>
      <p:guideLst>
        <p:guide orient="horz" pos="3223"/>
        <p:guide pos="2236"/>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vl1pPr>
          </a:lstStyle>
          <a:p>
            <a:pPr>
              <a:defRPr/>
            </a:pPr>
            <a:r>
              <a:rPr lang="es-ES"/>
              <a:t>Ondas y electromagnetismo</a:t>
            </a:r>
          </a:p>
        </p:txBody>
      </p:sp>
      <p:sp>
        <p:nvSpPr>
          <p:cNvPr id="18435"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vl1pPr>
          </a:lstStyle>
          <a:p>
            <a:pPr>
              <a:defRPr/>
            </a:pPr>
            <a:r>
              <a:rPr lang="es-ES"/>
              <a:t>01/02/2012</a:t>
            </a:r>
          </a:p>
        </p:txBody>
      </p:sp>
      <p:sp>
        <p:nvSpPr>
          <p:cNvPr id="18436"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vl1pPr>
          </a:lstStyle>
          <a:p>
            <a:pPr>
              <a:defRPr/>
            </a:pPr>
            <a:r>
              <a:rPr lang="es-ES"/>
              <a:t>J. Carrizo 2012</a:t>
            </a:r>
          </a:p>
        </p:txBody>
      </p:sp>
      <p:sp>
        <p:nvSpPr>
          <p:cNvPr id="18437"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vl1pPr>
          </a:lstStyle>
          <a:p>
            <a:pPr>
              <a:defRPr/>
            </a:pPr>
            <a:fld id="{355F153B-E205-4CFD-AEFC-A59F97AE869E}" type="slidenum">
              <a:rPr lang="es-ES"/>
              <a:pPr>
                <a:defRPr/>
              </a:pPr>
              <a:t>‹Nº›</a:t>
            </a:fld>
            <a:endParaRPr lang="es-ES"/>
          </a:p>
        </p:txBody>
      </p:sp>
    </p:spTree>
    <p:extLst>
      <p:ext uri="{BB962C8B-B14F-4D97-AF65-F5344CB8AC3E}">
        <p14:creationId xmlns:p14="http://schemas.microsoft.com/office/powerpoint/2010/main" val="3359048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vl1pPr>
          </a:lstStyle>
          <a:p>
            <a:pPr>
              <a:defRPr/>
            </a:pPr>
            <a:r>
              <a:rPr lang="es-ES"/>
              <a:t>Ondas y electromagnetismo</a:t>
            </a:r>
          </a:p>
        </p:txBody>
      </p:sp>
      <p:sp>
        <p:nvSpPr>
          <p:cNvPr id="16387"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vl1pPr>
          </a:lstStyle>
          <a:p>
            <a:pPr>
              <a:defRPr/>
            </a:pPr>
            <a:r>
              <a:rPr lang="es-ES"/>
              <a:t>01/02/2012</a:t>
            </a:r>
          </a:p>
        </p:txBody>
      </p:sp>
      <p:sp>
        <p:nvSpPr>
          <p:cNvPr id="7066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6390"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vl1pPr>
          </a:lstStyle>
          <a:p>
            <a:pPr>
              <a:defRPr/>
            </a:pPr>
            <a:r>
              <a:rPr lang="es-ES"/>
              <a:t>J. Carrizo 2012</a:t>
            </a:r>
          </a:p>
        </p:txBody>
      </p:sp>
      <p:sp>
        <p:nvSpPr>
          <p:cNvPr id="16391"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vl1pPr>
          </a:lstStyle>
          <a:p>
            <a:pPr>
              <a:defRPr/>
            </a:pPr>
            <a:fld id="{8E2DC1A8-4176-485E-A774-8E2FE4C1A8DA}" type="slidenum">
              <a:rPr lang="es-ES"/>
              <a:pPr>
                <a:defRPr/>
              </a:pPr>
              <a:t>‹Nº›</a:t>
            </a:fld>
            <a:endParaRPr lang="es-ES"/>
          </a:p>
        </p:txBody>
      </p:sp>
    </p:spTree>
    <p:extLst>
      <p:ext uri="{BB962C8B-B14F-4D97-AF65-F5344CB8AC3E}">
        <p14:creationId xmlns:p14="http://schemas.microsoft.com/office/powerpoint/2010/main" val="284669401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s-ES" smtClean="0"/>
              <a:t>Ondas y electromagnetismo</a:t>
            </a:r>
          </a:p>
        </p:txBody>
      </p:sp>
      <p:sp>
        <p:nvSpPr>
          <p:cNvPr id="71683" name="Rectangle 3"/>
          <p:cNvSpPr>
            <a:spLocks noGrp="1" noChangeArrowheads="1"/>
          </p:cNvSpPr>
          <p:nvPr>
            <p:ph type="dt" sz="quarter" idx="1"/>
          </p:nvPr>
        </p:nvSpPr>
        <p:spPr>
          <a:noFill/>
        </p:spPr>
        <p:txBody>
          <a:bodyPr/>
          <a:lstStyle/>
          <a:p>
            <a:r>
              <a:rPr lang="es-ES" smtClean="0"/>
              <a:t>01/02/2012</a:t>
            </a:r>
          </a:p>
        </p:txBody>
      </p:sp>
      <p:sp>
        <p:nvSpPr>
          <p:cNvPr id="71684" name="Rectangle 6"/>
          <p:cNvSpPr>
            <a:spLocks noGrp="1" noChangeArrowheads="1"/>
          </p:cNvSpPr>
          <p:nvPr>
            <p:ph type="ftr" sz="quarter" idx="4"/>
          </p:nvPr>
        </p:nvSpPr>
        <p:spPr>
          <a:noFill/>
        </p:spPr>
        <p:txBody>
          <a:bodyPr/>
          <a:lstStyle/>
          <a:p>
            <a:r>
              <a:rPr lang="es-ES" smtClean="0"/>
              <a:t>J. Carrizo 2012</a:t>
            </a:r>
          </a:p>
        </p:txBody>
      </p:sp>
      <p:sp>
        <p:nvSpPr>
          <p:cNvPr id="71685" name="Rectangle 7"/>
          <p:cNvSpPr>
            <a:spLocks noGrp="1" noChangeArrowheads="1"/>
          </p:cNvSpPr>
          <p:nvPr>
            <p:ph type="sldNum" sz="quarter" idx="5"/>
          </p:nvPr>
        </p:nvSpPr>
        <p:spPr>
          <a:noFill/>
        </p:spPr>
        <p:txBody>
          <a:bodyPr/>
          <a:lstStyle/>
          <a:p>
            <a:fld id="{89E3C032-AA72-443A-BDFD-BA7CF31A6CAE}" type="slidenum">
              <a:rPr lang="es-ES" smtClean="0"/>
              <a:pPr/>
              <a:t>1</a:t>
            </a:fld>
            <a:endParaRPr lang="es-ES" smtClean="0"/>
          </a:p>
        </p:txBody>
      </p:sp>
      <p:sp>
        <p:nvSpPr>
          <p:cNvPr id="71686" name="Rectangle 2"/>
          <p:cNvSpPr>
            <a:spLocks noGrp="1" noRot="1" noChangeAspect="1" noChangeArrowheads="1" noTextEdit="1"/>
          </p:cNvSpPr>
          <p:nvPr>
            <p:ph type="sldImg"/>
          </p:nvPr>
        </p:nvSpPr>
        <p:spPr>
          <a:ln/>
        </p:spPr>
      </p:sp>
      <p:sp>
        <p:nvSpPr>
          <p:cNvPr id="7168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8" name="Title 7"/>
          <p:cNvSpPr>
            <a:spLocks noGrp="1"/>
          </p:cNvSpPr>
          <p:nvPr>
            <p:ph type="ctrTitle"/>
          </p:nvPr>
        </p:nvSpPr>
        <p:spPr>
          <a:xfrm>
            <a:off x="2362200" y="4038600"/>
            <a:ext cx="6477000" cy="1828800"/>
          </a:xfrm>
        </p:spPr>
        <p:txBody>
          <a:bodyPr anchor="b"/>
          <a:lstStyle>
            <a:lvl1pPr latinLnBrk="0">
              <a:defRPr lang="es-ES" cap="all" baseline="0"/>
            </a:lvl1pPr>
          </a:lstStyle>
          <a:p>
            <a:r>
              <a:rPr lang="es-ES" smtClean="0"/>
              <a:t>Haga clic para modificar el estilo de título del patrón</a:t>
            </a:r>
            <a:endParaRPr lang="es-E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latinLnBrk="0">
              <a:buNone/>
              <a:defRPr lang="es-ES"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s-ES"/>
          </a:p>
        </p:txBody>
      </p:sp>
      <p:sp>
        <p:nvSpPr>
          <p:cNvPr id="28" name="Date Placeholder 27"/>
          <p:cNvSpPr>
            <a:spLocks noGrp="1"/>
          </p:cNvSpPr>
          <p:nvPr>
            <p:ph type="dt" sz="half" idx="10"/>
          </p:nvPr>
        </p:nvSpPr>
        <p:spPr>
          <a:xfrm>
            <a:off x="76200" y="6068699"/>
            <a:ext cx="2057400" cy="685800"/>
          </a:xfrm>
        </p:spPr>
        <p:txBody>
          <a:bodyPr>
            <a:noAutofit/>
          </a:bodyPr>
          <a:lstStyle>
            <a:lvl1pPr algn="ctr" latinLnBrk="0">
              <a:defRPr lang="es-ES" sz="2000">
                <a:solidFill>
                  <a:srgbClr val="FFFFFF"/>
                </a:solidFill>
              </a:defRPr>
            </a:lvl1pPr>
          </a:lstStyle>
          <a:p>
            <a:pPr>
              <a:defRPr/>
            </a:pPr>
            <a:fld id="{5F4273D9-7E46-4F56-904A-53F979E2873C}" type="datetime1">
              <a:rPr lang="es-ES" smtClean="0"/>
              <a:pPr>
                <a:defRPr/>
              </a:pPr>
              <a:t>25/02/2013</a:t>
            </a:fld>
            <a:endParaRPr lang="es-ES"/>
          </a:p>
        </p:txBody>
      </p:sp>
      <p:sp>
        <p:nvSpPr>
          <p:cNvPr id="17" name="Footer Placeholder 16"/>
          <p:cNvSpPr>
            <a:spLocks noGrp="1"/>
          </p:cNvSpPr>
          <p:nvPr>
            <p:ph type="ftr" sz="quarter" idx="11"/>
          </p:nvPr>
        </p:nvSpPr>
        <p:spPr>
          <a:xfrm>
            <a:off x="2085393" y="236538"/>
            <a:ext cx="5867400" cy="365125"/>
          </a:xfrm>
        </p:spPr>
        <p:txBody>
          <a:bodyPr/>
          <a:lstStyle>
            <a:lvl1pPr algn="r" latinLnBrk="0">
              <a:defRPr lang="es-ES">
                <a:solidFill>
                  <a:schemeClr val="tx2"/>
                </a:solidFill>
              </a:defRPr>
            </a:lvl1pPr>
          </a:lstStyle>
          <a:p>
            <a:pPr>
              <a:defRPr/>
            </a:pPr>
            <a:r>
              <a:rPr lang="es-ES" smtClean="0"/>
              <a:t>J. Carrizo 2006-07</a:t>
            </a:r>
            <a:endParaRPr lang="es-ES"/>
          </a:p>
        </p:txBody>
      </p:sp>
      <p:sp>
        <p:nvSpPr>
          <p:cNvPr id="29" name="Slide Number Placeholder 28"/>
          <p:cNvSpPr>
            <a:spLocks noGrp="1"/>
          </p:cNvSpPr>
          <p:nvPr>
            <p:ph type="sldNum" sz="quarter" idx="12"/>
          </p:nvPr>
        </p:nvSpPr>
        <p:spPr>
          <a:xfrm>
            <a:off x="8001000" y="228600"/>
            <a:ext cx="838200" cy="381000"/>
          </a:xfrm>
        </p:spPr>
        <p:txBody>
          <a:bodyPr/>
          <a:lstStyle>
            <a:lvl1pPr latinLnBrk="0">
              <a:defRPr lang="es-ES">
                <a:solidFill>
                  <a:schemeClr val="tx2"/>
                </a:solidFill>
              </a:defRPr>
            </a:lvl1pPr>
          </a:lstStyle>
          <a:p>
            <a:pPr>
              <a:defRPr/>
            </a:pPr>
            <a:fld id="{06E9610F-D493-43E3-A8D1-52F6B7B6114B}" type="slidenum">
              <a:rPr lang="es-ES" smtClean="0"/>
              <a:pPr>
                <a:defRPr/>
              </a:pPr>
              <a:t>‹Nº›</a:t>
            </a:fld>
            <a:endParaRPr lang="es-E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640960" cy="990600"/>
          </a:xfrm>
        </p:spPr>
        <p:txBody>
          <a:bodyPr/>
          <a:lstStyle/>
          <a:p>
            <a:r>
              <a:rPr lang="es-ES" dirty="0" smtClean="0"/>
              <a:t>Haga clic para modificar el estilo de título del patrón</a:t>
            </a:r>
            <a:endParaRPr lang="es-ES" dirty="0"/>
          </a:p>
        </p:txBody>
      </p:sp>
      <p:sp>
        <p:nvSpPr>
          <p:cNvPr id="6" name="Slide Number Placeholder 5"/>
          <p:cNvSpPr>
            <a:spLocks noGrp="1"/>
          </p:cNvSpPr>
          <p:nvPr>
            <p:ph type="sldNum" sz="quarter" idx="12"/>
          </p:nvPr>
        </p:nvSpPr>
        <p:spPr/>
        <p:txBody>
          <a:bodyPr/>
          <a:lstStyle>
            <a:lvl1pPr latinLnBrk="0">
              <a:defRPr lang="es-ES">
                <a:solidFill>
                  <a:srgbClr val="FFFFFF"/>
                </a:solidFill>
              </a:defRPr>
            </a:lvl1pPr>
          </a:lstStyle>
          <a:p>
            <a:pPr>
              <a:defRPr/>
            </a:pPr>
            <a:fld id="{EDC582AC-EEDE-44FB-91FC-D700AD3AA88C}" type="slidenum">
              <a:rPr lang="es-ES" smtClean="0"/>
              <a:pPr>
                <a:defRPr/>
              </a:pPr>
              <a:t>‹Nº›</a:t>
            </a:fld>
            <a:endParaRPr lang="es-ES"/>
          </a:p>
        </p:txBody>
      </p:sp>
      <p:sp>
        <p:nvSpPr>
          <p:cNvPr id="8" name="Content Placeholder 7"/>
          <p:cNvSpPr>
            <a:spLocks noGrp="1"/>
          </p:cNvSpPr>
          <p:nvPr>
            <p:ph sz="quarter" idx="1"/>
          </p:nvPr>
        </p:nvSpPr>
        <p:spPr>
          <a:xfrm>
            <a:off x="251520" y="1600199"/>
            <a:ext cx="8640960" cy="5024155"/>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latinLnBrk="0">
              <a:buNone/>
              <a:defRPr lang="es-ES" sz="2800">
                <a:solidFill>
                  <a:schemeClr val="tx2"/>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lstStyle>
          <a:p>
            <a:pPr lvl="0"/>
            <a:r>
              <a:rPr lang="es-ES" smtClean="0"/>
              <a:t>Haga clic para modificar el estilo de texto del patrón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 name="Title 1"/>
          <p:cNvSpPr>
            <a:spLocks noGrp="1"/>
          </p:cNvSpPr>
          <p:nvPr>
            <p:ph type="title"/>
          </p:nvPr>
        </p:nvSpPr>
        <p:spPr>
          <a:xfrm>
            <a:off x="1371600" y="1600200"/>
            <a:ext cx="7620000" cy="990600"/>
          </a:xfrm>
        </p:spPr>
        <p:txBody>
          <a:bodyPr/>
          <a:lstStyle>
            <a:lvl1pPr algn="l" latinLnBrk="0">
              <a:buNone/>
              <a:defRPr lang="es-ES" sz="4400" b="0" cap="none">
                <a:solidFill>
                  <a:srgbClr val="FFFFFF"/>
                </a:solidFill>
              </a:defRPr>
            </a:lvl1pPr>
          </a:lstStyle>
          <a:p>
            <a:r>
              <a:rPr lang="es-ES" smtClean="0"/>
              <a:t>Haga clic para modificar el estilo de título del patrón</a:t>
            </a:r>
            <a:endParaRPr lang="es-ES"/>
          </a:p>
        </p:txBody>
      </p:sp>
      <p:sp>
        <p:nvSpPr>
          <p:cNvPr id="12" name="Date Placeholder 11"/>
          <p:cNvSpPr>
            <a:spLocks noGrp="1"/>
          </p:cNvSpPr>
          <p:nvPr>
            <p:ph type="dt" sz="half" idx="10"/>
          </p:nvPr>
        </p:nvSpPr>
        <p:spPr/>
        <p:txBody>
          <a:bodyPr/>
          <a:lstStyle/>
          <a:p>
            <a:pPr>
              <a:defRPr/>
            </a:pPr>
            <a:fld id="{1D52D71B-2B12-403B-817D-07E236744E75}" type="datetime1">
              <a:rPr lang="es-ES" smtClean="0"/>
              <a:pPr>
                <a:defRPr/>
              </a:pPr>
              <a:t>25/02/2013</a:t>
            </a:fld>
            <a:endParaRPr lang="es-ES"/>
          </a:p>
        </p:txBody>
      </p:sp>
      <p:sp>
        <p:nvSpPr>
          <p:cNvPr id="13" name="Slide Number Placeholder 12"/>
          <p:cNvSpPr>
            <a:spLocks noGrp="1"/>
          </p:cNvSpPr>
          <p:nvPr>
            <p:ph type="sldNum" sz="quarter" idx="11"/>
          </p:nvPr>
        </p:nvSpPr>
        <p:spPr>
          <a:xfrm>
            <a:off x="0" y="1752600"/>
            <a:ext cx="1295400" cy="701676"/>
          </a:xfrm>
        </p:spPr>
        <p:txBody>
          <a:bodyPr>
            <a:noAutofit/>
          </a:bodyPr>
          <a:lstStyle>
            <a:lvl1pPr latinLnBrk="0">
              <a:defRPr lang="es-ES" sz="2400">
                <a:solidFill>
                  <a:srgbClr val="FFFFFF"/>
                </a:solidFill>
              </a:defRPr>
            </a:lvl1pPr>
          </a:lstStyle>
          <a:p>
            <a:pPr>
              <a:defRPr/>
            </a:pPr>
            <a:fld id="{79152C9A-E470-47C5-A4DF-B2D9BEDF0FDA}" type="slidenum">
              <a:rPr lang="es-ES" smtClean="0"/>
              <a:pPr>
                <a:defRPr/>
              </a:pPr>
              <a:t>‹Nº›</a:t>
            </a:fld>
            <a:endParaRPr lang="es-ES"/>
          </a:p>
        </p:txBody>
      </p:sp>
      <p:sp>
        <p:nvSpPr>
          <p:cNvPr id="14" name="Footer Placeholder 13"/>
          <p:cNvSpPr>
            <a:spLocks noGrp="1"/>
          </p:cNvSpPr>
          <p:nvPr>
            <p:ph type="ftr" sz="quarter" idx="12"/>
          </p:nvPr>
        </p:nvSpPr>
        <p:spPr/>
        <p:txBody>
          <a:bodyPr/>
          <a:lstStyle/>
          <a:p>
            <a:pPr>
              <a:defRPr/>
            </a:pPr>
            <a:r>
              <a:rPr lang="es-ES" smtClean="0"/>
              <a:t>J. Carrizo 2006-07</a:t>
            </a:r>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ido d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s-ES" dirty="0"/>
          </a:p>
        </p:txBody>
      </p:sp>
      <p:sp>
        <p:nvSpPr>
          <p:cNvPr id="9" name="Content Placeholder 8"/>
          <p:cNvSpPr>
            <a:spLocks noGrp="1"/>
          </p:cNvSpPr>
          <p:nvPr>
            <p:ph sz="quarter" idx="1"/>
          </p:nvPr>
        </p:nvSpPr>
        <p:spPr>
          <a:xfrm>
            <a:off x="296525" y="1589566"/>
            <a:ext cx="4095455" cy="5079793"/>
          </a:xfrm>
        </p:spPr>
        <p:txBody>
          <a:bodyPr/>
          <a:lstStyle/>
          <a:p>
            <a:pPr lvl="0"/>
            <a:r>
              <a:rPr lang="es-ES" noProof="0"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1" name="Content Placeholder 10"/>
          <p:cNvSpPr>
            <a:spLocks noGrp="1"/>
          </p:cNvSpPr>
          <p:nvPr>
            <p:ph sz="quarter" idx="2"/>
          </p:nvPr>
        </p:nvSpPr>
        <p:spPr>
          <a:xfrm>
            <a:off x="4617005" y="1589567"/>
            <a:ext cx="4436984" cy="51247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 name="Slide Number Placeholder 9"/>
          <p:cNvSpPr>
            <a:spLocks noGrp="1"/>
          </p:cNvSpPr>
          <p:nvPr>
            <p:ph type="sldNum" sz="quarter" idx="16"/>
          </p:nvPr>
        </p:nvSpPr>
        <p:spPr/>
        <p:txBody>
          <a:bodyPr rtlCol="0"/>
          <a:lstStyle/>
          <a:p>
            <a:pPr>
              <a:defRPr/>
            </a:pPr>
            <a:fld id="{EDC582AC-EEDE-44FB-91FC-D700AD3AA88C}" type="slidenum">
              <a:rPr lang="es-ES" smtClean="0"/>
              <a:pPr>
                <a:defRPr/>
              </a:pPr>
              <a:t>‹Nº›</a:t>
            </a:fld>
            <a:endParaRPr lang="es-E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latinLnBrk="0">
              <a:defRPr lang="es-ES"/>
            </a:lvl1pPr>
          </a:lstStyle>
          <a:p>
            <a:r>
              <a:rPr lang="es-ES" smtClean="0"/>
              <a:t>Haga clic para modificar el estilo de título del patrón</a:t>
            </a:r>
            <a:endParaRPr lang="es-ES"/>
          </a:p>
        </p:txBody>
      </p:sp>
      <p:sp>
        <p:nvSpPr>
          <p:cNvPr id="11" name="Content Placeholder 10"/>
          <p:cNvSpPr>
            <a:spLocks noGrp="1"/>
          </p:cNvSpPr>
          <p:nvPr>
            <p:ph sz="quarter" idx="2"/>
          </p:nvPr>
        </p:nvSpPr>
        <p:spPr>
          <a:xfrm>
            <a:off x="341530" y="2438399"/>
            <a:ext cx="4154270" cy="4185955"/>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3" name="Content Placeholder 12"/>
          <p:cNvSpPr>
            <a:spLocks noGrp="1"/>
          </p:cNvSpPr>
          <p:nvPr>
            <p:ph sz="quarter" idx="4"/>
          </p:nvPr>
        </p:nvSpPr>
        <p:spPr>
          <a:xfrm>
            <a:off x="4800600" y="2438399"/>
            <a:ext cx="4181890" cy="4185955"/>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2" name="Slide Number Placeholder 11"/>
          <p:cNvSpPr>
            <a:spLocks noGrp="1"/>
          </p:cNvSpPr>
          <p:nvPr>
            <p:ph type="sldNum" sz="quarter" idx="16"/>
          </p:nvPr>
        </p:nvSpPr>
        <p:spPr/>
        <p:txBody>
          <a:bodyPr rtlCol="0"/>
          <a:lstStyle/>
          <a:p>
            <a:pPr>
              <a:defRPr/>
            </a:pPr>
            <a:fld id="{DF41908B-DD03-4B55-A22C-72B1504984ED}" type="slidenum">
              <a:rPr lang="es-ES" smtClean="0"/>
              <a:pPr>
                <a:defRPr/>
              </a:pPr>
              <a:t>‹Nº›</a:t>
            </a:fld>
            <a:endParaRPr lang="es-ES"/>
          </a:p>
        </p:txBody>
      </p:sp>
      <p:sp>
        <p:nvSpPr>
          <p:cNvPr id="16" name="Text Placeholder 15"/>
          <p:cNvSpPr>
            <a:spLocks noGrp="1"/>
          </p:cNvSpPr>
          <p:nvPr>
            <p:ph type="body" sz="quarter" idx="1"/>
          </p:nvPr>
        </p:nvSpPr>
        <p:spPr>
          <a:xfrm>
            <a:off x="341530" y="1752600"/>
            <a:ext cx="4154270" cy="640080"/>
          </a:xfrm>
          <a:solidFill>
            <a:schemeClr val="accent2"/>
          </a:solidFill>
        </p:spPr>
        <p:txBody>
          <a:bodyPr rtlCol="0" anchor="ctr"/>
          <a:lstStyle>
            <a:lvl1pPr marL="0" indent="0" latinLnBrk="0">
              <a:buFontTx/>
              <a:buNone/>
              <a:defRPr lang="es-ES" sz="2000" b="1">
                <a:solidFill>
                  <a:srgbClr val="FFFFFF"/>
                </a:solidFill>
              </a:defRPr>
            </a:lvl1pPr>
          </a:lstStyle>
          <a:p>
            <a:pPr lvl="0"/>
            <a:r>
              <a:rPr lang="es-ES" smtClean="0"/>
              <a:t>Haga clic para modificar el estilo de texto del patrón</a:t>
            </a:r>
          </a:p>
        </p:txBody>
      </p:sp>
      <p:sp>
        <p:nvSpPr>
          <p:cNvPr id="15" name="Text Placeholder 14"/>
          <p:cNvSpPr>
            <a:spLocks noGrp="1"/>
          </p:cNvSpPr>
          <p:nvPr>
            <p:ph type="body" sz="quarter" idx="3"/>
          </p:nvPr>
        </p:nvSpPr>
        <p:spPr>
          <a:xfrm>
            <a:off x="4800600" y="1752600"/>
            <a:ext cx="4181890" cy="640080"/>
          </a:xfrm>
          <a:solidFill>
            <a:schemeClr val="accent4"/>
          </a:solidFill>
        </p:spPr>
        <p:txBody>
          <a:bodyPr rtlCol="0" anchor="ctr"/>
          <a:lstStyle>
            <a:lvl1pPr marL="0" indent="0" latinLnBrk="0">
              <a:buFontTx/>
              <a:buNone/>
              <a:defRPr lang="es-ES" sz="2000" b="1">
                <a:solidFill>
                  <a:srgbClr val="FFFFFF"/>
                </a:solidFill>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s-ES" dirty="0"/>
          </a:p>
        </p:txBody>
      </p:sp>
      <p:sp>
        <p:nvSpPr>
          <p:cNvPr id="5" name="Slide Number Placeholder 4"/>
          <p:cNvSpPr>
            <a:spLocks noGrp="1"/>
          </p:cNvSpPr>
          <p:nvPr>
            <p:ph type="sldNum" sz="quarter" idx="12"/>
          </p:nvPr>
        </p:nvSpPr>
        <p:spPr/>
        <p:txBody>
          <a:bodyPr/>
          <a:lstStyle>
            <a:lvl1pPr latinLnBrk="0">
              <a:defRPr lang="es-ES">
                <a:solidFill>
                  <a:srgbClr val="FFFFFF"/>
                </a:solidFill>
              </a:defRPr>
            </a:lvl1pPr>
          </a:lstStyle>
          <a:p>
            <a:pPr>
              <a:defRPr/>
            </a:pPr>
            <a:fld id="{EDC582AC-EEDE-44FB-91FC-D700AD3AA88C}" type="slidenum">
              <a:rPr lang="es-ES" smtClean="0"/>
              <a:pPr>
                <a:defRPr/>
              </a:pPr>
              <a:t>‹Nº›</a:t>
            </a:fld>
            <a:endParaRPr lang="es-ES"/>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102806-C25D-4C21-91D8-FCF428FDA100}" type="datetime1">
              <a:rPr lang="es-ES" smtClean="0"/>
              <a:pPr>
                <a:defRPr/>
              </a:pPr>
              <a:t>25/02/2013</a:t>
            </a:fld>
            <a:endParaRPr lang="es-ES"/>
          </a:p>
        </p:txBody>
      </p:sp>
      <p:sp>
        <p:nvSpPr>
          <p:cNvPr id="3" name="Footer Placeholder 2"/>
          <p:cNvSpPr>
            <a:spLocks noGrp="1"/>
          </p:cNvSpPr>
          <p:nvPr>
            <p:ph type="ftr" sz="quarter" idx="11"/>
          </p:nvPr>
        </p:nvSpPr>
        <p:spPr/>
        <p:txBody>
          <a:bodyPr/>
          <a:lstStyle/>
          <a:p>
            <a:pPr>
              <a:defRPr/>
            </a:pPr>
            <a:r>
              <a:rPr lang="es-ES" smtClean="0"/>
              <a:t>J. Carrizo 2006-07</a:t>
            </a:r>
            <a:endParaRPr lang="es-ES"/>
          </a:p>
        </p:txBody>
      </p:sp>
      <p:sp>
        <p:nvSpPr>
          <p:cNvPr id="4" name="Slide Number Placeholder 3"/>
          <p:cNvSpPr>
            <a:spLocks noGrp="1"/>
          </p:cNvSpPr>
          <p:nvPr>
            <p:ph type="sldNum" sz="quarter" idx="12"/>
          </p:nvPr>
        </p:nvSpPr>
        <p:spPr>
          <a:xfrm>
            <a:off x="0" y="6248400"/>
            <a:ext cx="533400" cy="381000"/>
          </a:xfrm>
        </p:spPr>
        <p:txBody>
          <a:bodyPr/>
          <a:lstStyle>
            <a:lvl1pPr latinLnBrk="0">
              <a:defRPr lang="es-ES">
                <a:solidFill>
                  <a:schemeClr val="tx2"/>
                </a:solidFill>
              </a:defRPr>
            </a:lvl1pPr>
          </a:lstStyle>
          <a:p>
            <a:pPr>
              <a:defRPr/>
            </a:pPr>
            <a:fld id="{F04E1900-A0A8-4B62-B94B-CFE47E7702E3}"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latinLnBrk="0">
              <a:buNone/>
              <a:defRPr lang="es-ES" sz="4400" b="0"/>
            </a:lvl1pPr>
          </a:lstStyle>
          <a:p>
            <a:r>
              <a:rPr lang="es-ES" smtClean="0"/>
              <a:t>Haga clic para modificar el estilo de título del patrón</a:t>
            </a:r>
            <a:endParaRPr lang="es-ES"/>
          </a:p>
        </p:txBody>
      </p:sp>
      <p:sp>
        <p:nvSpPr>
          <p:cNvPr id="7" name="Slide Number Placeholder 6"/>
          <p:cNvSpPr>
            <a:spLocks noGrp="1"/>
          </p:cNvSpPr>
          <p:nvPr>
            <p:ph type="sldNum" sz="quarter" idx="12"/>
          </p:nvPr>
        </p:nvSpPr>
        <p:spPr/>
        <p:txBody>
          <a:bodyPr/>
          <a:lstStyle>
            <a:lvl1pPr latinLnBrk="0">
              <a:defRPr lang="es-ES">
                <a:solidFill>
                  <a:srgbClr val="FFFFFF"/>
                </a:solidFill>
              </a:defRPr>
            </a:lvl1pPr>
          </a:lstStyle>
          <a:p>
            <a:pPr>
              <a:defRPr/>
            </a:pPr>
            <a:fld id="{39FD89C3-C870-4D37-8680-2B229246997D}" type="slidenum">
              <a:rPr lang="es-ES" smtClean="0"/>
              <a:pPr>
                <a:defRPr/>
              </a:pPr>
              <a:t>‹Nº›</a:t>
            </a:fld>
            <a:endParaRPr lang="es-E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latinLnBrk="0">
              <a:spcAft>
                <a:spcPts val="1000"/>
              </a:spcAft>
              <a:buNone/>
              <a:defRPr lang="es-ES" sz="1800"/>
            </a:lvl1pPr>
            <a:lvl2pPr>
              <a:buNone/>
              <a:defRPr lang="es-ES" sz="1200"/>
            </a:lvl2pPr>
            <a:lvl3pPr>
              <a:buNone/>
              <a:defRPr lang="es-ES" sz="1000"/>
            </a:lvl3pPr>
            <a:lvl4pPr>
              <a:buNone/>
              <a:defRPr lang="es-ES" sz="900"/>
            </a:lvl4pPr>
            <a:lvl5pPr>
              <a:buNone/>
              <a:defRPr lang="es-ES" sz="900"/>
            </a:lvl5pPr>
          </a:lstStyle>
          <a:p>
            <a:pPr lvl="0"/>
            <a:r>
              <a:rPr lang="es-ES" smtClean="0"/>
              <a:t>Haga clic para modificar el estilo de texto del patrón</a:t>
            </a:r>
          </a:p>
        </p:txBody>
      </p:sp>
      <p:sp>
        <p:nvSpPr>
          <p:cNvPr id="9" name="Content Placeholder 8"/>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latinLnBrk="0">
              <a:buFontTx/>
              <a:buNone/>
              <a:defRPr lang="es-ES" sz="1700"/>
            </a:lvl1pPr>
            <a:lvl2pPr>
              <a:buFontTx/>
              <a:buNone/>
              <a:defRPr lang="es-ES" sz="1200"/>
            </a:lvl2pPr>
            <a:lvl3pPr>
              <a:buFontTx/>
              <a:buNone/>
              <a:defRPr lang="es-ES" sz="1000"/>
            </a:lvl3pPr>
            <a:lvl4pPr>
              <a:buFontTx/>
              <a:buNone/>
              <a:defRPr lang="es-ES" sz="900"/>
            </a:lvl4pPr>
            <a:lvl5pPr>
              <a:buFontTx/>
              <a:buNone/>
              <a:defRPr lang="es-ES" sz="900"/>
            </a:lvl5pPr>
          </a:lstStyle>
          <a:p>
            <a:pPr lvl="0"/>
            <a:r>
              <a:rPr lang="es-ES" smtClean="0"/>
              <a:t>Haga clic para modificar el estilo de texto del patrón</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 name="Title 1"/>
          <p:cNvSpPr>
            <a:spLocks noGrp="1"/>
          </p:cNvSpPr>
          <p:nvPr>
            <p:ph type="title"/>
          </p:nvPr>
        </p:nvSpPr>
        <p:spPr>
          <a:xfrm>
            <a:off x="1600200" y="4648200"/>
            <a:ext cx="7315200" cy="685800"/>
          </a:xfrm>
        </p:spPr>
        <p:txBody>
          <a:bodyPr anchor="ctr"/>
          <a:lstStyle>
            <a:lvl1pPr algn="l" latinLnBrk="0">
              <a:buNone/>
              <a:defRPr lang="es-ES" sz="2800" b="0">
                <a:solidFill>
                  <a:srgbClr val="FFFFFF"/>
                </a:solidFill>
              </a:defRPr>
            </a:lvl1pPr>
          </a:lstStyle>
          <a:p>
            <a:r>
              <a:rPr lang="es-ES" smtClean="0"/>
              <a:t>Haga clic para modificar el estilo de título del patrón</a:t>
            </a:r>
            <a:endParaRPr lang="es-E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2" name="Date Placeholder 11"/>
          <p:cNvSpPr>
            <a:spLocks noGrp="1"/>
          </p:cNvSpPr>
          <p:nvPr>
            <p:ph type="dt" sz="half" idx="10"/>
          </p:nvPr>
        </p:nvSpPr>
        <p:spPr>
          <a:xfrm>
            <a:off x="6248400" y="6248400"/>
            <a:ext cx="2667000" cy="365125"/>
          </a:xfrm>
        </p:spPr>
        <p:txBody>
          <a:bodyPr rtlCol="0"/>
          <a:lstStyle/>
          <a:p>
            <a:pPr>
              <a:defRPr/>
            </a:pPr>
            <a:fld id="{2A6FF9B9-7117-4B81-950D-4E89628EC8A1}" type="datetime1">
              <a:rPr lang="es-ES" smtClean="0"/>
              <a:pPr>
                <a:defRPr/>
              </a:pPr>
              <a:t>25/02/2013</a:t>
            </a:fld>
            <a:endParaRPr lang="es-ES"/>
          </a:p>
        </p:txBody>
      </p:sp>
      <p:sp>
        <p:nvSpPr>
          <p:cNvPr id="13" name="Slide Number Placeholder 12"/>
          <p:cNvSpPr>
            <a:spLocks noGrp="1"/>
          </p:cNvSpPr>
          <p:nvPr>
            <p:ph type="sldNum" sz="quarter" idx="11"/>
          </p:nvPr>
        </p:nvSpPr>
        <p:spPr>
          <a:xfrm>
            <a:off x="0" y="4667249"/>
            <a:ext cx="1447800" cy="663578"/>
          </a:xfrm>
        </p:spPr>
        <p:txBody>
          <a:bodyPr rtlCol="0"/>
          <a:lstStyle>
            <a:lvl1pPr latinLnBrk="0">
              <a:defRPr lang="es-ES" sz="2800"/>
            </a:lvl1pPr>
          </a:lstStyle>
          <a:p>
            <a:pPr>
              <a:defRPr/>
            </a:pPr>
            <a:fld id="{8F3AE516-2E39-4340-A034-C347F86DB093}" type="slidenum">
              <a:rPr lang="es-ES" smtClean="0"/>
              <a:pPr>
                <a:defRPr/>
              </a:pPr>
              <a:t>‹Nº›</a:t>
            </a:fld>
            <a:endParaRPr lang="es-ES"/>
          </a:p>
        </p:txBody>
      </p:sp>
      <p:sp>
        <p:nvSpPr>
          <p:cNvPr id="14" name="Footer Placeholder 13"/>
          <p:cNvSpPr>
            <a:spLocks noGrp="1"/>
          </p:cNvSpPr>
          <p:nvPr>
            <p:ph type="ftr" sz="quarter" idx="12"/>
          </p:nvPr>
        </p:nvSpPr>
        <p:spPr>
          <a:xfrm>
            <a:off x="1600200" y="6248206"/>
            <a:ext cx="4572000" cy="365125"/>
          </a:xfrm>
        </p:spPr>
        <p:txBody>
          <a:bodyPr rtlCol="0"/>
          <a:lstStyle/>
          <a:p>
            <a:pPr>
              <a:defRPr/>
            </a:pPr>
            <a:r>
              <a:rPr lang="es-ES" smtClean="0"/>
              <a:t>J. Carrizo 2006-07</a:t>
            </a:r>
            <a:endParaRPr lang="es-E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latinLnBrk="0">
              <a:buNone/>
              <a:defRPr lang="es-ES" sz="3200"/>
            </a:lvl1pPr>
          </a:lstStyle>
          <a:p>
            <a:r>
              <a:rPr lang="es-ES" smtClean="0"/>
              <a:t>Haga clic en el icono para agregar una imagen</a:t>
            </a:r>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s-ES"/>
              <a:t>Haga clic para modificar el estilo de título del patrón</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a:p>
            <a:pPr lvl="5"/>
            <a:r>
              <a:rPr lang="es-ES"/>
              <a:t>Sexto nivel</a:t>
            </a:r>
          </a:p>
          <a:p>
            <a:pPr lvl="6"/>
            <a:r>
              <a:rPr lang="es-ES"/>
              <a:t>Séptimo nivel</a:t>
            </a:r>
          </a:p>
          <a:p>
            <a:pPr lvl="7"/>
            <a:r>
              <a:rPr lang="es-ES"/>
              <a:t>Octavo nivel</a:t>
            </a:r>
          </a:p>
          <a:p>
            <a:pPr lvl="8"/>
            <a:r>
              <a:rPr lang="es-ES"/>
              <a:t>Noveno nivel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latinLnBrk="0">
              <a:defRPr lang="es-ES" sz="1400">
                <a:solidFill>
                  <a:schemeClr val="tx2"/>
                </a:solidFill>
              </a:defRPr>
            </a:lvl1pPr>
          </a:lstStyle>
          <a:p>
            <a:pPr>
              <a:defRPr/>
            </a:pPr>
            <a:fld id="{A8A56157-221D-4F37-A504-8D3C919F469E}" type="datetime1">
              <a:rPr lang="es-ES" smtClean="0"/>
              <a:pPr>
                <a:defRPr/>
              </a:pPr>
              <a:t>25/02/2013</a:t>
            </a:fld>
            <a:endParaRPr lang="es-E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latinLnBrk="0">
              <a:defRPr lang="es-ES" sz="1400">
                <a:solidFill>
                  <a:schemeClr val="tx2"/>
                </a:solidFill>
              </a:defRPr>
            </a:lvl1pPr>
          </a:lstStyle>
          <a:p>
            <a:pPr>
              <a:defRPr/>
            </a:pPr>
            <a:r>
              <a:rPr lang="es-ES" smtClean="0"/>
              <a:t>J. Carrizo 2006-07</a:t>
            </a:r>
            <a:endParaRPr lang="es-E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latinLnBrk="0">
              <a:defRPr lang="es-ES" sz="1400" b="1">
                <a:solidFill>
                  <a:srgbClr val="FFFFFF"/>
                </a:solidFill>
              </a:defRPr>
            </a:lvl1pPr>
          </a:lstStyle>
          <a:p>
            <a:pPr>
              <a:defRPr/>
            </a:pPr>
            <a:fld id="{EDC582AC-EEDE-44FB-91FC-D700AD3AA88C}"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hf hdr="0" ftr="0" dt="0"/>
  <p:txStyles>
    <p:titleStyle>
      <a:lvl1pPr algn="l" rtl="0" eaLnBrk="1" latinLnBrk="0" hangingPunct="1">
        <a:spcBef>
          <a:spcPct val="0"/>
        </a:spcBef>
        <a:buNone/>
        <a:defRPr lang="es-ES"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lang="es-ES" sz="1800" kern="1200" baseline="0">
          <a:solidFill>
            <a:schemeClr val="tx1"/>
          </a:solidFill>
          <a:latin typeface="+mn-lt"/>
          <a:ea typeface="+mn-ea"/>
          <a:cs typeface="+mn-cs"/>
        </a:defRPr>
      </a:lvl9pPr>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ctrTitle"/>
          </p:nvPr>
        </p:nvSpPr>
        <p:spPr>
          <a:xfrm>
            <a:off x="685800" y="1538790"/>
            <a:ext cx="7772400" cy="1470025"/>
          </a:xfrm>
        </p:spPr>
        <p:txBody>
          <a:bodyPr>
            <a:normAutofit fontScale="90000"/>
          </a:bodyPr>
          <a:lstStyle/>
          <a:p>
            <a:pPr algn="ctr" eaLnBrk="1" hangingPunct="1"/>
            <a:r>
              <a:rPr lang="es-ES" dirty="0" smtClean="0"/>
              <a:t>Tema 4 – Corriente Eléctrica</a:t>
            </a:r>
            <a:br>
              <a:rPr lang="es-ES" dirty="0" smtClean="0"/>
            </a:br>
            <a:r>
              <a:rPr lang="es-ES" cap="none" dirty="0" smtClean="0"/>
              <a:t>- Corriente, resistencia y fuerza electromotriz -</a:t>
            </a:r>
            <a:endParaRPr lang="es-ES" dirty="0" smtClean="0"/>
          </a:p>
        </p:txBody>
      </p:sp>
      <p:sp>
        <p:nvSpPr>
          <p:cNvPr id="43011" name="Rectangle 3"/>
          <p:cNvSpPr>
            <a:spLocks noGrp="1" noChangeArrowheads="1"/>
          </p:cNvSpPr>
          <p:nvPr>
            <p:ph type="subTitle" idx="1"/>
          </p:nvPr>
        </p:nvSpPr>
        <p:spPr>
          <a:xfrm>
            <a:off x="4673600" y="2927350"/>
            <a:ext cx="4470400" cy="1822450"/>
          </a:xfrm>
        </p:spPr>
        <p:txBody>
          <a:bodyPr/>
          <a:lstStyle/>
          <a:p>
            <a:pPr eaLnBrk="1" hangingPunct="1"/>
            <a:endParaRPr lang="es-ES" sz="2400" dirty="0" smtClean="0"/>
          </a:p>
        </p:txBody>
      </p:sp>
      <p:sp>
        <p:nvSpPr>
          <p:cNvPr id="2" name="1 CuadroTexto"/>
          <p:cNvSpPr txBox="1"/>
          <p:nvPr/>
        </p:nvSpPr>
        <p:spPr>
          <a:xfrm>
            <a:off x="5742130" y="6084295"/>
            <a:ext cx="3420380" cy="646331"/>
          </a:xfrm>
          <a:prstGeom prst="rect">
            <a:avLst/>
          </a:prstGeom>
          <a:noFill/>
        </p:spPr>
        <p:txBody>
          <a:bodyPr wrap="square" rtlCol="0">
            <a:spAutoFit/>
          </a:bodyPr>
          <a:lstStyle/>
          <a:p>
            <a:r>
              <a:rPr lang="en-US" dirty="0" smtClean="0"/>
              <a:t>Isidro González Caballero</a:t>
            </a:r>
          </a:p>
          <a:p>
            <a:r>
              <a:rPr lang="en-US" dirty="0" smtClean="0"/>
              <a:t>(gonzalezisidro@uniovi.es)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Corriente eléctrica</a:t>
            </a:r>
            <a:endParaRPr lang="es-ES" dirty="0"/>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96525" y="1589566"/>
                <a:ext cx="6199839" cy="3054569"/>
              </a:xfrm>
            </p:spPr>
            <p:txBody>
              <a:bodyPr>
                <a:normAutofit fontScale="92500" lnSpcReduction="20000"/>
              </a:bodyPr>
              <a:lstStyle/>
              <a:p>
                <a:r>
                  <a:rPr lang="es-ES" dirty="0" smtClean="0"/>
                  <a:t>Supongamos las cargas libres positivas</a:t>
                </a:r>
              </a:p>
              <a:p>
                <a:pPr lvl="1">
                  <a:buFont typeface="Wingdings" pitchFamily="2" charset="2"/>
                  <a:buChar char="è"/>
                </a:pPr>
                <a14:m>
                  <m:oMath xmlns:m="http://schemas.openxmlformats.org/officeDocument/2006/math">
                    <m:sSub>
                      <m:sSubPr>
                        <m:ctrlPr>
                          <a:rPr lang="es-ES" i="1">
                            <a:latin typeface="Cambria Math"/>
                            <a:sym typeface="Wingdings" pitchFamily="2" charset="2"/>
                          </a:rPr>
                        </m:ctrlPr>
                      </m:sSubPr>
                      <m:e>
                        <m:acc>
                          <m:accPr>
                            <m:chr m:val="⃗"/>
                            <m:ctrlPr>
                              <a:rPr lang="es-ES" i="1">
                                <a:latin typeface="Cambria Math"/>
                                <a:sym typeface="Wingdings" pitchFamily="2" charset="2"/>
                              </a:rPr>
                            </m:ctrlPr>
                          </m:accPr>
                          <m:e>
                            <m:r>
                              <a:rPr lang="es-ES" i="1">
                                <a:latin typeface="Cambria Math"/>
                                <a:sym typeface="Wingdings" pitchFamily="2" charset="2"/>
                              </a:rPr>
                              <m:t>𝑣</m:t>
                            </m:r>
                          </m:e>
                        </m:acc>
                      </m:e>
                      <m:sub>
                        <m:r>
                          <a:rPr lang="es-ES" i="1">
                            <a:latin typeface="Cambria Math"/>
                            <a:sym typeface="Wingdings" pitchFamily="2" charset="2"/>
                          </a:rPr>
                          <m:t>𝑑</m:t>
                        </m:r>
                      </m:sub>
                    </m:sSub>
                  </m:oMath>
                </a14:m>
                <a:r>
                  <a:rPr lang="es-ES" dirty="0" smtClean="0"/>
                  <a:t> y </a:t>
                </a:r>
                <a14:m>
                  <m:oMath xmlns:m="http://schemas.openxmlformats.org/officeDocument/2006/math">
                    <m:acc>
                      <m:accPr>
                        <m:chr m:val="⃗"/>
                        <m:ctrlPr>
                          <a:rPr lang="es-ES" i="1">
                            <a:latin typeface="Cambria Math"/>
                            <a:sym typeface="Wingdings" pitchFamily="2" charset="2"/>
                          </a:rPr>
                        </m:ctrlPr>
                      </m:accPr>
                      <m:e>
                        <m:r>
                          <a:rPr lang="es-ES" i="1">
                            <a:latin typeface="Cambria Math"/>
                            <a:sym typeface="Wingdings" pitchFamily="2" charset="2"/>
                          </a:rPr>
                          <m:t>𝐸</m:t>
                        </m:r>
                      </m:e>
                    </m:acc>
                  </m:oMath>
                </a14:m>
                <a:r>
                  <a:rPr lang="es-ES" dirty="0" smtClean="0"/>
                  <a:t> tienen la misma dirección</a:t>
                </a:r>
              </a:p>
              <a:p>
                <a:r>
                  <a:rPr lang="es-ES" dirty="0" smtClean="0"/>
                  <a:t>Sea:</a:t>
                </a:r>
              </a:p>
              <a:p>
                <a:pPr lvl="1"/>
                <a14:m>
                  <m:oMath xmlns:m="http://schemas.openxmlformats.org/officeDocument/2006/math">
                    <m:r>
                      <a:rPr lang="es-ES" i="1">
                        <a:latin typeface="Cambria Math"/>
                      </a:rPr>
                      <m:t>𝑛</m:t>
                    </m:r>
                  </m:oMath>
                </a14:m>
                <a:r>
                  <a:rPr lang="es-ES" dirty="0" smtClean="0"/>
                  <a:t> la concentración de cargas libres por unidad de volumen (en m</a:t>
                </a:r>
                <a:r>
                  <a:rPr lang="es-ES" baseline="30000" dirty="0" smtClean="0"/>
                  <a:t>-3</a:t>
                </a:r>
                <a:r>
                  <a:rPr lang="es-ES" dirty="0" smtClean="0"/>
                  <a:t>)</a:t>
                </a:r>
              </a:p>
              <a:p>
                <a:pPr lvl="1"/>
                <a14:m>
                  <m:oMath xmlns:m="http://schemas.openxmlformats.org/officeDocument/2006/math">
                    <m:r>
                      <a:rPr lang="es-ES" i="1">
                        <a:latin typeface="Cambria Math"/>
                      </a:rPr>
                      <m:t>𝑞</m:t>
                    </m:r>
                  </m:oMath>
                </a14:m>
                <a:r>
                  <a:rPr lang="es-ES" dirty="0" smtClean="0"/>
                  <a:t> la carga de cada partícula</a:t>
                </a:r>
              </a:p>
              <a:p>
                <a:pPr lvl="1"/>
                <a14:m>
                  <m:oMath xmlns:m="http://schemas.openxmlformats.org/officeDocument/2006/math">
                    <m:sSub>
                      <m:sSubPr>
                        <m:ctrlPr>
                          <a:rPr lang="es-ES" i="1">
                            <a:latin typeface="Cambria Math"/>
                          </a:rPr>
                        </m:ctrlPr>
                      </m:sSubPr>
                      <m:e>
                        <m:r>
                          <a:rPr lang="es-ES" i="1">
                            <a:latin typeface="Cambria Math"/>
                          </a:rPr>
                          <m:t>𝑣</m:t>
                        </m:r>
                      </m:e>
                      <m:sub>
                        <m:r>
                          <a:rPr lang="es-ES" i="1">
                            <a:latin typeface="Cambria Math"/>
                          </a:rPr>
                          <m:t>𝑑</m:t>
                        </m:r>
                      </m:sub>
                    </m:sSub>
                    <m:r>
                      <a:rPr lang="es-ES" i="1">
                        <a:latin typeface="Cambria Math"/>
                      </a:rPr>
                      <m:t> </m:t>
                    </m:r>
                  </m:oMath>
                </a14:m>
                <a:r>
                  <a:rPr lang="es-ES" dirty="0" smtClean="0"/>
                  <a:t>la velocidad a la que se mueven todas las cargas</a:t>
                </a: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96525" y="1589566"/>
                <a:ext cx="6199839" cy="3054569"/>
              </a:xfrm>
              <a:blipFill rotWithShape="1">
                <a:blip r:embed="rId2"/>
                <a:stretch>
                  <a:fillRect l="-492" t="-4192" b="-7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5 Marcador de contenido"/>
              <p:cNvSpPr>
                <a:spLocks noGrp="1"/>
              </p:cNvSpPr>
              <p:nvPr>
                <p:ph sz="quarter" idx="2"/>
              </p:nvPr>
            </p:nvSpPr>
            <p:spPr>
              <a:xfrm>
                <a:off x="206515" y="4689140"/>
                <a:ext cx="8847474" cy="2025225"/>
              </a:xfrm>
            </p:spPr>
            <p:txBody>
              <a:bodyPr>
                <a:normAutofit fontScale="92500" lnSpcReduction="20000"/>
              </a:bodyPr>
              <a:lstStyle/>
              <a:p>
                <a:r>
                  <a:rPr lang="es-ES" dirty="0" smtClean="0"/>
                  <a:t>Entonces:</a:t>
                </a:r>
              </a:p>
              <a:p>
                <a:pPr lvl="1"/>
                <a:r>
                  <a:rPr lang="es-ES" dirty="0" smtClean="0"/>
                  <a:t>En un tiempo </a:t>
                </a:r>
                <a14:m>
                  <m:oMath xmlns:m="http://schemas.openxmlformats.org/officeDocument/2006/math">
                    <m:r>
                      <a:rPr lang="es-ES" i="1">
                        <a:latin typeface="Cambria Math"/>
                      </a:rPr>
                      <m:t>𝑑𝑡</m:t>
                    </m:r>
                  </m:oMath>
                </a14:m>
                <a:r>
                  <a:rPr lang="es-ES" dirty="0"/>
                  <a:t> </a:t>
                </a:r>
                <a:r>
                  <a:rPr lang="es-ES" dirty="0" smtClean="0"/>
                  <a:t>todas las partículas dentro del cilindro </a:t>
                </a:r>
                <a14:m>
                  <m:oMath xmlns:m="http://schemas.openxmlformats.org/officeDocument/2006/math">
                    <m:r>
                      <a:rPr lang="es-ES" b="0" i="1" smtClean="0">
                        <a:latin typeface="Cambria Math"/>
                      </a:rPr>
                      <m:t>𝐴</m:t>
                    </m:r>
                    <m:sSub>
                      <m:sSubPr>
                        <m:ctrlPr>
                          <a:rPr lang="es-ES" b="0" i="1" smtClean="0">
                            <a:latin typeface="Cambria Math"/>
                          </a:rPr>
                        </m:ctrlPr>
                      </m:sSubPr>
                      <m:e>
                        <m:r>
                          <a:rPr lang="es-ES" b="0" i="1" smtClean="0">
                            <a:latin typeface="Cambria Math"/>
                          </a:rPr>
                          <m:t>𝑣</m:t>
                        </m:r>
                      </m:e>
                      <m:sub>
                        <m:r>
                          <a:rPr lang="es-ES" b="0" i="1" smtClean="0">
                            <a:latin typeface="Cambria Math"/>
                          </a:rPr>
                          <m:t>𝑑</m:t>
                        </m:r>
                      </m:sub>
                    </m:sSub>
                    <m:r>
                      <a:rPr lang="es-ES" b="0" i="1" smtClean="0">
                        <a:latin typeface="Cambria Math"/>
                      </a:rPr>
                      <m:t>𝑑𝑡</m:t>
                    </m:r>
                  </m:oMath>
                </a14:m>
                <a:r>
                  <a:rPr lang="es-ES" dirty="0" smtClean="0"/>
                  <a:t> atraviesan la sección </a:t>
                </a:r>
                <a14:m>
                  <m:oMath xmlns:m="http://schemas.openxmlformats.org/officeDocument/2006/math">
                    <m:r>
                      <a:rPr lang="es-ES" i="1">
                        <a:latin typeface="Cambria Math"/>
                      </a:rPr>
                      <m:t>𝐴</m:t>
                    </m:r>
                  </m:oMath>
                </a14:m>
                <a:endParaRPr lang="es-ES" dirty="0" smtClean="0"/>
              </a:p>
              <a:p>
                <a:pPr lvl="1"/>
                <a:r>
                  <a:rPr lang="es-ES" dirty="0" smtClean="0"/>
                  <a:t>La carga total será </a:t>
                </a:r>
                <a14:m>
                  <m:oMath xmlns:m="http://schemas.openxmlformats.org/officeDocument/2006/math">
                    <m:r>
                      <a:rPr lang="es-ES" b="0" i="1" smtClean="0">
                        <a:latin typeface="Cambria Math"/>
                      </a:rPr>
                      <m:t>𝑑𝑄</m:t>
                    </m:r>
                    <m:r>
                      <a:rPr lang="es-ES" b="0" i="1" smtClean="0">
                        <a:latin typeface="Cambria Math"/>
                      </a:rPr>
                      <m:t>=</m:t>
                    </m:r>
                    <m:r>
                      <a:rPr lang="es-ES" b="0" i="1" smtClean="0">
                        <a:latin typeface="Cambria Math"/>
                      </a:rPr>
                      <m:t>𝑞</m:t>
                    </m:r>
                    <m:r>
                      <a:rPr lang="es-ES" b="0" i="1" smtClean="0">
                        <a:latin typeface="Cambria Math"/>
                      </a:rPr>
                      <m:t>(</m:t>
                    </m:r>
                    <m:r>
                      <a:rPr lang="es-ES" b="0" i="1" smtClean="0">
                        <a:latin typeface="Cambria Math"/>
                      </a:rPr>
                      <m:t>𝑛𝐴</m:t>
                    </m:r>
                    <m:sSub>
                      <m:sSubPr>
                        <m:ctrlPr>
                          <a:rPr lang="es-ES" i="1">
                            <a:latin typeface="Cambria Math"/>
                          </a:rPr>
                        </m:ctrlPr>
                      </m:sSubPr>
                      <m:e>
                        <m:r>
                          <a:rPr lang="es-ES" i="1">
                            <a:latin typeface="Cambria Math"/>
                          </a:rPr>
                          <m:t>𝑣</m:t>
                        </m:r>
                      </m:e>
                      <m:sub>
                        <m:r>
                          <a:rPr lang="es-ES" i="1">
                            <a:latin typeface="Cambria Math"/>
                          </a:rPr>
                          <m:t>𝑑</m:t>
                        </m:r>
                      </m:sub>
                    </m:sSub>
                    <m:r>
                      <a:rPr lang="es-ES" i="1">
                        <a:latin typeface="Cambria Math"/>
                      </a:rPr>
                      <m:t>𝑑𝑡</m:t>
                    </m:r>
                    <m:r>
                      <a:rPr lang="es-ES" b="0" i="1" smtClean="0">
                        <a:latin typeface="Cambria Math"/>
                      </a:rPr>
                      <m:t>)</m:t>
                    </m:r>
                  </m:oMath>
                </a14:m>
                <a:r>
                  <a:rPr lang="es-ES" dirty="0"/>
                  <a:t> </a:t>
                </a:r>
                <a:endParaRPr lang="es-ES" dirty="0" smtClean="0"/>
              </a:p>
              <a:p>
                <a:r>
                  <a:rPr lang="es-ES" dirty="0" smtClean="0"/>
                  <a:t>Y la corriente será: </a:t>
                </a:r>
                <a14:m>
                  <m:oMath xmlns:m="http://schemas.openxmlformats.org/officeDocument/2006/math">
                    <m:r>
                      <a:rPr lang="es-ES" b="0" i="1" smtClean="0">
                        <a:solidFill>
                          <a:srgbClr val="C00000"/>
                        </a:solidFill>
                        <a:latin typeface="Cambria Math"/>
                      </a:rPr>
                      <m:t>𝐼</m:t>
                    </m:r>
                    <m:r>
                      <a:rPr lang="es-ES" b="0" i="1" smtClean="0">
                        <a:solidFill>
                          <a:srgbClr val="C00000"/>
                        </a:solidFill>
                        <a:latin typeface="Cambria Math"/>
                      </a:rPr>
                      <m:t>=</m:t>
                    </m:r>
                    <m:f>
                      <m:fPr>
                        <m:ctrlPr>
                          <a:rPr lang="es-ES" b="0" i="1" smtClean="0">
                            <a:solidFill>
                              <a:srgbClr val="C00000"/>
                            </a:solidFill>
                            <a:latin typeface="Cambria Math"/>
                          </a:rPr>
                        </m:ctrlPr>
                      </m:fPr>
                      <m:num>
                        <m:r>
                          <a:rPr lang="es-ES" b="0" i="1" smtClean="0">
                            <a:solidFill>
                              <a:srgbClr val="C00000"/>
                            </a:solidFill>
                            <a:latin typeface="Cambria Math"/>
                          </a:rPr>
                          <m:t>𝑑𝑄</m:t>
                        </m:r>
                      </m:num>
                      <m:den>
                        <m:r>
                          <a:rPr lang="es-ES" b="0" i="1" smtClean="0">
                            <a:solidFill>
                              <a:srgbClr val="C00000"/>
                            </a:solidFill>
                            <a:latin typeface="Cambria Math"/>
                          </a:rPr>
                          <m:t>𝑑𝑡</m:t>
                        </m:r>
                      </m:den>
                    </m:f>
                    <m:r>
                      <a:rPr lang="es-ES" b="0" i="1" smtClean="0">
                        <a:solidFill>
                          <a:srgbClr val="C00000"/>
                        </a:solidFill>
                        <a:latin typeface="Cambria Math"/>
                      </a:rPr>
                      <m:t>=</m:t>
                    </m:r>
                    <m:r>
                      <a:rPr lang="es-ES" b="0" i="1" smtClean="0">
                        <a:solidFill>
                          <a:srgbClr val="C00000"/>
                        </a:solidFill>
                        <a:latin typeface="Cambria Math"/>
                      </a:rPr>
                      <m:t>𝑛𝑞</m:t>
                    </m:r>
                    <m:sSub>
                      <m:sSubPr>
                        <m:ctrlPr>
                          <a:rPr lang="es-ES" b="0" i="1" smtClean="0">
                            <a:solidFill>
                              <a:srgbClr val="C00000"/>
                            </a:solidFill>
                            <a:latin typeface="Cambria Math"/>
                          </a:rPr>
                        </m:ctrlPr>
                      </m:sSubPr>
                      <m:e>
                        <m:r>
                          <a:rPr lang="es-ES" b="0" i="1" smtClean="0">
                            <a:solidFill>
                              <a:srgbClr val="C00000"/>
                            </a:solidFill>
                            <a:latin typeface="Cambria Math"/>
                          </a:rPr>
                          <m:t>𝑣</m:t>
                        </m:r>
                      </m:e>
                      <m:sub>
                        <m:r>
                          <a:rPr lang="es-ES" b="0" i="1" smtClean="0">
                            <a:solidFill>
                              <a:srgbClr val="C00000"/>
                            </a:solidFill>
                            <a:latin typeface="Cambria Math"/>
                          </a:rPr>
                          <m:t>𝑑</m:t>
                        </m:r>
                      </m:sub>
                    </m:sSub>
                    <m:r>
                      <a:rPr lang="es-ES" b="0" i="1" smtClean="0">
                        <a:solidFill>
                          <a:srgbClr val="C00000"/>
                        </a:solidFill>
                        <a:latin typeface="Cambria Math"/>
                      </a:rPr>
                      <m:t>𝐴</m:t>
                    </m:r>
                  </m:oMath>
                </a14:m>
                <a:endParaRPr lang="es-ES" dirty="0"/>
              </a:p>
            </p:txBody>
          </p:sp>
        </mc:Choice>
        <mc:Fallback xmlns="">
          <p:sp>
            <p:nvSpPr>
              <p:cNvPr id="6" name="5 Marcador de contenido"/>
              <p:cNvSpPr>
                <a:spLocks noGrp="1" noRot="1" noChangeAspect="1" noMove="1" noResize="1" noEditPoints="1" noAdjustHandles="1" noChangeArrowheads="1" noChangeShapeType="1" noTextEdit="1"/>
              </p:cNvSpPr>
              <p:nvPr>
                <p:ph sz="quarter" idx="2"/>
              </p:nvPr>
            </p:nvSpPr>
            <p:spPr>
              <a:xfrm>
                <a:off x="206515" y="4689140"/>
                <a:ext cx="8847474" cy="2025225"/>
              </a:xfrm>
              <a:blipFill rotWithShape="1">
                <a:blip r:embed="rId3"/>
                <a:stretch>
                  <a:fillRect l="-345" t="-6325" b="-4518"/>
                </a:stretch>
              </a:blipFill>
            </p:spPr>
            <p:txBody>
              <a:bodyPr/>
              <a:lstStyle/>
              <a:p>
                <a:r>
                  <a:rPr lang="en-US">
                    <a:noFill/>
                  </a:rPr>
                  <a:t> </a:t>
                </a:r>
              </a:p>
            </p:txBody>
          </p:sp>
        </mc:Fallback>
      </mc:AlternateContent>
      <p:sp>
        <p:nvSpPr>
          <p:cNvPr id="3" name="2 Marcador de número de diapositiva"/>
          <p:cNvSpPr>
            <a:spLocks noGrp="1"/>
          </p:cNvSpPr>
          <p:nvPr>
            <p:ph type="sldNum" sz="quarter" idx="16"/>
          </p:nvPr>
        </p:nvSpPr>
        <p:spPr/>
        <p:txBody>
          <a:bodyPr>
            <a:normAutofit fontScale="85000" lnSpcReduction="20000"/>
          </a:bodyPr>
          <a:lstStyle/>
          <a:p>
            <a:pPr>
              <a:defRPr/>
            </a:pPr>
            <a:fld id="{EDC582AC-EEDE-44FB-91FC-D700AD3AA88C}" type="slidenum">
              <a:rPr lang="es-ES" smtClean="0"/>
              <a:pPr>
                <a:defRPr/>
              </a:pPr>
              <a:t>10</a:t>
            </a:fld>
            <a:endParaRPr lang="es-ES"/>
          </a:p>
        </p:txBody>
      </p:sp>
      <p:pic>
        <p:nvPicPr>
          <p:cNvPr id="5" name="Picture 5" descr="25_03_Figure"/>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4" t="-24" b="9960"/>
          <a:stretch/>
        </p:blipFill>
        <p:spPr bwMode="auto">
          <a:xfrm>
            <a:off x="6496364" y="1538790"/>
            <a:ext cx="2590442" cy="32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26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Ejercicio: Velocidad de desplazamiento</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11</a:t>
            </a:fld>
            <a:endParaRPr lang="es-ES"/>
          </a:p>
        </p:txBody>
      </p:sp>
      <p:sp>
        <p:nvSpPr>
          <p:cNvPr id="4" name="3 Marcador de contenido"/>
          <p:cNvSpPr>
            <a:spLocks noGrp="1"/>
          </p:cNvSpPr>
          <p:nvPr>
            <p:ph sz="quarter" idx="1"/>
          </p:nvPr>
        </p:nvSpPr>
        <p:spPr/>
        <p:txBody>
          <a:bodyPr>
            <a:normAutofit fontScale="92500" lnSpcReduction="10000"/>
          </a:bodyPr>
          <a:lstStyle/>
          <a:p>
            <a:pPr marL="514350" indent="-514350" algn="just">
              <a:buFont typeface="+mj-lt"/>
              <a:buAutoNum type="arabicPeriod"/>
            </a:pPr>
            <a:r>
              <a:rPr lang="es-ES" dirty="0"/>
              <a:t>Determinar el número de cargas libres,</a:t>
            </a:r>
            <a:r>
              <a:rPr lang="es-ES" i="1" dirty="0"/>
              <a:t> n</a:t>
            </a:r>
            <a:r>
              <a:rPr lang="es-ES" dirty="0"/>
              <a:t>, de un alambre de cobre, suponiendo que hay un electrón libre por cada átomo de cobre. </a:t>
            </a:r>
            <a:endParaRPr lang="es-ES" dirty="0" smtClean="0"/>
          </a:p>
          <a:p>
            <a:pPr marL="514350" indent="-514350" algn="just">
              <a:buFont typeface="+mj-lt"/>
              <a:buAutoNum type="arabicPeriod"/>
            </a:pPr>
            <a:r>
              <a:rPr lang="es-ES" dirty="0" smtClean="0"/>
              <a:t>La </a:t>
            </a:r>
            <a:r>
              <a:rPr lang="es-ES" dirty="0"/>
              <a:t>máxima corriente recomendada para un alambre de cobre de 0,81 mm de radio de los que se usan en las viviendas es de 15 A, utilizar el resultado anterior para obtener la velocidad de desplazamiento en este caso</a:t>
            </a:r>
            <a:r>
              <a:rPr lang="es-ES" dirty="0" smtClean="0"/>
              <a:t>.</a:t>
            </a:r>
          </a:p>
          <a:p>
            <a:pPr marL="0" indent="0" algn="just">
              <a:buNone/>
            </a:pPr>
            <a:r>
              <a:rPr lang="es-ES" dirty="0" smtClean="0"/>
              <a:t>Datos:</a:t>
            </a:r>
          </a:p>
          <a:p>
            <a:pPr algn="just"/>
            <a:r>
              <a:rPr lang="es-ES" dirty="0" smtClean="0"/>
              <a:t>Número </a:t>
            </a:r>
            <a:r>
              <a:rPr lang="es-ES" dirty="0"/>
              <a:t>de </a:t>
            </a:r>
            <a:r>
              <a:rPr lang="es-ES" dirty="0" smtClean="0"/>
              <a:t>Avogadro:</a:t>
            </a:r>
            <a:endParaRPr lang="es-ES" dirty="0"/>
          </a:p>
          <a:p>
            <a:pPr algn="just"/>
            <a:r>
              <a:rPr lang="es-ES" dirty="0" smtClean="0"/>
              <a:t>Densidad </a:t>
            </a:r>
            <a:r>
              <a:rPr lang="es-ES" dirty="0"/>
              <a:t>volumétrica del </a:t>
            </a:r>
            <a:r>
              <a:rPr lang="es-ES" dirty="0" smtClean="0"/>
              <a:t>cobre:</a:t>
            </a:r>
          </a:p>
          <a:p>
            <a:pPr algn="just"/>
            <a:r>
              <a:rPr lang="es-ES" dirty="0" smtClean="0"/>
              <a:t>Peso </a:t>
            </a:r>
            <a:r>
              <a:rPr lang="es-ES" dirty="0"/>
              <a:t>molecular del </a:t>
            </a:r>
            <a:r>
              <a:rPr lang="es-ES" dirty="0" smtClean="0"/>
              <a:t>cobre</a:t>
            </a:r>
            <a:r>
              <a:rPr lang="es-ES" dirty="0"/>
              <a:t>:</a:t>
            </a:r>
          </a:p>
          <a:p>
            <a:pPr marL="0" indent="0" algn="just">
              <a:buNone/>
            </a:pPr>
            <a:endParaRPr lang="es-ES" dirty="0"/>
          </a:p>
          <a:p>
            <a:endParaRPr lang="es-ES" dirty="0" smtClean="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5 Objeto"/>
          <p:cNvGraphicFramePr>
            <a:graphicFrameLocks noChangeAspect="1"/>
          </p:cNvGraphicFramePr>
          <p:nvPr>
            <p:extLst>
              <p:ext uri="{D42A27DB-BD31-4B8C-83A1-F6EECF244321}">
                <p14:modId xmlns:p14="http://schemas.microsoft.com/office/powerpoint/2010/main" val="4179804115"/>
              </p:ext>
            </p:extLst>
          </p:nvPr>
        </p:nvGraphicFramePr>
        <p:xfrm>
          <a:off x="3806915" y="4869160"/>
          <a:ext cx="2654352" cy="368660"/>
        </p:xfrm>
        <a:graphic>
          <a:graphicData uri="http://schemas.openxmlformats.org/presentationml/2006/ole">
            <mc:AlternateContent xmlns:mc="http://schemas.openxmlformats.org/markup-compatibility/2006">
              <mc:Choice xmlns:v="urn:schemas-microsoft-com:vml" Requires="v">
                <p:oleObj spid="_x0000_s4202" r:id="rId3" imgW="1714500" imgH="241300" progId="Equation.DSMT4">
                  <p:embed/>
                </p:oleObj>
              </mc:Choice>
              <mc:Fallback>
                <p:oleObj r:id="rId3" imgW="17145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915" y="4869160"/>
                        <a:ext cx="2654352" cy="36866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7 Objeto"/>
          <p:cNvGraphicFramePr>
            <a:graphicFrameLocks noChangeAspect="1"/>
          </p:cNvGraphicFramePr>
          <p:nvPr>
            <p:extLst>
              <p:ext uri="{D42A27DB-BD31-4B8C-83A1-F6EECF244321}">
                <p14:modId xmlns:p14="http://schemas.microsoft.com/office/powerpoint/2010/main" val="1745808925"/>
              </p:ext>
            </p:extLst>
          </p:nvPr>
        </p:nvGraphicFramePr>
        <p:xfrm>
          <a:off x="5157065" y="5274205"/>
          <a:ext cx="2129609" cy="413665"/>
        </p:xfrm>
        <a:graphic>
          <a:graphicData uri="http://schemas.openxmlformats.org/presentationml/2006/ole">
            <mc:AlternateContent xmlns:mc="http://schemas.openxmlformats.org/markup-compatibility/2006">
              <mc:Choice xmlns:v="urn:schemas-microsoft-com:vml" Requires="v">
                <p:oleObj spid="_x0000_s4203" r:id="rId5" imgW="1320227" imgH="253890" progId="Equation.DSMT4">
                  <p:embed/>
                </p:oleObj>
              </mc:Choice>
              <mc:Fallback>
                <p:oleObj r:id="rId5" imgW="1320227" imgH="25389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7065" y="5274205"/>
                        <a:ext cx="2129609" cy="413665"/>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9 Objeto"/>
          <p:cNvGraphicFramePr>
            <a:graphicFrameLocks noChangeAspect="1"/>
          </p:cNvGraphicFramePr>
          <p:nvPr>
            <p:extLst>
              <p:ext uri="{D42A27DB-BD31-4B8C-83A1-F6EECF244321}">
                <p14:modId xmlns:p14="http://schemas.microsoft.com/office/powerpoint/2010/main" val="1672826613"/>
              </p:ext>
            </p:extLst>
          </p:nvPr>
        </p:nvGraphicFramePr>
        <p:xfrm>
          <a:off x="4256965" y="5814265"/>
          <a:ext cx="1643609" cy="368660"/>
        </p:xfrm>
        <a:graphic>
          <a:graphicData uri="http://schemas.openxmlformats.org/presentationml/2006/ole">
            <mc:AlternateContent xmlns:mc="http://schemas.openxmlformats.org/markup-compatibility/2006">
              <mc:Choice xmlns:v="urn:schemas-microsoft-com:vml" Requires="v">
                <p:oleObj spid="_x0000_s4204" r:id="rId7" imgW="1016000" imgH="228600" progId="Equation.DSMT4">
                  <p:embed/>
                </p:oleObj>
              </mc:Choice>
              <mc:Fallback>
                <p:oleObj r:id="rId7" imgW="10160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6965" y="5814265"/>
                        <a:ext cx="1643609" cy="368660"/>
                      </a:xfrm>
                      <a:prstGeom prst="rect">
                        <a:avLst/>
                      </a:prstGeom>
                      <a:noFill/>
                    </p:spPr>
                  </p:pic>
                </p:oleObj>
              </mc:Fallback>
            </mc:AlternateContent>
          </a:graphicData>
        </a:graphic>
      </p:graphicFrame>
    </p:spTree>
    <p:extLst>
      <p:ext uri="{BB962C8B-B14F-4D97-AF65-F5344CB8AC3E}">
        <p14:creationId xmlns:p14="http://schemas.microsoft.com/office/powerpoint/2010/main" val="369888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Ejercicio: Velocidad de desplazamiento</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12</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p:txBody>
              <a:bodyPr>
                <a:normAutofit/>
              </a:bodyPr>
              <a:lstStyle/>
              <a:p>
                <a:r>
                  <a:rPr lang="es-ES" dirty="0" smtClean="0"/>
                  <a:t>El número de cargas libres será:</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a:rPr>
                        <m:t>𝑛</m:t>
                      </m:r>
                      <m:r>
                        <a:rPr lang="es-ES" b="0" i="1" smtClean="0">
                          <a:latin typeface="Cambria Math"/>
                        </a:rPr>
                        <m:t>=</m:t>
                      </m:r>
                      <m:sSub>
                        <m:sSubPr>
                          <m:ctrlPr>
                            <a:rPr lang="es-ES" b="0" i="1" smtClean="0">
                              <a:latin typeface="Cambria Math"/>
                            </a:rPr>
                          </m:ctrlPr>
                        </m:sSubPr>
                        <m:e>
                          <m:r>
                            <a:rPr lang="es-ES" b="0" i="1" smtClean="0">
                              <a:latin typeface="Cambria Math"/>
                            </a:rPr>
                            <m:t>𝑁</m:t>
                          </m:r>
                        </m:e>
                        <m:sub>
                          <m:r>
                            <m:rPr>
                              <m:sty m:val="p"/>
                            </m:rPr>
                            <a:rPr lang="es-ES" b="0" i="0" smtClean="0">
                              <a:latin typeface="Cambria Math"/>
                            </a:rPr>
                            <m:t>A</m:t>
                          </m:r>
                        </m:sub>
                      </m:sSub>
                      <m:r>
                        <a:rPr lang="es-ES" b="0" i="1" smtClean="0">
                          <a:latin typeface="Cambria Math"/>
                        </a:rPr>
                        <m:t>⋅</m:t>
                      </m:r>
                      <m:f>
                        <m:fPr>
                          <m:ctrlPr>
                            <a:rPr lang="es-ES" b="0" i="1" smtClean="0">
                              <a:latin typeface="Cambria Math"/>
                            </a:rPr>
                          </m:ctrlPr>
                        </m:fPr>
                        <m:num>
                          <m:sSub>
                            <m:sSubPr>
                              <m:ctrlPr>
                                <a:rPr lang="es-ES" b="0" i="1" smtClean="0">
                                  <a:latin typeface="Cambria Math"/>
                                </a:rPr>
                              </m:ctrlPr>
                            </m:sSubPr>
                            <m:e>
                              <m:r>
                                <a:rPr lang="es-ES" b="0" i="1" smtClean="0">
                                  <a:latin typeface="Cambria Math"/>
                                </a:rPr>
                                <m:t>𝜌</m:t>
                              </m:r>
                            </m:e>
                            <m:sub>
                              <m:r>
                                <a:rPr lang="es-ES" b="0" i="1" smtClean="0">
                                  <a:latin typeface="Cambria Math"/>
                                </a:rPr>
                                <m:t>𝐶𝑢</m:t>
                              </m:r>
                            </m:sub>
                          </m:sSub>
                        </m:num>
                        <m:den>
                          <m:sSub>
                            <m:sSubPr>
                              <m:ctrlPr>
                                <a:rPr lang="es-ES" b="0" i="1" smtClean="0">
                                  <a:latin typeface="Cambria Math"/>
                                </a:rPr>
                              </m:ctrlPr>
                            </m:sSubPr>
                            <m:e>
                              <m:r>
                                <a:rPr lang="es-ES" b="0" i="1" smtClean="0">
                                  <a:latin typeface="Cambria Math"/>
                                </a:rPr>
                                <m:t>𝑃</m:t>
                              </m:r>
                            </m:e>
                            <m:sub>
                              <m:r>
                                <a:rPr lang="es-ES" b="0" i="1" smtClean="0">
                                  <a:latin typeface="Cambria Math"/>
                                </a:rPr>
                                <m:t>𝑀</m:t>
                              </m:r>
                            </m:sub>
                          </m:sSub>
                        </m:den>
                      </m:f>
                      <m:r>
                        <a:rPr lang="es-ES" b="0" i="1" smtClean="0">
                          <a:latin typeface="Cambria Math"/>
                        </a:rPr>
                        <m:t>=8.84⋅</m:t>
                      </m:r>
                      <m:sSup>
                        <m:sSupPr>
                          <m:ctrlPr>
                            <a:rPr lang="es-ES" b="0" i="1" smtClean="0">
                              <a:latin typeface="Cambria Math"/>
                            </a:rPr>
                          </m:ctrlPr>
                        </m:sSupPr>
                        <m:e>
                          <m:r>
                            <a:rPr lang="es-ES" b="0" i="1" smtClean="0">
                              <a:latin typeface="Cambria Math"/>
                            </a:rPr>
                            <m:t>10</m:t>
                          </m:r>
                        </m:e>
                        <m:sup>
                          <m:r>
                            <a:rPr lang="es-ES" b="0" i="1" smtClean="0">
                              <a:latin typeface="Cambria Math"/>
                            </a:rPr>
                            <m:t>28</m:t>
                          </m:r>
                        </m:sup>
                      </m:sSup>
                      <m:r>
                        <a:rPr lang="es-ES" b="0" i="1" smtClean="0">
                          <a:latin typeface="Cambria Math"/>
                        </a:rPr>
                        <m:t> </m:t>
                      </m:r>
                      <m:sSup>
                        <m:sSupPr>
                          <m:ctrlPr>
                            <a:rPr lang="es-ES" b="0" i="1" smtClean="0">
                              <a:latin typeface="Cambria Math"/>
                            </a:rPr>
                          </m:ctrlPr>
                        </m:sSupPr>
                        <m:e>
                          <m:r>
                            <m:rPr>
                              <m:sty m:val="p"/>
                            </m:rPr>
                            <a:rPr lang="es-ES" b="0" i="0" smtClean="0">
                              <a:latin typeface="Cambria Math"/>
                            </a:rPr>
                            <m:t>m</m:t>
                          </m:r>
                        </m:e>
                        <m:sup>
                          <m:r>
                            <a:rPr lang="es-ES" b="0" i="0" smtClean="0">
                              <a:latin typeface="Cambria Math"/>
                            </a:rPr>
                            <m:t>−3</m:t>
                          </m:r>
                        </m:sup>
                      </m:sSup>
                    </m:oMath>
                  </m:oMathPara>
                </a14:m>
                <a:endParaRPr lang="es-ES" b="0" dirty="0" smtClean="0"/>
              </a:p>
              <a:p>
                <a:pPr marL="0" indent="0">
                  <a:buNone/>
                </a:pPr>
                <a:endParaRPr lang="es-ES" dirty="0"/>
              </a:p>
              <a:p>
                <a:r>
                  <a:rPr lang="es-ES" dirty="0" smtClean="0"/>
                  <a:t>La velocidad de desplazamiento será:</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a:rPr>
                        <m:t>𝐼</m:t>
                      </m:r>
                      <m:r>
                        <a:rPr lang="es-ES" b="0" i="1" smtClean="0">
                          <a:latin typeface="Cambria Math"/>
                        </a:rPr>
                        <m:t>=</m:t>
                      </m:r>
                      <m:r>
                        <a:rPr lang="es-ES" b="0" i="1" smtClean="0">
                          <a:latin typeface="Cambria Math"/>
                        </a:rPr>
                        <m:t>𝑛𝑒</m:t>
                      </m:r>
                      <m:sSub>
                        <m:sSubPr>
                          <m:ctrlPr>
                            <a:rPr lang="es-ES" b="0" i="1" smtClean="0">
                              <a:latin typeface="Cambria Math"/>
                            </a:rPr>
                          </m:ctrlPr>
                        </m:sSubPr>
                        <m:e>
                          <m:r>
                            <a:rPr lang="es-ES" b="0" i="1" smtClean="0">
                              <a:latin typeface="Cambria Math"/>
                            </a:rPr>
                            <m:t>𝑣</m:t>
                          </m:r>
                        </m:e>
                        <m:sub>
                          <m:r>
                            <a:rPr lang="es-ES" b="0" i="1" smtClean="0">
                              <a:latin typeface="Cambria Math"/>
                            </a:rPr>
                            <m:t>𝑑</m:t>
                          </m:r>
                        </m:sub>
                      </m:sSub>
                      <m:r>
                        <a:rPr lang="es-ES" b="0" i="1" smtClean="0">
                          <a:latin typeface="Cambria Math"/>
                        </a:rPr>
                        <m:t>𝐴</m:t>
                      </m:r>
                      <m:r>
                        <a:rPr lang="es-ES" b="0" i="1" smtClean="0">
                          <a:latin typeface="Cambria Math"/>
                        </a:rPr>
                        <m:t>⇒</m:t>
                      </m:r>
                      <m:sSub>
                        <m:sSubPr>
                          <m:ctrlPr>
                            <a:rPr lang="es-ES" b="0" i="1" smtClean="0">
                              <a:latin typeface="Cambria Math"/>
                            </a:rPr>
                          </m:ctrlPr>
                        </m:sSubPr>
                        <m:e>
                          <m:r>
                            <a:rPr lang="es-ES" b="0" i="1" smtClean="0">
                              <a:latin typeface="Cambria Math"/>
                            </a:rPr>
                            <m:t>𝑣</m:t>
                          </m:r>
                        </m:e>
                        <m:sub>
                          <m:r>
                            <a:rPr lang="es-ES" b="0" i="1" smtClean="0">
                              <a:latin typeface="Cambria Math"/>
                            </a:rPr>
                            <m:t>𝑑</m:t>
                          </m:r>
                        </m:sub>
                      </m:sSub>
                      <m:r>
                        <a:rPr lang="es-ES" b="0" i="1" smtClean="0">
                          <a:latin typeface="Cambria Math"/>
                        </a:rPr>
                        <m:t>=</m:t>
                      </m:r>
                      <m:f>
                        <m:fPr>
                          <m:ctrlPr>
                            <a:rPr lang="es-ES" b="0" i="1" smtClean="0">
                              <a:latin typeface="Cambria Math"/>
                            </a:rPr>
                          </m:ctrlPr>
                        </m:fPr>
                        <m:num>
                          <m:r>
                            <a:rPr lang="es-ES" b="0" i="1" smtClean="0">
                              <a:latin typeface="Cambria Math"/>
                            </a:rPr>
                            <m:t>𝐼</m:t>
                          </m:r>
                        </m:num>
                        <m:den>
                          <m:r>
                            <a:rPr lang="es-ES" b="0" i="1" smtClean="0">
                              <a:latin typeface="Cambria Math"/>
                            </a:rPr>
                            <m:t>𝑛𝐴𝑒</m:t>
                          </m:r>
                        </m:den>
                      </m:f>
                      <m:r>
                        <a:rPr lang="es-ES" b="0" i="1" smtClean="0">
                          <a:latin typeface="Cambria Math"/>
                        </a:rPr>
                        <m:t>=5.3⋅</m:t>
                      </m:r>
                      <m:sSup>
                        <m:sSupPr>
                          <m:ctrlPr>
                            <a:rPr lang="es-ES" b="0" i="1" smtClean="0">
                              <a:latin typeface="Cambria Math"/>
                            </a:rPr>
                          </m:ctrlPr>
                        </m:sSupPr>
                        <m:e>
                          <m:r>
                            <a:rPr lang="es-ES" b="0" i="1" smtClean="0">
                              <a:latin typeface="Cambria Math"/>
                            </a:rPr>
                            <m:t>10</m:t>
                          </m:r>
                        </m:e>
                        <m:sup>
                          <m:r>
                            <a:rPr lang="es-ES" b="0" i="1" smtClean="0">
                              <a:latin typeface="Cambria Math"/>
                            </a:rPr>
                            <m:t>−4</m:t>
                          </m:r>
                        </m:sup>
                      </m:sSup>
                      <m:r>
                        <a:rPr lang="es-ES" b="0" i="1" smtClean="0">
                          <a:latin typeface="Cambria Math"/>
                        </a:rPr>
                        <m:t> </m:t>
                      </m:r>
                      <m:r>
                        <m:rPr>
                          <m:sty m:val="p"/>
                        </m:rPr>
                        <a:rPr lang="es-ES" b="0" i="0" smtClean="0">
                          <a:latin typeface="Cambria Math"/>
                        </a:rPr>
                        <m:t>m</m:t>
                      </m:r>
                      <m:r>
                        <a:rPr lang="es-ES" b="0" i="0" smtClean="0">
                          <a:latin typeface="Cambria Math"/>
                        </a:rPr>
                        <m:t>/</m:t>
                      </m:r>
                      <m:r>
                        <m:rPr>
                          <m:sty m:val="p"/>
                        </m:rPr>
                        <a:rPr lang="es-ES" b="0" i="0" smtClean="0">
                          <a:latin typeface="Cambria Math"/>
                        </a:rPr>
                        <m:t>s</m:t>
                      </m:r>
                      <m:r>
                        <a:rPr lang="es-ES" b="0" i="1" smtClean="0">
                          <a:latin typeface="Cambria Math"/>
                          <a:ea typeface="Cambria Math"/>
                        </a:rPr>
                        <m:t>≈</m:t>
                      </m:r>
                      <m:r>
                        <a:rPr lang="es-ES" b="0" i="1" smtClean="0">
                          <a:latin typeface="Cambria Math"/>
                        </a:rPr>
                        <m:t>2</m:t>
                      </m:r>
                      <m:r>
                        <a:rPr lang="es-ES" b="0" i="0" smtClean="0">
                          <a:latin typeface="Cambria Math"/>
                        </a:rPr>
                        <m:t> </m:t>
                      </m:r>
                      <m:r>
                        <m:rPr>
                          <m:sty m:val="p"/>
                        </m:rPr>
                        <a:rPr lang="es-ES" b="0" i="0" smtClean="0">
                          <a:latin typeface="Cambria Math"/>
                        </a:rPr>
                        <m:t>m</m:t>
                      </m:r>
                      <m:r>
                        <a:rPr lang="es-ES" b="0" i="0" smtClean="0">
                          <a:latin typeface="Cambria Math"/>
                        </a:rPr>
                        <m:t>/</m:t>
                      </m:r>
                      <m:r>
                        <m:rPr>
                          <m:sty m:val="p"/>
                        </m:rPr>
                        <a:rPr lang="es-ES" b="0" i="0" smtClean="0">
                          <a:latin typeface="Cambria Math"/>
                        </a:rPr>
                        <m:t>h</m:t>
                      </m:r>
                    </m:oMath>
                  </m:oMathPara>
                </a14:m>
                <a:endParaRPr lang="es-ES" b="0"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blipFill rotWithShape="1">
                <a:blip r:embed="rId2"/>
                <a:stretch>
                  <a:fillRect l="-353" t="-1091"/>
                </a:stretch>
              </a:blipFill>
            </p:spPr>
            <p:txBody>
              <a:bodyPr/>
              <a:lstStyle/>
              <a:p>
                <a:r>
                  <a:rPr lang="en-US">
                    <a:noFill/>
                  </a:rPr>
                  <a:t> </a:t>
                </a:r>
              </a:p>
            </p:txBody>
          </p:sp>
        </mc:Fallback>
      </mc:AlternateContent>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5239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25_03_Figure"/>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4" t="-24" b="62043"/>
          <a:stretch/>
        </p:blipFill>
        <p:spPr bwMode="auto">
          <a:xfrm>
            <a:off x="7587334" y="5634245"/>
            <a:ext cx="1556665" cy="117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dirty="0" smtClean="0"/>
              <a:t>Densidad de corriente eléctrica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13</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0" y="1600199"/>
                <a:ext cx="9072500" cy="5209983"/>
              </a:xfrm>
            </p:spPr>
            <p:txBody>
              <a:bodyPr>
                <a:normAutofit fontScale="92500"/>
              </a:bodyPr>
              <a:lstStyle/>
              <a:p>
                <a:r>
                  <a:rPr lang="es-ES" sz="2600" dirty="0" smtClean="0"/>
                  <a:t>Llamamos </a:t>
                </a:r>
                <a:r>
                  <a:rPr lang="es-ES" sz="2600" b="1" dirty="0" smtClean="0">
                    <a:solidFill>
                      <a:srgbClr val="C00000"/>
                    </a:solidFill>
                  </a:rPr>
                  <a:t>densidad de corriente</a:t>
                </a:r>
                <a:r>
                  <a:rPr lang="es-ES" sz="2600" dirty="0" smtClean="0">
                    <a:solidFill>
                      <a:srgbClr val="C00000"/>
                    </a:solidFill>
                  </a:rPr>
                  <a:t>, J, a la corriente por unidad de área de sección transversal:</a:t>
                </a:r>
              </a:p>
              <a:p>
                <a:pPr marL="0" indent="0">
                  <a:buNone/>
                </a:pPr>
                <a14:m>
                  <m:oMathPara xmlns:m="http://schemas.openxmlformats.org/officeDocument/2006/math">
                    <m:oMathParaPr>
                      <m:jc m:val="centerGroup"/>
                    </m:oMathParaPr>
                    <m:oMath xmlns:m="http://schemas.openxmlformats.org/officeDocument/2006/math">
                      <m:r>
                        <a:rPr lang="es-ES" sz="2600" b="0" i="1" smtClean="0">
                          <a:solidFill>
                            <a:srgbClr val="C00000"/>
                          </a:solidFill>
                          <a:latin typeface="Cambria Math"/>
                        </a:rPr>
                        <m:t>𝐽</m:t>
                      </m:r>
                      <m:r>
                        <a:rPr lang="es-ES" sz="2600" b="0" i="1" smtClean="0">
                          <a:solidFill>
                            <a:srgbClr val="C00000"/>
                          </a:solidFill>
                          <a:latin typeface="Cambria Math"/>
                        </a:rPr>
                        <m:t>=</m:t>
                      </m:r>
                      <m:f>
                        <m:fPr>
                          <m:ctrlPr>
                            <a:rPr lang="es-ES" sz="2600" b="0" i="1" smtClean="0">
                              <a:solidFill>
                                <a:srgbClr val="C00000"/>
                              </a:solidFill>
                              <a:latin typeface="Cambria Math"/>
                            </a:rPr>
                          </m:ctrlPr>
                        </m:fPr>
                        <m:num>
                          <m:r>
                            <a:rPr lang="es-ES" sz="2600" b="0" i="1" smtClean="0">
                              <a:solidFill>
                                <a:srgbClr val="C00000"/>
                              </a:solidFill>
                              <a:latin typeface="Cambria Math"/>
                            </a:rPr>
                            <m:t>𝐼</m:t>
                          </m:r>
                        </m:num>
                        <m:den>
                          <m:r>
                            <a:rPr lang="es-ES" sz="2600" b="0" i="1" smtClean="0">
                              <a:solidFill>
                                <a:srgbClr val="C00000"/>
                              </a:solidFill>
                              <a:latin typeface="Cambria Math"/>
                            </a:rPr>
                            <m:t>𝐴</m:t>
                          </m:r>
                        </m:den>
                      </m:f>
                      <m:r>
                        <a:rPr lang="es-ES" sz="2600" b="0" i="1" smtClean="0">
                          <a:solidFill>
                            <a:srgbClr val="C00000"/>
                          </a:solidFill>
                          <a:latin typeface="Cambria Math"/>
                        </a:rPr>
                        <m:t>=</m:t>
                      </m:r>
                      <m:r>
                        <a:rPr lang="es-ES" sz="2600" b="0" i="1" smtClean="0">
                          <a:solidFill>
                            <a:srgbClr val="C00000"/>
                          </a:solidFill>
                          <a:latin typeface="Cambria Math"/>
                        </a:rPr>
                        <m:t>𝑛𝑞</m:t>
                      </m:r>
                      <m:sSub>
                        <m:sSubPr>
                          <m:ctrlPr>
                            <a:rPr lang="es-ES" sz="2600" b="0" i="1" smtClean="0">
                              <a:solidFill>
                                <a:srgbClr val="C00000"/>
                              </a:solidFill>
                              <a:latin typeface="Cambria Math"/>
                            </a:rPr>
                          </m:ctrlPr>
                        </m:sSubPr>
                        <m:e>
                          <m:r>
                            <a:rPr lang="es-ES" sz="2600" b="0" i="1" smtClean="0">
                              <a:solidFill>
                                <a:srgbClr val="C00000"/>
                              </a:solidFill>
                              <a:latin typeface="Cambria Math"/>
                            </a:rPr>
                            <m:t>𝑣</m:t>
                          </m:r>
                        </m:e>
                        <m:sub>
                          <m:r>
                            <a:rPr lang="es-ES" sz="2600" b="0" i="1" smtClean="0">
                              <a:solidFill>
                                <a:srgbClr val="C00000"/>
                              </a:solidFill>
                              <a:latin typeface="Cambria Math"/>
                            </a:rPr>
                            <m:t>𝑑</m:t>
                          </m:r>
                        </m:sub>
                      </m:sSub>
                    </m:oMath>
                  </m:oMathPara>
                </a14:m>
                <a:endParaRPr lang="es-ES" sz="2600" dirty="0">
                  <a:solidFill>
                    <a:srgbClr val="C00000"/>
                  </a:solidFill>
                </a:endParaRPr>
              </a:p>
              <a:p>
                <a:r>
                  <a:rPr lang="es-ES" sz="2600" dirty="0" smtClean="0"/>
                  <a:t>Unidad en el SI: </a:t>
                </a:r>
                <a14:m>
                  <m:oMath xmlns:m="http://schemas.openxmlformats.org/officeDocument/2006/math">
                    <m:f>
                      <m:fPr>
                        <m:ctrlPr>
                          <a:rPr lang="es-ES" sz="2600" b="0" i="1" smtClean="0">
                            <a:latin typeface="Cambria Math"/>
                          </a:rPr>
                        </m:ctrlPr>
                      </m:fPr>
                      <m:num>
                        <m:r>
                          <m:rPr>
                            <m:sty m:val="p"/>
                          </m:rPr>
                          <a:rPr lang="es-ES" sz="2600" b="0" i="0" smtClean="0">
                            <a:latin typeface="Cambria Math"/>
                          </a:rPr>
                          <m:t>A</m:t>
                        </m:r>
                      </m:num>
                      <m:den>
                        <m:sSup>
                          <m:sSupPr>
                            <m:ctrlPr>
                              <a:rPr lang="es-ES" sz="2600" b="0" i="1" smtClean="0">
                                <a:latin typeface="Cambria Math"/>
                              </a:rPr>
                            </m:ctrlPr>
                          </m:sSupPr>
                          <m:e>
                            <m:r>
                              <m:rPr>
                                <m:sty m:val="p"/>
                              </m:rPr>
                              <a:rPr lang="es-ES" sz="2600" b="0" i="0" smtClean="0">
                                <a:latin typeface="Cambria Math"/>
                              </a:rPr>
                              <m:t>m</m:t>
                            </m:r>
                          </m:e>
                          <m:sup>
                            <m:r>
                              <a:rPr lang="es-ES" sz="2600" b="0" i="0" smtClean="0">
                                <a:latin typeface="Cambria Math"/>
                              </a:rPr>
                              <m:t>2</m:t>
                            </m:r>
                          </m:sup>
                        </m:sSup>
                      </m:den>
                    </m:f>
                  </m:oMath>
                </a14:m>
                <a:endParaRPr lang="es-ES" sz="2600" dirty="0" smtClean="0"/>
              </a:p>
              <a:p>
                <a:endParaRPr lang="es-ES" sz="2600" dirty="0"/>
              </a:p>
              <a:p>
                <a:r>
                  <a:rPr lang="es-ES" sz="2600" dirty="0" smtClean="0"/>
                  <a:t>Se puede </a:t>
                </a:r>
                <a:r>
                  <a:rPr lang="es-ES" sz="2600" dirty="0" smtClean="0">
                    <a:solidFill>
                      <a:srgbClr val="C00000"/>
                    </a:solidFill>
                  </a:rPr>
                  <a:t>definir vectorialmente</a:t>
                </a:r>
                <a:r>
                  <a:rPr lang="es-ES" sz="2600" dirty="0" smtClean="0"/>
                  <a:t> puesto que la velocidad es un vector:</a:t>
                </a:r>
              </a:p>
              <a:p>
                <a:pPr marL="0" indent="0">
                  <a:buNone/>
                </a:pPr>
                <a14:m>
                  <m:oMathPara xmlns:m="http://schemas.openxmlformats.org/officeDocument/2006/math">
                    <m:oMathParaPr>
                      <m:jc m:val="centerGroup"/>
                    </m:oMathParaPr>
                    <m:oMath xmlns:m="http://schemas.openxmlformats.org/officeDocument/2006/math">
                      <m:acc>
                        <m:accPr>
                          <m:chr m:val="⃗"/>
                          <m:ctrlPr>
                            <a:rPr lang="es-ES" sz="2600" i="1" smtClean="0">
                              <a:solidFill>
                                <a:srgbClr val="C00000"/>
                              </a:solidFill>
                              <a:latin typeface="Cambria Math"/>
                            </a:rPr>
                          </m:ctrlPr>
                        </m:accPr>
                        <m:e>
                          <m:r>
                            <a:rPr lang="es-ES" sz="2600" b="0" i="1" smtClean="0">
                              <a:solidFill>
                                <a:srgbClr val="C00000"/>
                              </a:solidFill>
                              <a:latin typeface="Cambria Math"/>
                            </a:rPr>
                            <m:t>𝐽</m:t>
                          </m:r>
                        </m:e>
                      </m:acc>
                      <m:r>
                        <a:rPr lang="es-ES" sz="2600" i="1">
                          <a:solidFill>
                            <a:srgbClr val="C00000"/>
                          </a:solidFill>
                          <a:latin typeface="Cambria Math"/>
                        </a:rPr>
                        <m:t>=</m:t>
                      </m:r>
                      <m:r>
                        <a:rPr lang="es-ES" sz="2600" i="1">
                          <a:solidFill>
                            <a:srgbClr val="C00000"/>
                          </a:solidFill>
                          <a:latin typeface="Cambria Math"/>
                        </a:rPr>
                        <m:t>𝑛𝑞</m:t>
                      </m:r>
                      <m:sSub>
                        <m:sSubPr>
                          <m:ctrlPr>
                            <a:rPr lang="es-ES" sz="2600" b="0" i="1" smtClean="0">
                              <a:solidFill>
                                <a:srgbClr val="C00000"/>
                              </a:solidFill>
                              <a:latin typeface="Cambria Math"/>
                            </a:rPr>
                          </m:ctrlPr>
                        </m:sSubPr>
                        <m:e>
                          <m:acc>
                            <m:accPr>
                              <m:chr m:val="⃗"/>
                              <m:ctrlPr>
                                <a:rPr lang="es-ES" sz="2600" i="1" smtClean="0">
                                  <a:solidFill>
                                    <a:srgbClr val="C00000"/>
                                  </a:solidFill>
                                  <a:latin typeface="Cambria Math"/>
                                </a:rPr>
                              </m:ctrlPr>
                            </m:accPr>
                            <m:e>
                              <m:r>
                                <a:rPr lang="es-ES" sz="2600" b="0" i="1" smtClean="0">
                                  <a:solidFill>
                                    <a:srgbClr val="C00000"/>
                                  </a:solidFill>
                                  <a:latin typeface="Cambria Math"/>
                                </a:rPr>
                                <m:t>𝑣</m:t>
                              </m:r>
                            </m:e>
                          </m:acc>
                        </m:e>
                        <m:sub>
                          <m:r>
                            <a:rPr lang="es-ES" sz="2600" b="0" i="1" smtClean="0">
                              <a:solidFill>
                                <a:srgbClr val="C00000"/>
                              </a:solidFill>
                              <a:latin typeface="Cambria Math"/>
                            </a:rPr>
                            <m:t>𝑑</m:t>
                          </m:r>
                        </m:sub>
                      </m:sSub>
                    </m:oMath>
                  </m:oMathPara>
                </a14:m>
                <a:endParaRPr lang="es-ES" dirty="0" smtClean="0"/>
              </a:p>
              <a:p>
                <a:pPr marL="0" indent="0">
                  <a:buNone/>
                </a:pPr>
                <a:endParaRPr lang="es-ES" sz="1900" dirty="0" smtClean="0"/>
              </a:p>
              <a:p>
                <a:pPr marL="446088" lvl="1" indent="-271463"/>
                <a14:m>
                  <m:oMath xmlns:m="http://schemas.openxmlformats.org/officeDocument/2006/math">
                    <m:r>
                      <a:rPr lang="es-ES" sz="2100" i="1" smtClean="0">
                        <a:solidFill>
                          <a:schemeClr val="tx1"/>
                        </a:solidFill>
                        <a:latin typeface="Cambria Math"/>
                      </a:rPr>
                      <m:t>𝐼</m:t>
                    </m:r>
                  </m:oMath>
                </a14:m>
                <a:r>
                  <a:rPr lang="es-ES" sz="2100" dirty="0" smtClean="0"/>
                  <a:t> no es nunca vectorial. Describe la forma en que fluyen las cargas a través de un objeto extendido. En este circuito vale siempre lo mismo.</a:t>
                </a:r>
                <a:endParaRPr lang="es-ES" sz="2100" i="1" dirty="0" smtClean="0">
                  <a:solidFill>
                    <a:schemeClr val="tx1"/>
                  </a:solidFill>
                  <a:latin typeface="Cambria Math"/>
                </a:endParaRPr>
              </a:p>
              <a:p>
                <a:pPr marL="446088" lvl="1" indent="-271463"/>
                <a14:m>
                  <m:oMath xmlns:m="http://schemas.openxmlformats.org/officeDocument/2006/math">
                    <m:acc>
                      <m:accPr>
                        <m:chr m:val="⃗"/>
                        <m:ctrlPr>
                          <a:rPr lang="es-ES" sz="2100" i="1" smtClean="0">
                            <a:solidFill>
                              <a:schemeClr val="tx1"/>
                            </a:solidFill>
                            <a:latin typeface="Cambria Math"/>
                          </a:rPr>
                        </m:ctrlPr>
                      </m:accPr>
                      <m:e>
                        <m:r>
                          <a:rPr lang="es-ES" sz="2100" i="1">
                            <a:solidFill>
                              <a:schemeClr val="tx1"/>
                            </a:solidFill>
                            <a:latin typeface="Cambria Math"/>
                          </a:rPr>
                          <m:t>𝐽</m:t>
                        </m:r>
                      </m:e>
                    </m:acc>
                  </m:oMath>
                </a14:m>
                <a:r>
                  <a:rPr lang="es-ES" sz="2100" dirty="0">
                    <a:solidFill>
                      <a:prstClr val="black"/>
                    </a:solidFill>
                  </a:rPr>
                  <a:t> </a:t>
                </a:r>
                <a:r>
                  <a:rPr lang="es-ES" sz="2100" dirty="0" smtClean="0">
                    <a:solidFill>
                      <a:prstClr val="black"/>
                    </a:solidFill>
                  </a:rPr>
                  <a:t>es siempre vectorial. Describe cómo fluyen las cargas en cierto punto.</a:t>
                </a:r>
                <a:br>
                  <a:rPr lang="es-ES" sz="2100" dirty="0" smtClean="0">
                    <a:solidFill>
                      <a:prstClr val="black"/>
                    </a:solidFill>
                  </a:rPr>
                </a:br>
                <a:r>
                  <a:rPr lang="es-ES" sz="2100" dirty="0" smtClean="0">
                    <a:solidFill>
                      <a:prstClr val="black"/>
                    </a:solidFill>
                  </a:rPr>
                  <a:t>La dirección del vector es la dirección del flujo. Es distinta en la batería.</a:t>
                </a:r>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0" y="1600199"/>
                <a:ext cx="9072500" cy="5209983"/>
              </a:xfrm>
              <a:blipFill rotWithShape="1">
                <a:blip r:embed="rId3"/>
                <a:stretch>
                  <a:fillRect l="-67" t="-819" r="-1613" b="-819"/>
                </a:stretch>
              </a:blipFill>
            </p:spPr>
            <p:txBody>
              <a:bodyPr/>
              <a:lstStyle/>
              <a:p>
                <a:r>
                  <a:rPr lang="en-US">
                    <a:noFill/>
                  </a:rPr>
                  <a:t> </a:t>
                </a:r>
              </a:p>
            </p:txBody>
          </p:sp>
        </mc:Fallback>
      </mc:AlternateContent>
      <p:sp>
        <p:nvSpPr>
          <p:cNvPr id="5" name="4 Rectángulo redondeado"/>
          <p:cNvSpPr/>
          <p:nvPr/>
        </p:nvSpPr>
        <p:spPr>
          <a:xfrm>
            <a:off x="3434527" y="2370652"/>
            <a:ext cx="2195821" cy="78831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5 Rectángulo redondeado"/>
          <p:cNvSpPr/>
          <p:nvPr/>
        </p:nvSpPr>
        <p:spPr>
          <a:xfrm>
            <a:off x="3671901" y="4575897"/>
            <a:ext cx="1620180" cy="49651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826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 Densidad de corriente</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14</a:t>
            </a:fld>
            <a:endParaRPr lang="es-ES"/>
          </a:p>
        </p:txBody>
      </p:sp>
      <p:sp>
        <p:nvSpPr>
          <p:cNvPr id="4" name="3 Marcador de contenido"/>
          <p:cNvSpPr>
            <a:spLocks noGrp="1"/>
          </p:cNvSpPr>
          <p:nvPr>
            <p:ph sz="quarter" idx="1"/>
          </p:nvPr>
        </p:nvSpPr>
        <p:spPr/>
        <p:txBody>
          <a:bodyPr/>
          <a:lstStyle/>
          <a:p>
            <a:pPr marL="0" indent="0">
              <a:buNone/>
            </a:pPr>
            <a:r>
              <a:rPr lang="es-ES" dirty="0" smtClean="0"/>
              <a:t>Un alambre de cobre del número 18 tiene un diámetro nominal de 1.02 </a:t>
            </a:r>
            <a:r>
              <a:rPr lang="es-ES" dirty="0" err="1" smtClean="0"/>
              <a:t>mm.</a:t>
            </a:r>
            <a:r>
              <a:rPr lang="es-ES" dirty="0" smtClean="0"/>
              <a:t> Conduce una corriente constante de 1.67 A para alimentar una bombilla de 200 W. La densidad de electrones libres es de 8.5x10</a:t>
            </a:r>
            <a:r>
              <a:rPr lang="es-ES" baseline="30000" dirty="0" smtClean="0"/>
              <a:t>28</a:t>
            </a:r>
            <a:r>
              <a:rPr lang="es-ES" dirty="0" smtClean="0"/>
              <a:t> electrones por metro cúbico. Determinar:</a:t>
            </a:r>
          </a:p>
          <a:p>
            <a:pPr marL="514350" indent="-514350">
              <a:buFont typeface="+mj-lt"/>
              <a:buAutoNum type="arabicPeriod"/>
            </a:pPr>
            <a:r>
              <a:rPr lang="es-ES" dirty="0" smtClean="0"/>
              <a:t>La magnitud de la densidad de corriente</a:t>
            </a:r>
          </a:p>
          <a:p>
            <a:pPr marL="514350" indent="-514350">
              <a:buFont typeface="+mj-lt"/>
              <a:buAutoNum type="arabicPeriod"/>
            </a:pPr>
            <a:r>
              <a:rPr lang="es-ES" dirty="0" smtClean="0"/>
              <a:t>La velocidad de deriva</a:t>
            </a:r>
            <a:endParaRPr lang="es-ES" dirty="0"/>
          </a:p>
        </p:txBody>
      </p:sp>
    </p:spTree>
    <p:extLst>
      <p:ext uri="{BB962C8B-B14F-4D97-AF65-F5344CB8AC3E}">
        <p14:creationId xmlns:p14="http://schemas.microsoft.com/office/powerpoint/2010/main" val="252611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Ejercicio: Densidad de corriente</a:t>
            </a:r>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15</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p:txBody>
              <a:bodyPr>
                <a:normAutofit fontScale="92500" lnSpcReduction="10000"/>
              </a:bodyPr>
              <a:lstStyle/>
              <a:p>
                <a:pPr marL="514350" indent="-514350">
                  <a:buFont typeface="+mj-lt"/>
                  <a:buAutoNum type="arabicPeriod"/>
                </a:pPr>
                <a:r>
                  <a:rPr lang="es-ES" dirty="0" smtClean="0"/>
                  <a:t>Sabemos que </a:t>
                </a:r>
                <a14:m>
                  <m:oMath xmlns:m="http://schemas.openxmlformats.org/officeDocument/2006/math">
                    <m:r>
                      <a:rPr lang="es-ES" b="0" i="1" smtClean="0">
                        <a:latin typeface="Cambria Math"/>
                      </a:rPr>
                      <m:t>𝐽</m:t>
                    </m:r>
                    <m:r>
                      <a:rPr lang="es-ES" b="0" i="1" smtClean="0">
                        <a:latin typeface="Cambria Math"/>
                      </a:rPr>
                      <m:t>=</m:t>
                    </m:r>
                    <m:f>
                      <m:fPr>
                        <m:ctrlPr>
                          <a:rPr lang="es-ES" b="0" i="1" smtClean="0">
                            <a:latin typeface="Cambria Math"/>
                          </a:rPr>
                        </m:ctrlPr>
                      </m:fPr>
                      <m:num>
                        <m:r>
                          <a:rPr lang="es-ES" b="0" i="1" smtClean="0">
                            <a:latin typeface="Cambria Math"/>
                          </a:rPr>
                          <m:t>𝐼</m:t>
                        </m:r>
                      </m:num>
                      <m:den>
                        <m:r>
                          <a:rPr lang="es-ES" b="0" i="1" smtClean="0">
                            <a:latin typeface="Cambria Math"/>
                          </a:rPr>
                          <m:t>𝐴</m:t>
                        </m:r>
                      </m:den>
                    </m:f>
                  </m:oMath>
                </a14:m>
                <a:endParaRPr lang="es-ES" dirty="0" smtClean="0"/>
              </a:p>
              <a:p>
                <a:pPr lvl="1"/>
                <a:r>
                  <a:rPr lang="es-ES" dirty="0" smtClean="0"/>
                  <a:t>El área de la sección transversal del alambre será:</a:t>
                </a:r>
              </a:p>
              <a:p>
                <a:pPr marL="365760" lvl="1" indent="0">
                  <a:buNone/>
                </a:pPr>
                <a14:m>
                  <m:oMathPara xmlns:m="http://schemas.openxmlformats.org/officeDocument/2006/math">
                    <m:oMathParaPr>
                      <m:jc m:val="centerGroup"/>
                    </m:oMathParaPr>
                    <m:oMath xmlns:m="http://schemas.openxmlformats.org/officeDocument/2006/math">
                      <m:r>
                        <a:rPr lang="es-ES" b="0" i="1" smtClean="0">
                          <a:latin typeface="Cambria Math"/>
                        </a:rPr>
                        <m:t>𝐴</m:t>
                      </m:r>
                      <m:r>
                        <a:rPr lang="es-ES" b="0" i="1" smtClean="0">
                          <a:latin typeface="Cambria Math"/>
                        </a:rPr>
                        <m:t>=</m:t>
                      </m:r>
                      <m:r>
                        <a:rPr lang="es-ES" b="0" i="1" smtClean="0">
                          <a:latin typeface="Cambria Math"/>
                        </a:rPr>
                        <m:t>𝜋</m:t>
                      </m:r>
                      <m:sSup>
                        <m:sSupPr>
                          <m:ctrlPr>
                            <a:rPr lang="es-ES" b="0" i="1" smtClean="0">
                              <a:latin typeface="Cambria Math"/>
                            </a:rPr>
                          </m:ctrlPr>
                        </m:sSupPr>
                        <m:e>
                          <m:r>
                            <a:rPr lang="es-ES" b="0" i="1" smtClean="0">
                              <a:latin typeface="Cambria Math"/>
                            </a:rPr>
                            <m:t>𝑟</m:t>
                          </m:r>
                        </m:e>
                        <m:sup>
                          <m:r>
                            <a:rPr lang="es-ES" b="0" i="1" smtClean="0">
                              <a:latin typeface="Cambria Math"/>
                            </a:rPr>
                            <m:t>2</m:t>
                          </m:r>
                        </m:sup>
                      </m:sSup>
                      <m:r>
                        <a:rPr lang="es-ES" b="0" i="1" smtClean="0">
                          <a:latin typeface="Cambria Math"/>
                        </a:rPr>
                        <m:t>=</m:t>
                      </m:r>
                      <m:f>
                        <m:fPr>
                          <m:ctrlPr>
                            <a:rPr lang="es-ES" b="0" i="1" smtClean="0">
                              <a:latin typeface="Cambria Math"/>
                            </a:rPr>
                          </m:ctrlPr>
                        </m:fPr>
                        <m:num>
                          <m:r>
                            <a:rPr lang="es-ES" b="0" i="1" smtClean="0">
                              <a:latin typeface="Cambria Math"/>
                            </a:rPr>
                            <m:t>𝜋</m:t>
                          </m:r>
                          <m:sSup>
                            <m:sSupPr>
                              <m:ctrlPr>
                                <a:rPr lang="es-ES" b="0" i="1" smtClean="0">
                                  <a:latin typeface="Cambria Math"/>
                                </a:rPr>
                              </m:ctrlPr>
                            </m:sSupPr>
                            <m:e>
                              <m:r>
                                <a:rPr lang="es-ES" b="0" i="1" smtClean="0">
                                  <a:latin typeface="Cambria Math"/>
                                </a:rPr>
                                <m:t>𝑑</m:t>
                              </m:r>
                            </m:e>
                            <m:sup>
                              <m:r>
                                <a:rPr lang="es-ES" b="0" i="1" smtClean="0">
                                  <a:latin typeface="Cambria Math"/>
                                </a:rPr>
                                <m:t>2</m:t>
                              </m:r>
                            </m:sup>
                          </m:sSup>
                        </m:num>
                        <m:den>
                          <m:r>
                            <a:rPr lang="es-ES" b="0" i="1" smtClean="0">
                              <a:latin typeface="Cambria Math"/>
                            </a:rPr>
                            <m:t>4</m:t>
                          </m:r>
                        </m:den>
                      </m:f>
                      <m:r>
                        <a:rPr lang="es-ES" b="0" i="1" smtClean="0">
                          <a:latin typeface="Cambria Math"/>
                        </a:rPr>
                        <m:t>=8.17⋅</m:t>
                      </m:r>
                      <m:sSup>
                        <m:sSupPr>
                          <m:ctrlPr>
                            <a:rPr lang="es-ES" b="0" i="1" smtClean="0">
                              <a:latin typeface="Cambria Math"/>
                            </a:rPr>
                          </m:ctrlPr>
                        </m:sSupPr>
                        <m:e>
                          <m:r>
                            <a:rPr lang="es-ES" b="0" i="1" smtClean="0">
                              <a:latin typeface="Cambria Math"/>
                            </a:rPr>
                            <m:t>10</m:t>
                          </m:r>
                        </m:e>
                        <m:sup>
                          <m:r>
                            <a:rPr lang="es-ES" b="0" i="1" smtClean="0">
                              <a:latin typeface="Cambria Math"/>
                            </a:rPr>
                            <m:t>−7</m:t>
                          </m:r>
                        </m:sup>
                      </m:sSup>
                      <m:r>
                        <a:rPr lang="es-ES" b="0" i="1" smtClean="0">
                          <a:latin typeface="Cambria Math"/>
                        </a:rPr>
                        <m:t> </m:t>
                      </m:r>
                      <m:sSup>
                        <m:sSupPr>
                          <m:ctrlPr>
                            <a:rPr lang="es-ES" b="0" i="1" smtClean="0">
                              <a:latin typeface="Cambria Math"/>
                            </a:rPr>
                          </m:ctrlPr>
                        </m:sSupPr>
                        <m:e>
                          <m:r>
                            <m:rPr>
                              <m:sty m:val="p"/>
                            </m:rPr>
                            <a:rPr lang="es-ES" b="0" i="0" smtClean="0">
                              <a:latin typeface="Cambria Math"/>
                            </a:rPr>
                            <m:t>m</m:t>
                          </m:r>
                        </m:e>
                        <m:sup>
                          <m:r>
                            <a:rPr lang="es-ES" b="0" i="0" smtClean="0">
                              <a:latin typeface="Cambria Math"/>
                            </a:rPr>
                            <m:t>2</m:t>
                          </m:r>
                        </m:sup>
                      </m:sSup>
                    </m:oMath>
                  </m:oMathPara>
                </a14:m>
                <a:endParaRPr lang="es-ES" b="0" dirty="0" smtClean="0"/>
              </a:p>
              <a:p>
                <a:pPr lvl="1"/>
                <a:r>
                  <a:rPr lang="es-ES" dirty="0" smtClean="0"/>
                  <a:t>Por tanto:</a:t>
                </a:r>
              </a:p>
              <a:p>
                <a:pPr marL="365760" lvl="1" indent="0">
                  <a:buNone/>
                </a:pPr>
                <a14:m>
                  <m:oMathPara xmlns:m="http://schemas.openxmlformats.org/officeDocument/2006/math">
                    <m:oMathParaPr>
                      <m:jc m:val="centerGroup"/>
                    </m:oMathParaPr>
                    <m:oMath xmlns:m="http://schemas.openxmlformats.org/officeDocument/2006/math">
                      <m:r>
                        <a:rPr lang="es-ES" b="0" i="1" smtClean="0">
                          <a:latin typeface="Cambria Math"/>
                        </a:rPr>
                        <m:t>𝐽</m:t>
                      </m:r>
                      <m:r>
                        <a:rPr lang="es-ES" b="0" i="1" smtClean="0">
                          <a:latin typeface="Cambria Math"/>
                        </a:rPr>
                        <m:t>=</m:t>
                      </m:r>
                      <m:f>
                        <m:fPr>
                          <m:ctrlPr>
                            <a:rPr lang="es-ES" b="0" i="1" smtClean="0">
                              <a:latin typeface="Cambria Math"/>
                            </a:rPr>
                          </m:ctrlPr>
                        </m:fPr>
                        <m:num>
                          <m:r>
                            <a:rPr lang="es-ES" b="0" i="1" smtClean="0">
                              <a:latin typeface="Cambria Math"/>
                            </a:rPr>
                            <m:t>1.67 </m:t>
                          </m:r>
                          <m:r>
                            <m:rPr>
                              <m:sty m:val="p"/>
                            </m:rPr>
                            <a:rPr lang="es-ES" b="0" i="0" smtClean="0">
                              <a:latin typeface="Cambria Math"/>
                            </a:rPr>
                            <m:t>A</m:t>
                          </m:r>
                        </m:num>
                        <m:den>
                          <m:r>
                            <a:rPr lang="es-ES" b="0" i="1" smtClean="0">
                              <a:latin typeface="Cambria Math"/>
                            </a:rPr>
                            <m:t>8.17⋅</m:t>
                          </m:r>
                          <m:sSup>
                            <m:sSupPr>
                              <m:ctrlPr>
                                <a:rPr lang="es-ES" b="0" i="1" smtClean="0">
                                  <a:latin typeface="Cambria Math"/>
                                </a:rPr>
                              </m:ctrlPr>
                            </m:sSupPr>
                            <m:e>
                              <m:r>
                                <a:rPr lang="es-ES" b="0" i="1" smtClean="0">
                                  <a:latin typeface="Cambria Math"/>
                                </a:rPr>
                                <m:t>10</m:t>
                              </m:r>
                            </m:e>
                            <m:sup>
                              <m:r>
                                <a:rPr lang="es-ES" b="0" i="1" smtClean="0">
                                  <a:latin typeface="Cambria Math"/>
                                </a:rPr>
                                <m:t>−7</m:t>
                              </m:r>
                            </m:sup>
                          </m:sSup>
                          <m:r>
                            <a:rPr lang="es-ES" b="0" i="1" smtClean="0">
                              <a:latin typeface="Cambria Math"/>
                            </a:rPr>
                            <m:t> </m:t>
                          </m:r>
                          <m:sSup>
                            <m:sSupPr>
                              <m:ctrlPr>
                                <a:rPr lang="es-ES" b="0" i="1" smtClean="0">
                                  <a:latin typeface="Cambria Math"/>
                                </a:rPr>
                              </m:ctrlPr>
                            </m:sSupPr>
                            <m:e>
                              <m:r>
                                <m:rPr>
                                  <m:sty m:val="p"/>
                                </m:rPr>
                                <a:rPr lang="es-ES" b="0" i="0" smtClean="0">
                                  <a:latin typeface="Cambria Math"/>
                                </a:rPr>
                                <m:t>m</m:t>
                              </m:r>
                            </m:e>
                            <m:sup>
                              <m:r>
                                <a:rPr lang="es-ES" b="0" i="0" smtClean="0">
                                  <a:latin typeface="Cambria Math"/>
                                </a:rPr>
                                <m:t>2</m:t>
                              </m:r>
                            </m:sup>
                          </m:sSup>
                        </m:den>
                      </m:f>
                      <m:r>
                        <a:rPr lang="es-ES" b="0" i="1" smtClean="0">
                          <a:latin typeface="Cambria Math"/>
                        </a:rPr>
                        <m:t>=2.04⋅</m:t>
                      </m:r>
                      <m:sSup>
                        <m:sSupPr>
                          <m:ctrlPr>
                            <a:rPr lang="es-ES" b="0" i="1" smtClean="0">
                              <a:latin typeface="Cambria Math"/>
                            </a:rPr>
                          </m:ctrlPr>
                        </m:sSupPr>
                        <m:e>
                          <m:r>
                            <a:rPr lang="es-ES" b="0" i="1" smtClean="0">
                              <a:latin typeface="Cambria Math"/>
                            </a:rPr>
                            <m:t>10</m:t>
                          </m:r>
                        </m:e>
                        <m:sup>
                          <m:r>
                            <a:rPr lang="es-ES" b="0" i="1" smtClean="0">
                              <a:latin typeface="Cambria Math"/>
                            </a:rPr>
                            <m:t>6</m:t>
                          </m:r>
                        </m:sup>
                      </m:sSup>
                      <m:r>
                        <a:rPr lang="es-ES" b="0" i="1" smtClean="0">
                          <a:latin typeface="Cambria Math"/>
                        </a:rPr>
                        <m:t> </m:t>
                      </m:r>
                      <m:sSup>
                        <m:sSupPr>
                          <m:ctrlPr>
                            <a:rPr lang="es-ES" b="0" i="1" smtClean="0">
                              <a:latin typeface="Cambria Math"/>
                            </a:rPr>
                          </m:ctrlPr>
                        </m:sSupPr>
                        <m:e>
                          <m:r>
                            <m:rPr>
                              <m:sty m:val="p"/>
                            </m:rPr>
                            <a:rPr lang="es-ES" b="0" i="0" smtClean="0">
                              <a:latin typeface="Cambria Math"/>
                            </a:rPr>
                            <m:t>A</m:t>
                          </m:r>
                          <m:r>
                            <a:rPr lang="es-ES" b="0" i="0" smtClean="0">
                              <a:latin typeface="Cambria Math"/>
                            </a:rPr>
                            <m:t>/</m:t>
                          </m:r>
                          <m:r>
                            <m:rPr>
                              <m:sty m:val="p"/>
                            </m:rPr>
                            <a:rPr lang="es-ES" b="0" i="0" smtClean="0">
                              <a:latin typeface="Cambria Math"/>
                            </a:rPr>
                            <m:t>m</m:t>
                          </m:r>
                        </m:e>
                        <m:sup>
                          <m:r>
                            <a:rPr lang="es-ES" b="0" i="0" smtClean="0">
                              <a:latin typeface="Cambria Math"/>
                            </a:rPr>
                            <m:t>2</m:t>
                          </m:r>
                        </m:sup>
                      </m:sSup>
                    </m:oMath>
                  </m:oMathPara>
                </a14:m>
                <a:endParaRPr lang="es-ES" dirty="0" smtClean="0"/>
              </a:p>
              <a:p>
                <a:pPr marL="560070" indent="-514350">
                  <a:buFont typeface="+mj-lt"/>
                  <a:buAutoNum type="arabicPeriod"/>
                </a:pPr>
                <a:r>
                  <a:rPr lang="es-ES" dirty="0" smtClean="0"/>
                  <a:t>Para la velocidad de deriva:</a:t>
                </a:r>
              </a:p>
              <a:p>
                <a:pPr marL="365760" lvl="1" indent="0">
                  <a:buNone/>
                </a:pPr>
                <a14:m>
                  <m:oMathPara xmlns:m="http://schemas.openxmlformats.org/officeDocument/2006/math">
                    <m:oMathParaPr>
                      <m:jc m:val="centerGroup"/>
                    </m:oMathParaPr>
                    <m:oMath xmlns:m="http://schemas.openxmlformats.org/officeDocument/2006/math">
                      <m:r>
                        <a:rPr lang="es-ES" b="0" i="1" smtClean="0">
                          <a:latin typeface="Cambria Math"/>
                        </a:rPr>
                        <m:t>𝐽</m:t>
                      </m:r>
                      <m:r>
                        <a:rPr lang="es-ES" b="0" i="1" smtClean="0">
                          <a:latin typeface="Cambria Math"/>
                        </a:rPr>
                        <m:t>=</m:t>
                      </m:r>
                      <m:r>
                        <a:rPr lang="es-ES" b="0" i="1" smtClean="0">
                          <a:latin typeface="Cambria Math"/>
                        </a:rPr>
                        <m:t>𝑛𝑞</m:t>
                      </m:r>
                      <m:sSub>
                        <m:sSubPr>
                          <m:ctrlPr>
                            <a:rPr lang="es-ES" b="0" i="1" smtClean="0">
                              <a:latin typeface="Cambria Math"/>
                            </a:rPr>
                          </m:ctrlPr>
                        </m:sSubPr>
                        <m:e>
                          <m:r>
                            <a:rPr lang="es-ES" b="0" i="1" smtClean="0">
                              <a:latin typeface="Cambria Math"/>
                            </a:rPr>
                            <m:t>𝑣</m:t>
                          </m:r>
                        </m:e>
                        <m:sub>
                          <m:r>
                            <a:rPr lang="es-ES" b="0" i="1" smtClean="0">
                              <a:latin typeface="Cambria Math"/>
                            </a:rPr>
                            <m:t>𝑑</m:t>
                          </m:r>
                        </m:sub>
                      </m:sSub>
                      <m:r>
                        <a:rPr lang="es-ES" b="0" i="1" smtClean="0">
                          <a:latin typeface="Cambria Math"/>
                        </a:rPr>
                        <m:t>⇒</m:t>
                      </m:r>
                    </m:oMath>
                  </m:oMathPara>
                </a14:m>
                <a:endParaRPr lang="es-ES" b="0" i="1" dirty="0" smtClean="0">
                  <a:latin typeface="Cambria Math"/>
                </a:endParaRPr>
              </a:p>
              <a:p>
                <a:pPr marL="365760" lvl="1" indent="0">
                  <a:buNone/>
                </a:pPr>
                <a:endParaRPr lang="es-ES" b="0" i="1" dirty="0" smtClean="0">
                  <a:latin typeface="Cambria Math"/>
                </a:endParaRPr>
              </a:p>
              <a:p>
                <a:pPr marL="365760" lvl="1" indent="0">
                  <a:buNone/>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𝑣</m:t>
                          </m:r>
                        </m:e>
                        <m:sub>
                          <m:r>
                            <a:rPr lang="es-ES" b="0" i="1" smtClean="0">
                              <a:latin typeface="Cambria Math"/>
                            </a:rPr>
                            <m:t>𝑑</m:t>
                          </m:r>
                        </m:sub>
                      </m:sSub>
                      <m:r>
                        <a:rPr lang="es-ES" b="0" i="1" smtClean="0">
                          <a:latin typeface="Cambria Math"/>
                        </a:rPr>
                        <m:t>=</m:t>
                      </m:r>
                      <m:f>
                        <m:fPr>
                          <m:ctrlPr>
                            <a:rPr lang="es-ES" b="0" i="1" smtClean="0">
                              <a:latin typeface="Cambria Math"/>
                            </a:rPr>
                          </m:ctrlPr>
                        </m:fPr>
                        <m:num>
                          <m:r>
                            <a:rPr lang="es-ES" b="0" i="1" smtClean="0">
                              <a:latin typeface="Cambria Math"/>
                            </a:rPr>
                            <m:t>𝐽</m:t>
                          </m:r>
                        </m:num>
                        <m:den>
                          <m:r>
                            <a:rPr lang="es-ES" b="0" i="1" smtClean="0">
                              <a:latin typeface="Cambria Math"/>
                            </a:rPr>
                            <m:t>𝑛𝑞</m:t>
                          </m:r>
                        </m:den>
                      </m:f>
                      <m:r>
                        <a:rPr lang="es-ES" b="0" i="1" smtClean="0">
                          <a:latin typeface="Cambria Math"/>
                        </a:rPr>
                        <m:t>=</m:t>
                      </m:r>
                      <m:f>
                        <m:fPr>
                          <m:ctrlPr>
                            <a:rPr lang="es-ES" b="0" i="1" smtClean="0">
                              <a:latin typeface="Cambria Math"/>
                            </a:rPr>
                          </m:ctrlPr>
                        </m:fPr>
                        <m:num>
                          <m:r>
                            <a:rPr lang="es-ES" b="0" i="1" smtClean="0">
                              <a:latin typeface="Cambria Math"/>
                            </a:rPr>
                            <m:t>2.04⋅</m:t>
                          </m:r>
                          <m:sSup>
                            <m:sSupPr>
                              <m:ctrlPr>
                                <a:rPr lang="es-ES" b="0" i="1" smtClean="0">
                                  <a:latin typeface="Cambria Math"/>
                                </a:rPr>
                              </m:ctrlPr>
                            </m:sSupPr>
                            <m:e>
                              <m:r>
                                <a:rPr lang="es-ES" b="0" i="1" smtClean="0">
                                  <a:latin typeface="Cambria Math"/>
                                </a:rPr>
                                <m:t>10</m:t>
                              </m:r>
                            </m:e>
                            <m:sup>
                              <m:r>
                                <a:rPr lang="es-ES" b="0" i="1" smtClean="0">
                                  <a:latin typeface="Cambria Math"/>
                                </a:rPr>
                                <m:t>6</m:t>
                              </m:r>
                            </m:sup>
                          </m:sSup>
                          <m:r>
                            <a:rPr lang="es-ES" b="0" i="1" smtClean="0">
                              <a:latin typeface="Cambria Math"/>
                            </a:rPr>
                            <m:t> </m:t>
                          </m:r>
                          <m:r>
                            <m:rPr>
                              <m:sty m:val="p"/>
                            </m:rPr>
                            <a:rPr lang="es-ES" b="0" i="0" smtClean="0">
                              <a:latin typeface="Cambria Math"/>
                            </a:rPr>
                            <m:t>A</m:t>
                          </m:r>
                          <m:r>
                            <a:rPr lang="es-ES" b="0" i="0" smtClean="0">
                              <a:latin typeface="Cambria Math"/>
                            </a:rPr>
                            <m:t>/</m:t>
                          </m:r>
                          <m:sSup>
                            <m:sSupPr>
                              <m:ctrlPr>
                                <a:rPr lang="es-ES" b="0" i="1" smtClean="0">
                                  <a:latin typeface="Cambria Math"/>
                                </a:rPr>
                              </m:ctrlPr>
                            </m:sSupPr>
                            <m:e>
                              <m:r>
                                <m:rPr>
                                  <m:sty m:val="p"/>
                                </m:rPr>
                                <a:rPr lang="es-ES" b="0" i="0" smtClean="0">
                                  <a:latin typeface="Cambria Math"/>
                                </a:rPr>
                                <m:t>m</m:t>
                              </m:r>
                            </m:e>
                            <m:sup>
                              <m:r>
                                <a:rPr lang="es-ES" b="0" i="0" smtClean="0">
                                  <a:latin typeface="Cambria Math"/>
                                </a:rPr>
                                <m:t>2</m:t>
                              </m:r>
                            </m:sup>
                          </m:sSup>
                        </m:num>
                        <m:den>
                          <m:r>
                            <a:rPr lang="es-ES" b="0" i="1" smtClean="0">
                              <a:latin typeface="Cambria Math"/>
                            </a:rPr>
                            <m:t>8.5⋅</m:t>
                          </m:r>
                          <m:sSup>
                            <m:sSupPr>
                              <m:ctrlPr>
                                <a:rPr lang="es-ES" b="0" i="1" smtClean="0">
                                  <a:latin typeface="Cambria Math"/>
                                </a:rPr>
                              </m:ctrlPr>
                            </m:sSupPr>
                            <m:e>
                              <m:r>
                                <a:rPr lang="es-ES" b="0" i="1" smtClean="0">
                                  <a:latin typeface="Cambria Math"/>
                                </a:rPr>
                                <m:t>10</m:t>
                              </m:r>
                            </m:e>
                            <m:sup>
                              <m:r>
                                <a:rPr lang="es-ES" b="0" i="1" smtClean="0">
                                  <a:latin typeface="Cambria Math"/>
                                </a:rPr>
                                <m:t>28</m:t>
                              </m:r>
                            </m:sup>
                          </m:sSup>
                          <m:r>
                            <a:rPr lang="es-ES" b="0" i="1" smtClean="0">
                              <a:latin typeface="Cambria Math"/>
                            </a:rPr>
                            <m:t> </m:t>
                          </m:r>
                          <m:sSup>
                            <m:sSupPr>
                              <m:ctrlPr>
                                <a:rPr lang="es-ES" b="0" i="1" smtClean="0">
                                  <a:latin typeface="Cambria Math"/>
                                </a:rPr>
                              </m:ctrlPr>
                            </m:sSupPr>
                            <m:e>
                              <m:r>
                                <m:rPr>
                                  <m:sty m:val="p"/>
                                </m:rPr>
                                <a:rPr lang="es-ES" b="0" i="0" smtClean="0">
                                  <a:latin typeface="Cambria Math"/>
                                </a:rPr>
                                <m:t>m</m:t>
                              </m:r>
                            </m:e>
                            <m:sup>
                              <m:r>
                                <a:rPr lang="es-ES" b="0" i="0" smtClean="0">
                                  <a:latin typeface="Cambria Math"/>
                                </a:rPr>
                                <m:t>−3</m:t>
                              </m:r>
                            </m:sup>
                          </m:sSup>
                          <m:r>
                            <a:rPr lang="es-ES" b="0" i="1" smtClean="0">
                              <a:latin typeface="Cambria Math"/>
                            </a:rPr>
                            <m:t>⋅1.6⋅</m:t>
                          </m:r>
                          <m:sSup>
                            <m:sSupPr>
                              <m:ctrlPr>
                                <a:rPr lang="es-ES" b="0" i="1" smtClean="0">
                                  <a:latin typeface="Cambria Math"/>
                                </a:rPr>
                              </m:ctrlPr>
                            </m:sSupPr>
                            <m:e>
                              <m:r>
                                <a:rPr lang="es-ES" b="0" i="1" smtClean="0">
                                  <a:latin typeface="Cambria Math"/>
                                </a:rPr>
                                <m:t>10</m:t>
                              </m:r>
                            </m:e>
                            <m:sup>
                              <m:r>
                                <a:rPr lang="es-ES" b="0" i="1" smtClean="0">
                                  <a:latin typeface="Cambria Math"/>
                                </a:rPr>
                                <m:t>−19</m:t>
                              </m:r>
                            </m:sup>
                          </m:sSup>
                          <m:r>
                            <a:rPr lang="es-ES" b="0" i="0" smtClean="0">
                              <a:latin typeface="Cambria Math"/>
                            </a:rPr>
                            <m:t> </m:t>
                          </m:r>
                          <m:r>
                            <m:rPr>
                              <m:sty m:val="p"/>
                            </m:rPr>
                            <a:rPr lang="es-ES" b="0" i="0" smtClean="0">
                              <a:latin typeface="Cambria Math"/>
                            </a:rPr>
                            <m:t>C</m:t>
                          </m:r>
                        </m:den>
                      </m:f>
                      <m:r>
                        <a:rPr lang="es-ES" b="0" i="1" smtClean="0">
                          <a:latin typeface="Cambria Math"/>
                        </a:rPr>
                        <m:t>=1.5⋅</m:t>
                      </m:r>
                      <m:sSup>
                        <m:sSupPr>
                          <m:ctrlPr>
                            <a:rPr lang="es-ES" b="0" i="1" smtClean="0">
                              <a:latin typeface="Cambria Math"/>
                            </a:rPr>
                          </m:ctrlPr>
                        </m:sSupPr>
                        <m:e>
                          <m:r>
                            <a:rPr lang="es-ES" b="0" i="1" smtClean="0">
                              <a:latin typeface="Cambria Math"/>
                            </a:rPr>
                            <m:t>10</m:t>
                          </m:r>
                        </m:e>
                        <m:sup>
                          <m:r>
                            <a:rPr lang="es-ES" b="0" i="1" smtClean="0">
                              <a:latin typeface="Cambria Math"/>
                            </a:rPr>
                            <m:t>−4</m:t>
                          </m:r>
                        </m:sup>
                      </m:sSup>
                      <m:r>
                        <a:rPr lang="es-ES" b="0" i="1" smtClean="0">
                          <a:latin typeface="Cambria Math"/>
                        </a:rPr>
                        <m:t> </m:t>
                      </m:r>
                      <m:r>
                        <m:rPr>
                          <m:sty m:val="p"/>
                        </m:rPr>
                        <a:rPr lang="es-ES" b="0" i="0" smtClean="0">
                          <a:latin typeface="Cambria Math"/>
                        </a:rPr>
                        <m:t>m</m:t>
                      </m:r>
                      <m:r>
                        <a:rPr lang="es-ES" b="0" i="0" smtClean="0">
                          <a:latin typeface="Cambria Math"/>
                        </a:rPr>
                        <m:t>/</m:t>
                      </m:r>
                      <m:r>
                        <m:rPr>
                          <m:sty m:val="p"/>
                        </m:rPr>
                        <a:rPr lang="es-ES" b="0" i="0" smtClean="0">
                          <a:latin typeface="Cambria Math"/>
                        </a:rPr>
                        <m:t>s</m:t>
                      </m:r>
                    </m:oMath>
                  </m:oMathPara>
                </a14:m>
                <a:endParaRPr lang="es-ES" dirty="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blipFill rotWithShape="1">
                <a:blip r:embed="rId2"/>
                <a:stretch>
                  <a:fillRect l="-212" t="-121"/>
                </a:stretch>
              </a:blipFill>
            </p:spPr>
            <p:txBody>
              <a:bodyPr/>
              <a:lstStyle/>
              <a:p>
                <a:r>
                  <a:rPr lang="en-US">
                    <a:noFill/>
                  </a:rPr>
                  <a:t> </a:t>
                </a:r>
              </a:p>
            </p:txBody>
          </p:sp>
        </mc:Fallback>
      </mc:AlternateContent>
      <p:grpSp>
        <p:nvGrpSpPr>
          <p:cNvPr id="12" name="11 Grupo"/>
          <p:cNvGrpSpPr/>
          <p:nvPr/>
        </p:nvGrpSpPr>
        <p:grpSpPr>
          <a:xfrm>
            <a:off x="4707015" y="3834042"/>
            <a:ext cx="2205246" cy="495055"/>
            <a:chOff x="5832140" y="4059070"/>
            <a:chExt cx="1530170" cy="765085"/>
          </a:xfrm>
        </p:grpSpPr>
        <p:cxnSp>
          <p:nvCxnSpPr>
            <p:cNvPr id="6" name="5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3" name="12 Grupo"/>
          <p:cNvGrpSpPr/>
          <p:nvPr/>
        </p:nvGrpSpPr>
        <p:grpSpPr>
          <a:xfrm rot="10800000">
            <a:off x="1826695" y="3834042"/>
            <a:ext cx="398461" cy="495055"/>
            <a:chOff x="5832140" y="4059070"/>
            <a:chExt cx="1530170" cy="765085"/>
          </a:xfrm>
        </p:grpSpPr>
        <p:cxnSp>
          <p:nvCxnSpPr>
            <p:cNvPr id="14" name="13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7" name="16 Grupo"/>
          <p:cNvGrpSpPr/>
          <p:nvPr/>
        </p:nvGrpSpPr>
        <p:grpSpPr>
          <a:xfrm>
            <a:off x="6237185" y="5814265"/>
            <a:ext cx="2205246" cy="495055"/>
            <a:chOff x="5832140" y="4059070"/>
            <a:chExt cx="1530170" cy="765085"/>
          </a:xfrm>
        </p:grpSpPr>
        <p:cxnSp>
          <p:nvCxnSpPr>
            <p:cNvPr id="18" name="17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1" name="20 Grupo"/>
          <p:cNvGrpSpPr/>
          <p:nvPr/>
        </p:nvGrpSpPr>
        <p:grpSpPr>
          <a:xfrm rot="10800000">
            <a:off x="656565" y="5814265"/>
            <a:ext cx="398461" cy="495055"/>
            <a:chOff x="5832140" y="4059070"/>
            <a:chExt cx="1530170" cy="765085"/>
          </a:xfrm>
        </p:grpSpPr>
        <p:cxnSp>
          <p:nvCxnSpPr>
            <p:cNvPr id="22" name="21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373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Ley de Ohm</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16</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116504" y="1546574"/>
                <a:ext cx="8865986" cy="5257801"/>
              </a:xfrm>
            </p:spPr>
            <p:txBody>
              <a:bodyPr>
                <a:normAutofit fontScale="85000" lnSpcReduction="20000"/>
              </a:bodyPr>
              <a:lstStyle/>
              <a:p>
                <a:r>
                  <a:rPr lang="es-ES" sz="3200" dirty="0" smtClean="0"/>
                  <a:t>La densidad de corriente, </a:t>
                </a:r>
                <a14:m>
                  <m:oMath xmlns:m="http://schemas.openxmlformats.org/officeDocument/2006/math">
                    <m:acc>
                      <m:accPr>
                        <m:chr m:val="⃗"/>
                        <m:ctrlPr>
                          <a:rPr lang="es-ES" sz="3200" i="1" smtClean="0">
                            <a:latin typeface="Cambria Math"/>
                          </a:rPr>
                        </m:ctrlPr>
                      </m:accPr>
                      <m:e>
                        <m:r>
                          <a:rPr lang="es-ES" sz="3200" i="1">
                            <a:latin typeface="Cambria Math"/>
                          </a:rPr>
                          <m:t>𝐽</m:t>
                        </m:r>
                      </m:e>
                    </m:acc>
                  </m:oMath>
                </a14:m>
                <a:r>
                  <a:rPr lang="es-ES" dirty="0" smtClean="0"/>
                  <a:t>, depende del campo eléctrico, </a:t>
                </a:r>
                <a14:m>
                  <m:oMath xmlns:m="http://schemas.openxmlformats.org/officeDocument/2006/math">
                    <m:acc>
                      <m:accPr>
                        <m:chr m:val="⃗"/>
                        <m:ctrlPr>
                          <a:rPr lang="es-ES" sz="3200" i="1">
                            <a:latin typeface="Cambria Math"/>
                          </a:rPr>
                        </m:ctrlPr>
                      </m:accPr>
                      <m:e>
                        <m:r>
                          <a:rPr lang="es-ES" sz="3200" b="0" i="1" smtClean="0">
                            <a:latin typeface="Cambria Math"/>
                          </a:rPr>
                          <m:t>𝐸</m:t>
                        </m:r>
                      </m:e>
                    </m:acc>
                  </m:oMath>
                </a14:m>
                <a:endParaRPr lang="es-ES" dirty="0" smtClean="0"/>
              </a:p>
              <a:p>
                <a:pPr lvl="1"/>
                <a:r>
                  <a:rPr lang="es-ES" dirty="0" smtClean="0"/>
                  <a:t>En general de forma bastante compleja</a:t>
                </a:r>
              </a:p>
              <a:p>
                <a:pPr lvl="1"/>
                <a:r>
                  <a:rPr lang="es-ES" dirty="0" smtClean="0"/>
                  <a:t>Para ciertos materiales (metales) y a una  temperatura dada:</a:t>
                </a:r>
                <a:br>
                  <a:rPr lang="es-ES" dirty="0" smtClean="0"/>
                </a:br>
                <a14:m>
                  <m:oMath xmlns:m="http://schemas.openxmlformats.org/officeDocument/2006/math">
                    <m:acc>
                      <m:accPr>
                        <m:chr m:val="⃗"/>
                        <m:ctrlPr>
                          <a:rPr lang="es-ES" i="1" smtClean="0">
                            <a:latin typeface="Cambria Math"/>
                          </a:rPr>
                        </m:ctrlPr>
                      </m:accPr>
                      <m:e>
                        <m:r>
                          <a:rPr lang="es-ES" b="0" i="1" smtClean="0">
                            <a:latin typeface="Cambria Math"/>
                          </a:rPr>
                          <m:t>𝐽</m:t>
                        </m:r>
                      </m:e>
                    </m:acc>
                    <m:r>
                      <a:rPr lang="es-ES" i="1" smtClean="0">
                        <a:latin typeface="Cambria Math"/>
                        <a:ea typeface="Cambria Math"/>
                      </a:rPr>
                      <m:t>∝</m:t>
                    </m:r>
                    <m:acc>
                      <m:accPr>
                        <m:chr m:val="⃗"/>
                        <m:ctrlPr>
                          <a:rPr lang="es-ES" i="1" smtClean="0">
                            <a:latin typeface="Cambria Math"/>
                            <a:ea typeface="Cambria Math"/>
                          </a:rPr>
                        </m:ctrlPr>
                      </m:accPr>
                      <m:e>
                        <m:r>
                          <a:rPr lang="es-ES" b="0" i="1" smtClean="0">
                            <a:latin typeface="Cambria Math"/>
                            <a:ea typeface="Cambria Math"/>
                          </a:rPr>
                          <m:t>𝐸</m:t>
                        </m:r>
                      </m:e>
                    </m:acc>
                  </m:oMath>
                </a14:m>
                <a:r>
                  <a:rPr lang="es-ES" dirty="0" smtClean="0"/>
                  <a:t> </a:t>
                </a:r>
                <a:r>
                  <a:rPr lang="es-ES" dirty="0" smtClean="0">
                    <a:sym typeface="Wingdings" pitchFamily="2" charset="2"/>
                  </a:rPr>
                  <a:t> </a:t>
                </a:r>
                <a:r>
                  <a:rPr lang="es-ES" b="1" dirty="0" smtClean="0">
                    <a:solidFill>
                      <a:srgbClr val="C00000"/>
                    </a:solidFill>
                    <a:sym typeface="Wingdings" pitchFamily="2" charset="2"/>
                  </a:rPr>
                  <a:t>Ley de Ohm</a:t>
                </a:r>
              </a:p>
              <a:p>
                <a:pPr lvl="1"/>
                <a:r>
                  <a:rPr lang="es-ES" dirty="0" smtClean="0">
                    <a:sym typeface="Wingdings" pitchFamily="2" charset="2"/>
                  </a:rPr>
                  <a:t>La ley de Ohm es un modelo idealizado  y solo válido para ciertos materiales</a:t>
                </a:r>
              </a:p>
              <a:p>
                <a:endParaRPr lang="es-ES" dirty="0" smtClean="0">
                  <a:sym typeface="Wingdings" pitchFamily="2" charset="2"/>
                </a:endParaRPr>
              </a:p>
              <a:p>
                <a:r>
                  <a:rPr lang="es-ES" dirty="0" smtClean="0">
                    <a:sym typeface="Wingdings" pitchFamily="2" charset="2"/>
                  </a:rPr>
                  <a:t>Definimos la </a:t>
                </a:r>
                <a:r>
                  <a:rPr lang="es-ES" b="1" dirty="0" smtClean="0">
                    <a:solidFill>
                      <a:srgbClr val="C00000"/>
                    </a:solidFill>
                    <a:sym typeface="Wingdings" pitchFamily="2" charset="2"/>
                  </a:rPr>
                  <a:t>resistividad,</a:t>
                </a:r>
                <a:r>
                  <a:rPr lang="es-ES" b="1" dirty="0">
                    <a:solidFill>
                      <a:srgbClr val="C00000"/>
                    </a:solidFill>
                  </a:rPr>
                  <a:t> </a:t>
                </a:r>
                <a14:m>
                  <m:oMath xmlns:m="http://schemas.openxmlformats.org/officeDocument/2006/math">
                    <m:r>
                      <a:rPr lang="es-ES" b="1" i="1">
                        <a:solidFill>
                          <a:srgbClr val="C00000"/>
                        </a:solidFill>
                        <a:latin typeface="Cambria Math"/>
                      </a:rPr>
                      <m:t>𝝆</m:t>
                    </m:r>
                  </m:oMath>
                </a14:m>
                <a:r>
                  <a:rPr lang="es-ES" dirty="0" smtClean="0">
                    <a:solidFill>
                      <a:srgbClr val="C00000"/>
                    </a:solidFill>
                    <a:sym typeface="Wingdings" pitchFamily="2" charset="2"/>
                  </a:rPr>
                  <a:t>,</a:t>
                </a:r>
                <a:r>
                  <a:rPr lang="es-ES" dirty="0" smtClean="0">
                    <a:sym typeface="Wingdings" pitchFamily="2" charset="2"/>
                  </a:rPr>
                  <a:t> como:</a:t>
                </a:r>
              </a:p>
              <a:p>
                <a:pPr marL="0" indent="0">
                  <a:buNone/>
                </a:pPr>
                <a14:m>
                  <m:oMathPara xmlns:m="http://schemas.openxmlformats.org/officeDocument/2006/math">
                    <m:oMathParaPr>
                      <m:jc m:val="centerGroup"/>
                    </m:oMathParaPr>
                    <m:oMath xmlns:m="http://schemas.openxmlformats.org/officeDocument/2006/math">
                      <m:r>
                        <a:rPr lang="es-ES" b="1" i="1" smtClean="0">
                          <a:solidFill>
                            <a:srgbClr val="C00000"/>
                          </a:solidFill>
                          <a:latin typeface="Cambria Math"/>
                        </a:rPr>
                        <m:t>𝝆</m:t>
                      </m:r>
                      <m:r>
                        <a:rPr lang="es-ES" b="1" i="1" smtClean="0">
                          <a:solidFill>
                            <a:srgbClr val="C00000"/>
                          </a:solidFill>
                          <a:latin typeface="Cambria Math"/>
                        </a:rPr>
                        <m:t>=</m:t>
                      </m:r>
                      <m:f>
                        <m:fPr>
                          <m:ctrlPr>
                            <a:rPr lang="es-ES" b="1" i="1" smtClean="0">
                              <a:solidFill>
                                <a:srgbClr val="C00000"/>
                              </a:solidFill>
                              <a:latin typeface="Cambria Math"/>
                            </a:rPr>
                          </m:ctrlPr>
                        </m:fPr>
                        <m:num>
                          <m:r>
                            <a:rPr lang="es-ES" b="1" i="1" smtClean="0">
                              <a:solidFill>
                                <a:srgbClr val="C00000"/>
                              </a:solidFill>
                              <a:latin typeface="Cambria Math"/>
                            </a:rPr>
                            <m:t>𝑬</m:t>
                          </m:r>
                        </m:num>
                        <m:den>
                          <m:r>
                            <a:rPr lang="es-ES" b="1" i="1" smtClean="0">
                              <a:solidFill>
                                <a:srgbClr val="C00000"/>
                              </a:solidFill>
                              <a:latin typeface="Cambria Math"/>
                            </a:rPr>
                            <m:t>𝑱</m:t>
                          </m:r>
                        </m:den>
                      </m:f>
                    </m:oMath>
                  </m:oMathPara>
                </a14:m>
                <a:endParaRPr lang="es-ES" dirty="0" smtClean="0">
                  <a:solidFill>
                    <a:schemeClr val="tx1"/>
                  </a:solidFill>
                </a:endParaRPr>
              </a:p>
              <a:p>
                <a:pPr lvl="1"/>
                <a:r>
                  <a:rPr lang="es-ES" dirty="0" smtClean="0">
                    <a:solidFill>
                      <a:schemeClr val="tx1"/>
                    </a:solidFill>
                  </a:rPr>
                  <a:t>Unidades: </a:t>
                </a:r>
                <a14:m>
                  <m:oMath xmlns:m="http://schemas.openxmlformats.org/officeDocument/2006/math">
                    <m:d>
                      <m:dPr>
                        <m:begChr m:val="["/>
                        <m:endChr m:val="]"/>
                        <m:ctrlPr>
                          <a:rPr lang="es-ES" b="0" i="1" smtClean="0">
                            <a:solidFill>
                              <a:schemeClr val="tx1"/>
                            </a:solidFill>
                            <a:latin typeface="Cambria Math"/>
                          </a:rPr>
                        </m:ctrlPr>
                      </m:dPr>
                      <m:e>
                        <m:r>
                          <a:rPr lang="es-ES" b="0" i="1" smtClean="0">
                            <a:solidFill>
                              <a:schemeClr val="tx1"/>
                            </a:solidFill>
                            <a:latin typeface="Cambria Math"/>
                          </a:rPr>
                          <m:t>𝜌</m:t>
                        </m:r>
                      </m:e>
                    </m:d>
                    <m:r>
                      <a:rPr lang="es-ES" b="0" i="1" smtClean="0">
                        <a:solidFill>
                          <a:schemeClr val="tx1"/>
                        </a:solidFill>
                        <a:latin typeface="Cambria Math"/>
                      </a:rPr>
                      <m:t>=</m:t>
                    </m:r>
                    <m:f>
                      <m:fPr>
                        <m:ctrlPr>
                          <a:rPr lang="es-ES" b="0" i="1" smtClean="0">
                            <a:solidFill>
                              <a:schemeClr val="tx1"/>
                            </a:solidFill>
                            <a:latin typeface="Cambria Math"/>
                          </a:rPr>
                        </m:ctrlPr>
                      </m:fPr>
                      <m:num>
                        <m:r>
                          <a:rPr lang="es-ES" b="0" i="1" smtClean="0">
                            <a:solidFill>
                              <a:schemeClr val="tx1"/>
                            </a:solidFill>
                            <a:latin typeface="Cambria Math"/>
                          </a:rPr>
                          <m:t>𝑉</m:t>
                        </m:r>
                        <m:r>
                          <a:rPr lang="es-ES" b="0" i="1" smtClean="0">
                            <a:solidFill>
                              <a:schemeClr val="tx1"/>
                            </a:solidFill>
                            <a:latin typeface="Cambria Math"/>
                          </a:rPr>
                          <m:t>/</m:t>
                        </m:r>
                        <m:r>
                          <a:rPr lang="es-ES" b="0" i="1" smtClean="0">
                            <a:solidFill>
                              <a:schemeClr val="tx1"/>
                            </a:solidFill>
                            <a:latin typeface="Cambria Math"/>
                          </a:rPr>
                          <m:t>𝑚</m:t>
                        </m:r>
                      </m:num>
                      <m:den>
                        <m:r>
                          <a:rPr lang="es-ES" b="0" i="1" smtClean="0">
                            <a:solidFill>
                              <a:schemeClr val="tx1"/>
                            </a:solidFill>
                            <a:latin typeface="Cambria Math"/>
                          </a:rPr>
                          <m:t>𝐴</m:t>
                        </m:r>
                        <m:r>
                          <a:rPr lang="es-ES" b="0" i="1" smtClean="0">
                            <a:solidFill>
                              <a:schemeClr val="tx1"/>
                            </a:solidFill>
                            <a:latin typeface="Cambria Math"/>
                          </a:rPr>
                          <m:t>/</m:t>
                        </m:r>
                        <m:sSup>
                          <m:sSupPr>
                            <m:ctrlPr>
                              <a:rPr lang="es-ES" b="0" i="1" smtClean="0">
                                <a:solidFill>
                                  <a:schemeClr val="tx1"/>
                                </a:solidFill>
                                <a:latin typeface="Cambria Math"/>
                              </a:rPr>
                            </m:ctrlPr>
                          </m:sSupPr>
                          <m:e>
                            <m:r>
                              <a:rPr lang="es-ES" b="0" i="1" smtClean="0">
                                <a:solidFill>
                                  <a:schemeClr val="tx1"/>
                                </a:solidFill>
                                <a:latin typeface="Cambria Math"/>
                              </a:rPr>
                              <m:t>𝑚</m:t>
                            </m:r>
                          </m:e>
                          <m:sup>
                            <m:r>
                              <a:rPr lang="es-ES" b="0" i="1" smtClean="0">
                                <a:solidFill>
                                  <a:schemeClr val="tx1"/>
                                </a:solidFill>
                                <a:latin typeface="Cambria Math"/>
                              </a:rPr>
                              <m:t>2</m:t>
                            </m:r>
                          </m:sup>
                        </m:sSup>
                      </m:den>
                    </m:f>
                    <m:r>
                      <a:rPr lang="es-ES" b="0" i="1" smtClean="0">
                        <a:solidFill>
                          <a:schemeClr val="tx1"/>
                        </a:solidFill>
                        <a:latin typeface="Cambria Math"/>
                      </a:rPr>
                      <m:t>=</m:t>
                    </m:r>
                    <m:f>
                      <m:fPr>
                        <m:ctrlPr>
                          <a:rPr lang="es-ES" b="0" i="1" smtClean="0">
                            <a:solidFill>
                              <a:schemeClr val="tx1"/>
                            </a:solidFill>
                            <a:latin typeface="Cambria Math"/>
                          </a:rPr>
                        </m:ctrlPr>
                      </m:fPr>
                      <m:num>
                        <m:r>
                          <a:rPr lang="es-ES" b="0" i="1" smtClean="0">
                            <a:solidFill>
                              <a:schemeClr val="tx1"/>
                            </a:solidFill>
                            <a:latin typeface="Cambria Math"/>
                          </a:rPr>
                          <m:t>𝑉𝑚</m:t>
                        </m:r>
                      </m:num>
                      <m:den>
                        <m:r>
                          <a:rPr lang="es-ES" b="0" i="1" smtClean="0">
                            <a:solidFill>
                              <a:schemeClr val="tx1"/>
                            </a:solidFill>
                            <a:latin typeface="Cambria Math"/>
                          </a:rPr>
                          <m:t>𝐴</m:t>
                        </m:r>
                      </m:den>
                    </m:f>
                    <m:r>
                      <a:rPr lang="es-ES" b="0" i="1" smtClean="0">
                        <a:solidFill>
                          <a:schemeClr val="tx1"/>
                        </a:solidFill>
                        <a:latin typeface="Cambria Math"/>
                      </a:rPr>
                      <m:t>=</m:t>
                    </m:r>
                    <m:r>
                      <m:rPr>
                        <m:sty m:val="p"/>
                      </m:rPr>
                      <a:rPr lang="es-ES" b="0" i="0" smtClean="0">
                        <a:solidFill>
                          <a:srgbClr val="C00000"/>
                        </a:solidFill>
                        <a:latin typeface="Cambria Math"/>
                      </a:rPr>
                      <m:t>Ω</m:t>
                    </m:r>
                    <m:r>
                      <a:rPr lang="es-ES" b="0" i="1" smtClean="0">
                        <a:solidFill>
                          <a:schemeClr val="tx1"/>
                        </a:solidFill>
                        <a:latin typeface="Cambria Math"/>
                      </a:rPr>
                      <m:t>⋅</m:t>
                    </m:r>
                    <m:r>
                      <a:rPr lang="es-ES" b="0" i="1" smtClean="0">
                        <a:solidFill>
                          <a:schemeClr val="tx1"/>
                        </a:solidFill>
                        <a:latin typeface="Cambria Math"/>
                      </a:rPr>
                      <m:t>𝑚</m:t>
                    </m:r>
                  </m:oMath>
                </a14:m>
                <a:endParaRPr lang="es-ES" dirty="0" smtClean="0">
                  <a:solidFill>
                    <a:schemeClr val="tx1"/>
                  </a:solidFill>
                </a:endParaRPr>
              </a:p>
              <a:p>
                <a:endParaRPr lang="es-ES" dirty="0" smtClean="0"/>
              </a:p>
              <a:p>
                <a:r>
                  <a:rPr lang="es-ES" dirty="0" smtClean="0"/>
                  <a:t>El </a:t>
                </a:r>
                <a:r>
                  <a:rPr lang="es-ES" dirty="0"/>
                  <a:t>recíproco de la resistividad es la </a:t>
                </a:r>
                <a:r>
                  <a:rPr lang="es-ES" dirty="0">
                    <a:solidFill>
                      <a:srgbClr val="C00000"/>
                    </a:solidFill>
                  </a:rPr>
                  <a:t>conductividad</a:t>
                </a:r>
                <a:r>
                  <a:rPr lang="es-ES" dirty="0"/>
                  <a:t>, </a:t>
                </a:r>
                <a14:m>
                  <m:oMath xmlns:m="http://schemas.openxmlformats.org/officeDocument/2006/math">
                    <m:r>
                      <a:rPr lang="es-ES" i="1">
                        <a:latin typeface="Cambria Math"/>
                      </a:rPr>
                      <m:t>𝜎</m:t>
                    </m:r>
                    <m:r>
                      <a:rPr lang="es-ES" b="0" i="1" smtClean="0">
                        <a:latin typeface="Cambria Math"/>
                      </a:rPr>
                      <m:t>=1/</m:t>
                    </m:r>
                    <m:r>
                      <a:rPr lang="es-ES" b="0" i="1" smtClean="0">
                        <a:latin typeface="Cambria Math"/>
                      </a:rPr>
                      <m:t>𝜌</m:t>
                    </m:r>
                    <m:r>
                      <a:rPr lang="es-ES" i="1">
                        <a:latin typeface="Cambria Math"/>
                      </a:rPr>
                      <m:t> </m:t>
                    </m:r>
                  </m:oMath>
                </a14:m>
                <a:endParaRPr lang="es-ES" dirty="0">
                  <a:latin typeface="Symbol" pitchFamily="18" charset="2"/>
                </a:endParaRPr>
              </a:p>
              <a:p>
                <a:pPr lvl="1"/>
                <a:r>
                  <a:rPr lang="es-ES" dirty="0">
                    <a:sym typeface="Wingdings" pitchFamily="2" charset="2"/>
                  </a:rPr>
                  <a:t>Unidades: </a:t>
                </a:r>
                <a14:m>
                  <m:oMath xmlns:m="http://schemas.openxmlformats.org/officeDocument/2006/math">
                    <m:d>
                      <m:dPr>
                        <m:begChr m:val="["/>
                        <m:endChr m:val="]"/>
                        <m:ctrlPr>
                          <a:rPr lang="es-ES" i="1">
                            <a:latin typeface="Cambria Math"/>
                          </a:rPr>
                        </m:ctrlPr>
                      </m:dPr>
                      <m:e>
                        <m:r>
                          <a:rPr lang="es-ES" b="0" i="1" smtClean="0">
                            <a:latin typeface="Cambria Math"/>
                          </a:rPr>
                          <m:t>𝜎</m:t>
                        </m:r>
                      </m:e>
                    </m:d>
                    <m:r>
                      <a:rPr lang="es-ES" i="1">
                        <a:latin typeface="Cambria Math"/>
                      </a:rPr>
                      <m:t>=</m:t>
                    </m:r>
                    <m:sSup>
                      <m:sSupPr>
                        <m:ctrlPr>
                          <a:rPr lang="es-ES" b="0" i="1" smtClean="0">
                            <a:solidFill>
                              <a:schemeClr val="tx1"/>
                            </a:solidFill>
                            <a:latin typeface="Cambria Math"/>
                          </a:rPr>
                        </m:ctrlPr>
                      </m:sSupPr>
                      <m:e>
                        <m:d>
                          <m:dPr>
                            <m:ctrlPr>
                              <a:rPr lang="es-ES" b="0" i="1" smtClean="0">
                                <a:solidFill>
                                  <a:schemeClr val="tx1"/>
                                </a:solidFill>
                                <a:latin typeface="Cambria Math"/>
                              </a:rPr>
                            </m:ctrlPr>
                          </m:dPr>
                          <m:e>
                            <m:r>
                              <m:rPr>
                                <m:sty m:val="p"/>
                              </m:rPr>
                              <a:rPr lang="es-ES">
                                <a:solidFill>
                                  <a:schemeClr val="tx1"/>
                                </a:solidFill>
                                <a:latin typeface="Cambria Math"/>
                              </a:rPr>
                              <m:t>Ω</m:t>
                            </m:r>
                            <m:r>
                              <a:rPr lang="es-ES" i="1">
                                <a:solidFill>
                                  <a:schemeClr val="tx1"/>
                                </a:solidFill>
                                <a:latin typeface="Cambria Math"/>
                              </a:rPr>
                              <m:t>⋅</m:t>
                            </m:r>
                            <m:r>
                              <a:rPr lang="es-ES" i="1">
                                <a:solidFill>
                                  <a:schemeClr val="tx1"/>
                                </a:solidFill>
                                <a:latin typeface="Cambria Math"/>
                              </a:rPr>
                              <m:t>𝑚</m:t>
                            </m:r>
                          </m:e>
                        </m:d>
                      </m:e>
                      <m:sup>
                        <m:r>
                          <a:rPr lang="es-ES" b="0" i="1" smtClean="0">
                            <a:solidFill>
                              <a:schemeClr val="tx1"/>
                            </a:solidFill>
                            <a:latin typeface="Cambria Math"/>
                          </a:rPr>
                          <m:t>−1</m:t>
                        </m:r>
                      </m:sup>
                    </m:sSup>
                  </m:oMath>
                </a14:m>
                <a:endParaRPr lang="es-ES" dirty="0"/>
              </a:p>
              <a:p>
                <a:pPr lvl="1"/>
                <a:endParaRPr lang="es-ES" dirty="0" smtClean="0">
                  <a:solidFill>
                    <a:schemeClr val="tx1"/>
                  </a:solidFill>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116504" y="1546574"/>
                <a:ext cx="8865986" cy="5257801"/>
              </a:xfrm>
              <a:blipFill rotWithShape="1">
                <a:blip r:embed="rId2"/>
                <a:stretch>
                  <a:fillRect l="-275" t="-1856" b="-2436"/>
                </a:stretch>
              </a:blipFill>
            </p:spPr>
            <p:txBody>
              <a:bodyPr/>
              <a:lstStyle/>
              <a:p>
                <a:r>
                  <a:rPr lang="en-US">
                    <a:noFill/>
                  </a:rPr>
                  <a:t> </a:t>
                </a:r>
              </a:p>
            </p:txBody>
          </p:sp>
        </mc:Fallback>
      </mc:AlternateContent>
      <p:sp>
        <p:nvSpPr>
          <p:cNvPr id="5" name="4 Rectángulo redondeado"/>
          <p:cNvSpPr/>
          <p:nvPr/>
        </p:nvSpPr>
        <p:spPr>
          <a:xfrm>
            <a:off x="4031940" y="4347190"/>
            <a:ext cx="1125125" cy="792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283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Resistividad y conductividad</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17</a:t>
            </a:fld>
            <a:endParaRPr lang="es-ES"/>
          </a:p>
        </p:txBody>
      </p:sp>
      <p:sp>
        <p:nvSpPr>
          <p:cNvPr id="4" name="3 Marcador de contenido"/>
          <p:cNvSpPr>
            <a:spLocks noGrp="1"/>
          </p:cNvSpPr>
          <p:nvPr>
            <p:ph sz="quarter" idx="1"/>
          </p:nvPr>
        </p:nvSpPr>
        <p:spPr>
          <a:xfrm>
            <a:off x="1" y="1600199"/>
            <a:ext cx="9027494" cy="1828801"/>
          </a:xfrm>
        </p:spPr>
        <p:txBody>
          <a:bodyPr>
            <a:normAutofit fontScale="77500" lnSpcReduction="20000"/>
          </a:bodyPr>
          <a:lstStyle/>
          <a:p>
            <a:r>
              <a:rPr lang="es-ES" dirty="0" smtClean="0"/>
              <a:t>Si la resistividad es alta, necesitaremos un campo mayor para producir una determinada densidad de corriente</a:t>
            </a:r>
          </a:p>
          <a:p>
            <a:r>
              <a:rPr lang="es-ES" dirty="0" smtClean="0"/>
              <a:t>Los buenos conductores tiene una conductividad más alta que los aislantes</a:t>
            </a:r>
          </a:p>
          <a:p>
            <a:r>
              <a:rPr lang="es-ES" dirty="0" smtClean="0"/>
              <a:t>Los semiconductores se encuentran en una región intermedia y su resistividad se ve afectada por la temperatura y las impurezas</a:t>
            </a:r>
          </a:p>
        </p:txBody>
      </p:sp>
      <p:pic>
        <p:nvPicPr>
          <p:cNvPr id="5" name="Picture 3" descr="25_01_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3" y="3383995"/>
            <a:ext cx="8846312" cy="3294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83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Resistividad: Materiales óhmicos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18</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p:txBody>
              <a:bodyPr/>
              <a:lstStyle/>
              <a:p>
                <a:r>
                  <a:rPr lang="es-ES" dirty="0" smtClean="0">
                    <a:solidFill>
                      <a:schemeClr val="tx1"/>
                    </a:solidFill>
                  </a:rPr>
                  <a:t>En general </a:t>
                </a:r>
                <a14:m>
                  <m:oMath xmlns:m="http://schemas.openxmlformats.org/officeDocument/2006/math">
                    <m:r>
                      <m:rPr>
                        <m:sty m:val="p"/>
                      </m:rPr>
                      <a:rPr lang="es-ES" i="1" smtClean="0">
                        <a:solidFill>
                          <a:srgbClr val="C00000"/>
                        </a:solidFill>
                        <a:latin typeface="Cambria Math"/>
                      </a:rPr>
                      <m:t>ρ</m:t>
                    </m:r>
                  </m:oMath>
                </a14:m>
                <a:r>
                  <a:rPr lang="es-ES" dirty="0" smtClean="0">
                    <a:solidFill>
                      <a:srgbClr val="C00000"/>
                    </a:solidFill>
                  </a:rPr>
                  <a:t> depende del valor del campo eléctrico</a:t>
                </a:r>
                <a:r>
                  <a:rPr lang="es-ES" dirty="0" smtClean="0">
                    <a:solidFill>
                      <a:schemeClr val="tx1"/>
                    </a:solidFill>
                  </a:rPr>
                  <a:t>, </a:t>
                </a:r>
                <a:r>
                  <a:rPr lang="es-ES" i="1" dirty="0" smtClean="0">
                    <a:solidFill>
                      <a:schemeClr val="tx1"/>
                    </a:solidFill>
                  </a:rPr>
                  <a:t>E</a:t>
                </a:r>
              </a:p>
              <a:p>
                <a:endParaRPr lang="es-ES" dirty="0" smtClean="0">
                  <a:solidFill>
                    <a:srgbClr val="C00000"/>
                  </a:solidFill>
                </a:endParaRPr>
              </a:p>
              <a:p>
                <a:r>
                  <a:rPr lang="es-ES" dirty="0" smtClean="0">
                    <a:solidFill>
                      <a:srgbClr val="C00000"/>
                    </a:solidFill>
                  </a:rPr>
                  <a:t>Material óhmico o lineal</a:t>
                </a:r>
                <a:r>
                  <a:rPr lang="es-ES" dirty="0" smtClean="0"/>
                  <a:t>: Aquel  que obedece la ley de Ohm</a:t>
                </a:r>
              </a:p>
              <a:p>
                <a:pPr lvl="1"/>
                <a14:m>
                  <m:oMath xmlns:m="http://schemas.openxmlformats.org/officeDocument/2006/math">
                    <m:r>
                      <m:rPr>
                        <m:sty m:val="p"/>
                      </m:rPr>
                      <a:rPr lang="es-ES" b="0" i="1" smtClean="0">
                        <a:latin typeface="Cambria Math"/>
                      </a:rPr>
                      <m:t>ρ</m:t>
                    </m:r>
                  </m:oMath>
                </a14:m>
                <a:r>
                  <a:rPr lang="es-ES" dirty="0" smtClean="0"/>
                  <a:t>, para una temperatura dada, es constante y no depende del campo eléctrico</a:t>
                </a:r>
              </a:p>
              <a:p>
                <a:pPr lvl="1"/>
                <a:endParaRPr lang="es-ES" dirty="0"/>
              </a:p>
              <a:p>
                <a:r>
                  <a:rPr lang="es-ES" dirty="0" smtClean="0">
                    <a:solidFill>
                      <a:srgbClr val="C00000"/>
                    </a:solidFill>
                  </a:rPr>
                  <a:t>Material no óhmico o no lineal</a:t>
                </a:r>
                <a:r>
                  <a:rPr lang="es-ES" dirty="0" smtClean="0"/>
                  <a:t>: Aquel en el que </a:t>
                </a:r>
                <a:r>
                  <a:rPr lang="es-ES" i="1" dirty="0" smtClean="0"/>
                  <a:t>J</a:t>
                </a:r>
                <a:r>
                  <a:rPr lang="es-ES" dirty="0" smtClean="0"/>
                  <a:t> depende de </a:t>
                </a:r>
                <a:r>
                  <a:rPr lang="es-ES" i="1" dirty="0" smtClean="0"/>
                  <a:t>E</a:t>
                </a:r>
                <a:r>
                  <a:rPr lang="es-ES" dirty="0" smtClean="0"/>
                  <a:t> de manera más complicada</a:t>
                </a:r>
                <a:endParaRPr lang="es-ES" i="1" dirty="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blipFill rotWithShape="1">
                <a:blip r:embed="rId2"/>
                <a:stretch>
                  <a:fillRect l="-353" t="-1091" r="-2539"/>
                </a:stretch>
              </a:blipFill>
            </p:spPr>
            <p:txBody>
              <a:bodyPr/>
              <a:lstStyle/>
              <a:p>
                <a:r>
                  <a:rPr lang="en-US">
                    <a:noFill/>
                  </a:rPr>
                  <a:t> </a:t>
                </a:r>
              </a:p>
            </p:txBody>
          </p:sp>
        </mc:Fallback>
      </mc:AlternateContent>
    </p:spTree>
    <p:extLst>
      <p:ext uri="{BB962C8B-B14F-4D97-AF65-F5344CB8AC3E}">
        <p14:creationId xmlns:p14="http://schemas.microsoft.com/office/powerpoint/2010/main" val="56283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Resistividad y temperatura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19</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600200"/>
                <a:ext cx="8640960" cy="5159170"/>
              </a:xfrm>
            </p:spPr>
            <p:txBody>
              <a:bodyPr>
                <a:normAutofit/>
              </a:bodyPr>
              <a:lstStyle/>
              <a:p>
                <a:r>
                  <a:rPr lang="es-ES" dirty="0" smtClean="0"/>
                  <a:t>La resistividad de un conductor metálico se incrementa con la temperatura:</a:t>
                </a:r>
              </a:p>
              <a:p>
                <a:pPr lvl="1"/>
                <a:r>
                  <a:rPr lang="es-ES" dirty="0" smtClean="0"/>
                  <a:t>Al aumentar la temperatura aumenta la amplitud de la vibración de los iones positivos (núcleos)</a:t>
                </a:r>
              </a:p>
              <a:p>
                <a:pPr lvl="1"/>
                <a:r>
                  <a:rPr lang="es-ES" dirty="0" smtClean="0"/>
                  <a:t>En un pequeño intervalo:</a:t>
                </a:r>
              </a:p>
              <a:p>
                <a:pPr lvl="1"/>
                <a:endParaRPr lang="es-ES" dirty="0"/>
              </a:p>
              <a:p>
                <a:pPr lvl="1"/>
                <a:endParaRPr lang="es-ES" dirty="0" smtClean="0"/>
              </a:p>
              <a:p>
                <a:pPr marL="365760" lvl="1" indent="0">
                  <a:buNone/>
                </a:pPr>
                <a:r>
                  <a:rPr lang="es-ES" dirty="0"/>
                  <a:t>	</a:t>
                </a:r>
                <a14:m>
                  <m:oMath xmlns:m="http://schemas.openxmlformats.org/officeDocument/2006/math">
                    <m:r>
                      <a:rPr lang="es-ES" b="0" i="1" smtClean="0">
                        <a:latin typeface="Cambria Math"/>
                      </a:rPr>
                      <m:t>𝜌</m:t>
                    </m:r>
                    <m:d>
                      <m:dPr>
                        <m:ctrlPr>
                          <a:rPr lang="es-ES" b="0" i="1" smtClean="0">
                            <a:latin typeface="Cambria Math"/>
                          </a:rPr>
                        </m:ctrlPr>
                      </m:dPr>
                      <m:e>
                        <m:r>
                          <a:rPr lang="es-ES" b="0" i="1" smtClean="0">
                            <a:latin typeface="Cambria Math"/>
                          </a:rPr>
                          <m:t>𝑇</m:t>
                        </m:r>
                      </m:e>
                    </m:d>
                    <m:r>
                      <a:rPr lang="es-ES" b="0" i="1" smtClean="0">
                        <a:latin typeface="Cambria Math"/>
                      </a:rPr>
                      <m:t>=</m:t>
                    </m:r>
                    <m:sSub>
                      <m:sSubPr>
                        <m:ctrlPr>
                          <a:rPr lang="es-ES" b="0" i="1" smtClean="0">
                            <a:latin typeface="Cambria Math"/>
                          </a:rPr>
                        </m:ctrlPr>
                      </m:sSubPr>
                      <m:e>
                        <m:r>
                          <a:rPr lang="es-ES" b="0" i="1" smtClean="0">
                            <a:latin typeface="Cambria Math"/>
                          </a:rPr>
                          <m:t>𝜌</m:t>
                        </m:r>
                      </m:e>
                      <m:sub>
                        <m:r>
                          <a:rPr lang="es-ES" b="0" i="1" smtClean="0">
                            <a:latin typeface="Cambria Math"/>
                          </a:rPr>
                          <m:t>0</m:t>
                        </m:r>
                      </m:sub>
                    </m:sSub>
                    <m:d>
                      <m:dPr>
                        <m:begChr m:val="["/>
                        <m:endChr m:val="]"/>
                        <m:ctrlPr>
                          <a:rPr lang="es-ES" b="0" i="1" smtClean="0">
                            <a:latin typeface="Cambria Math"/>
                          </a:rPr>
                        </m:ctrlPr>
                      </m:dPr>
                      <m:e>
                        <m:r>
                          <a:rPr lang="es-ES" b="0" i="1" smtClean="0">
                            <a:latin typeface="Cambria Math"/>
                          </a:rPr>
                          <m:t>1+</m:t>
                        </m:r>
                        <m:r>
                          <a:rPr lang="es-ES" b="0" i="1" smtClean="0">
                            <a:latin typeface="Cambria Math"/>
                          </a:rPr>
                          <m:t>𝛼</m:t>
                        </m:r>
                        <m:d>
                          <m:dPr>
                            <m:ctrlPr>
                              <a:rPr lang="es-ES" b="0" i="1" smtClean="0">
                                <a:latin typeface="Cambria Math"/>
                              </a:rPr>
                            </m:ctrlPr>
                          </m:dPr>
                          <m:e>
                            <m:r>
                              <a:rPr lang="es-ES" b="0" i="1" smtClean="0">
                                <a:latin typeface="Cambria Math"/>
                              </a:rPr>
                              <m:t>𝑇</m:t>
                            </m:r>
                            <m:r>
                              <a:rPr lang="es-ES" b="0" i="1" smtClean="0">
                                <a:latin typeface="Cambria Math"/>
                              </a:rPr>
                              <m:t>−</m:t>
                            </m:r>
                            <m:sSub>
                              <m:sSubPr>
                                <m:ctrlPr>
                                  <a:rPr lang="es-ES" b="0" i="1" smtClean="0">
                                    <a:latin typeface="Cambria Math"/>
                                  </a:rPr>
                                </m:ctrlPr>
                              </m:sSubPr>
                              <m:e>
                                <m:r>
                                  <a:rPr lang="es-ES" b="0" i="1" smtClean="0">
                                    <a:latin typeface="Cambria Math"/>
                                  </a:rPr>
                                  <m:t>𝑇</m:t>
                                </m:r>
                              </m:e>
                              <m:sub>
                                <m:r>
                                  <a:rPr lang="es-ES" b="0" i="1" smtClean="0">
                                    <a:latin typeface="Cambria Math"/>
                                  </a:rPr>
                                  <m:t>0</m:t>
                                </m:r>
                              </m:sub>
                            </m:sSub>
                          </m:e>
                        </m:d>
                      </m:e>
                    </m:d>
                  </m:oMath>
                </a14:m>
                <a:endParaRPr lang="es-ES" dirty="0" smtClean="0"/>
              </a:p>
              <a:p>
                <a:pPr marL="365760" lvl="1" indent="0">
                  <a:buNone/>
                </a:pPr>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600200"/>
                <a:ext cx="8640960" cy="5159170"/>
              </a:xfrm>
              <a:blipFill rotWithShape="1">
                <a:blip r:embed="rId2"/>
                <a:stretch>
                  <a:fillRect l="-353" t="-1182" r="-494"/>
                </a:stretch>
              </a:blipFill>
            </p:spPr>
            <p:txBody>
              <a:bodyPr/>
              <a:lstStyle/>
              <a:p>
                <a:r>
                  <a:rPr lang="en-US">
                    <a:noFill/>
                  </a:rPr>
                  <a:t> </a:t>
                </a:r>
              </a:p>
            </p:txBody>
          </p:sp>
        </mc:Fallback>
      </mc:AlternateContent>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095" y="3912999"/>
            <a:ext cx="3690410" cy="293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016605" y="5714963"/>
            <a:ext cx="4230470" cy="369332"/>
          </a:xfrm>
          <a:prstGeom prst="rect">
            <a:avLst/>
          </a:prstGeom>
          <a:noFill/>
        </p:spPr>
        <p:txBody>
          <a:bodyPr wrap="square" rtlCol="0">
            <a:spAutoFit/>
          </a:bodyPr>
          <a:lstStyle/>
          <a:p>
            <a:r>
              <a:rPr lang="es-ES" i="1" dirty="0" smtClean="0">
                <a:latin typeface="+mn-lt"/>
              </a:rPr>
              <a:t>Resistencia</a:t>
            </a:r>
            <a:r>
              <a:rPr lang="es-ES" dirty="0" smtClean="0">
                <a:latin typeface="+mn-lt"/>
              </a:rPr>
              <a:t> a una </a:t>
            </a:r>
            <a:r>
              <a:rPr lang="es-ES" i="1" dirty="0" smtClean="0">
                <a:latin typeface="+mn-lt"/>
              </a:rPr>
              <a:t>temperatura de referencia</a:t>
            </a:r>
            <a:endParaRPr lang="es-ES" i="1" dirty="0">
              <a:latin typeface="+mn-lt"/>
            </a:endParaRPr>
          </a:p>
        </p:txBody>
      </p:sp>
      <p:cxnSp>
        <p:nvCxnSpPr>
          <p:cNvPr id="10" name="9 Conector recto de flecha"/>
          <p:cNvCxnSpPr/>
          <p:nvPr/>
        </p:nvCxnSpPr>
        <p:spPr>
          <a:xfrm>
            <a:off x="3446875" y="4383397"/>
            <a:ext cx="0" cy="396596"/>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endCxn id="19" idx="1"/>
          </p:cNvCxnSpPr>
          <p:nvPr/>
        </p:nvCxnSpPr>
        <p:spPr>
          <a:xfrm flipH="1">
            <a:off x="3874421" y="5309918"/>
            <a:ext cx="607570" cy="30542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16 Abrir llave"/>
          <p:cNvSpPr/>
          <p:nvPr/>
        </p:nvSpPr>
        <p:spPr>
          <a:xfrm rot="5400000">
            <a:off x="3352055" y="4739796"/>
            <a:ext cx="189637" cy="27003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18 Abrir llave"/>
          <p:cNvSpPr/>
          <p:nvPr/>
        </p:nvSpPr>
        <p:spPr>
          <a:xfrm rot="5400000">
            <a:off x="3779604" y="4517523"/>
            <a:ext cx="189635" cy="238526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22 CuadroTexto"/>
          <p:cNvSpPr txBox="1"/>
          <p:nvPr/>
        </p:nvSpPr>
        <p:spPr>
          <a:xfrm>
            <a:off x="791580" y="4014065"/>
            <a:ext cx="4455495" cy="369332"/>
          </a:xfrm>
          <a:prstGeom prst="rect">
            <a:avLst/>
          </a:prstGeom>
          <a:noFill/>
        </p:spPr>
        <p:txBody>
          <a:bodyPr wrap="square" rtlCol="0">
            <a:spAutoFit/>
          </a:bodyPr>
          <a:lstStyle/>
          <a:p>
            <a:r>
              <a:rPr lang="es-ES" i="1" dirty="0" smtClean="0">
                <a:latin typeface="+mn-lt"/>
              </a:rPr>
              <a:t>Coeficiente de temperatura de la resistividad</a:t>
            </a:r>
            <a:endParaRPr lang="es-ES" i="1" dirty="0">
              <a:latin typeface="+mn-lt"/>
            </a:endParaRPr>
          </a:p>
        </p:txBody>
      </p:sp>
      <p:sp>
        <p:nvSpPr>
          <p:cNvPr id="32" name="31 Abrir llave"/>
          <p:cNvSpPr/>
          <p:nvPr/>
        </p:nvSpPr>
        <p:spPr>
          <a:xfrm rot="5400000">
            <a:off x="1529516" y="5292061"/>
            <a:ext cx="99302" cy="94510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32 Conector recto de flecha"/>
          <p:cNvCxnSpPr>
            <a:endCxn id="32" idx="1"/>
          </p:cNvCxnSpPr>
          <p:nvPr/>
        </p:nvCxnSpPr>
        <p:spPr>
          <a:xfrm flipH="1">
            <a:off x="1579167" y="5309918"/>
            <a:ext cx="832593" cy="405045"/>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9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Temario</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a:t>
            </a:fld>
            <a:endParaRPr lang="es-ES"/>
          </a:p>
        </p:txBody>
      </p:sp>
      <p:sp>
        <p:nvSpPr>
          <p:cNvPr id="5" name="4 Marcador de contenido"/>
          <p:cNvSpPr>
            <a:spLocks noGrp="1"/>
          </p:cNvSpPr>
          <p:nvPr>
            <p:ph sz="quarter" idx="1"/>
          </p:nvPr>
        </p:nvSpPr>
        <p:spPr/>
        <p:txBody>
          <a:bodyPr>
            <a:normAutofit/>
          </a:bodyPr>
          <a:lstStyle/>
          <a:p>
            <a:pPr marL="514350" indent="-514350">
              <a:buFont typeface="+mj-lt"/>
              <a:buAutoNum type="arabicPeriod"/>
            </a:pPr>
            <a:r>
              <a:rPr lang="es-ES" dirty="0" smtClean="0"/>
              <a:t>Potencial eléctrico</a:t>
            </a:r>
          </a:p>
          <a:p>
            <a:pPr marL="834390" lvl="1" indent="-514350"/>
            <a:r>
              <a:rPr lang="es-ES" dirty="0" smtClean="0"/>
              <a:t>Introducción</a:t>
            </a:r>
          </a:p>
          <a:p>
            <a:pPr marL="834390" lvl="1" indent="-514350"/>
            <a:r>
              <a:rPr lang="es-ES" dirty="0" smtClean="0"/>
              <a:t>Corriente eléctrica</a:t>
            </a:r>
          </a:p>
          <a:p>
            <a:pPr marL="834390" lvl="1" indent="-514350"/>
            <a:r>
              <a:rPr lang="es-ES" dirty="0" smtClean="0"/>
              <a:t>Resistividad</a:t>
            </a:r>
          </a:p>
          <a:p>
            <a:pPr marL="834390" lvl="1" indent="-514350"/>
            <a:r>
              <a:rPr lang="es-ES" dirty="0" smtClean="0"/>
              <a:t>Resistencia</a:t>
            </a:r>
          </a:p>
          <a:p>
            <a:pPr marL="834390" lvl="1" indent="-514350"/>
            <a:r>
              <a:rPr lang="es-ES" dirty="0" smtClean="0"/>
              <a:t>Fuerza electromotriz y circuitos</a:t>
            </a:r>
          </a:p>
          <a:p>
            <a:pPr marL="834390" lvl="1" indent="-514350"/>
            <a:r>
              <a:rPr lang="es-ES" dirty="0" smtClean="0"/>
              <a:t>Energía de los circuitos eléctricos</a:t>
            </a:r>
          </a:p>
        </p:txBody>
      </p:sp>
    </p:spTree>
    <p:extLst>
      <p:ext uri="{BB962C8B-B14F-4D97-AF65-F5344CB8AC3E}">
        <p14:creationId xmlns:p14="http://schemas.microsoft.com/office/powerpoint/2010/main" val="1053501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Resistividad y temperatura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20</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600200"/>
                <a:ext cx="8640960" cy="3448980"/>
              </a:xfrm>
            </p:spPr>
            <p:txBody>
              <a:bodyPr>
                <a:normAutofit lnSpcReduction="10000"/>
              </a:bodyPr>
              <a:lstStyle/>
              <a:p>
                <a:r>
                  <a:rPr lang="es-ES" dirty="0" smtClean="0"/>
                  <a:t>En </a:t>
                </a:r>
                <a:r>
                  <a:rPr lang="es-ES" dirty="0" smtClean="0">
                    <a:solidFill>
                      <a:srgbClr val="C00000"/>
                    </a:solidFill>
                  </a:rPr>
                  <a:t>semiconductores</a:t>
                </a:r>
                <a:r>
                  <a:rPr lang="es-ES" dirty="0" smtClean="0"/>
                  <a:t> y otros materiales (ej. grafito) </a:t>
                </a:r>
                <a14:m>
                  <m:oMath xmlns:m="http://schemas.openxmlformats.org/officeDocument/2006/math">
                    <m:r>
                      <a:rPr lang="es-ES" i="1">
                        <a:latin typeface="Cambria Math"/>
                      </a:rPr>
                      <m:t>𝜌</m:t>
                    </m:r>
                  </m:oMath>
                </a14:m>
                <a:r>
                  <a:rPr lang="es-ES" dirty="0" smtClean="0"/>
                  <a:t> disminuye con </a:t>
                </a:r>
                <a:r>
                  <a:rPr lang="es-ES" i="1" dirty="0" smtClean="0"/>
                  <a:t>T</a:t>
                </a:r>
              </a:p>
              <a:p>
                <a:pPr lvl="1"/>
                <a:r>
                  <a:rPr lang="es-ES" dirty="0" smtClean="0"/>
                  <a:t>Más electrones se desprenden de los átomos</a:t>
                </a:r>
                <a:br>
                  <a:rPr lang="es-ES" dirty="0" smtClean="0"/>
                </a:br>
                <a:r>
                  <a:rPr lang="es-ES" dirty="0" smtClean="0">
                    <a:sym typeface="Wingdings" pitchFamily="2" charset="2"/>
                  </a:rPr>
                  <a:t> Más cargas libres</a:t>
                </a:r>
              </a:p>
              <a:p>
                <a:pPr lvl="1"/>
                <a:r>
                  <a:rPr lang="es-ES" dirty="0" smtClean="0">
                    <a:sym typeface="Wingdings" pitchFamily="2" charset="2"/>
                  </a:rPr>
                  <a:t>Podemos usar la medida de la conductividad para determinar la temperatura con</a:t>
                </a:r>
                <a:br>
                  <a:rPr lang="es-ES" dirty="0" smtClean="0">
                    <a:sym typeface="Wingdings" pitchFamily="2" charset="2"/>
                  </a:rPr>
                </a:br>
                <a:r>
                  <a:rPr lang="es-ES" dirty="0" smtClean="0">
                    <a:sym typeface="Wingdings" pitchFamily="2" charset="2"/>
                  </a:rPr>
                  <a:t>mucha exactitud</a:t>
                </a:r>
                <a:br>
                  <a:rPr lang="es-ES" dirty="0" smtClean="0">
                    <a:sym typeface="Wingdings" pitchFamily="2" charset="2"/>
                  </a:rPr>
                </a:br>
                <a:r>
                  <a:rPr lang="es-ES" dirty="0" smtClean="0">
                    <a:sym typeface="Wingdings" pitchFamily="2" charset="2"/>
                  </a:rPr>
                  <a:t> </a:t>
                </a:r>
                <a:r>
                  <a:rPr lang="es-ES" i="1" dirty="0" smtClean="0">
                    <a:solidFill>
                      <a:srgbClr val="C00000"/>
                    </a:solidFill>
                    <a:sym typeface="Wingdings" pitchFamily="2" charset="2"/>
                  </a:rPr>
                  <a:t>Termistor</a:t>
                </a:r>
                <a:endParaRPr lang="es-ES" i="1" dirty="0" smtClean="0">
                  <a:solidFill>
                    <a:srgbClr val="C00000"/>
                  </a:solidFill>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600200"/>
                <a:ext cx="8640960" cy="3448980"/>
              </a:xfrm>
              <a:blipFill rotWithShape="1">
                <a:blip r:embed="rId2"/>
                <a:stretch>
                  <a:fillRect l="-353" t="-3009"/>
                </a:stretch>
              </a:blipFill>
            </p:spPr>
            <p:txBody>
              <a:bodyPr/>
              <a:lstStyle/>
              <a:p>
                <a:r>
                  <a:rPr lang="en-US">
                    <a:noFill/>
                  </a:rPr>
                  <a:t> </a:t>
                </a:r>
              </a:p>
            </p:txBody>
          </p:sp>
        </mc:Fallback>
      </mc:AlternateContent>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961" y="3789040"/>
            <a:ext cx="3937549" cy="307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83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Resistividad y temperatura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21</a:t>
            </a:fld>
            <a:endParaRPr lang="es-ES"/>
          </a:p>
        </p:txBody>
      </p:sp>
      <p:sp>
        <p:nvSpPr>
          <p:cNvPr id="4" name="3 Marcador de contenido"/>
          <p:cNvSpPr>
            <a:spLocks noGrp="1"/>
          </p:cNvSpPr>
          <p:nvPr>
            <p:ph sz="quarter" idx="1"/>
          </p:nvPr>
        </p:nvSpPr>
        <p:spPr>
          <a:xfrm>
            <a:off x="71500" y="1600199"/>
            <a:ext cx="8820980" cy="4034046"/>
          </a:xfrm>
        </p:spPr>
        <p:txBody>
          <a:bodyPr>
            <a:normAutofit lnSpcReduction="10000"/>
          </a:bodyPr>
          <a:lstStyle/>
          <a:p>
            <a:r>
              <a:rPr lang="es-ES" dirty="0" smtClean="0"/>
              <a:t>En un </a:t>
            </a:r>
            <a:r>
              <a:rPr lang="es-ES" dirty="0" smtClean="0">
                <a:solidFill>
                  <a:srgbClr val="C00000"/>
                </a:solidFill>
              </a:rPr>
              <a:t>superconductor</a:t>
            </a:r>
            <a:r>
              <a:rPr lang="es-ES" dirty="0" smtClean="0"/>
              <a:t> a una temperatura crítica, </a:t>
            </a:r>
            <a:r>
              <a:rPr lang="es-ES" i="1" dirty="0" smtClean="0"/>
              <a:t>T</a:t>
            </a:r>
            <a:r>
              <a:rPr lang="es-ES" i="1" baseline="-25000" dirty="0" smtClean="0"/>
              <a:t>c</a:t>
            </a:r>
            <a:r>
              <a:rPr lang="es-ES" dirty="0" smtClean="0"/>
              <a:t>, se produce una </a:t>
            </a:r>
            <a:r>
              <a:rPr lang="es-ES" i="1" dirty="0" smtClean="0"/>
              <a:t>transición de fase</a:t>
            </a:r>
            <a:r>
              <a:rPr lang="es-ES" dirty="0" smtClean="0"/>
              <a:t> y la resistividad se anula</a:t>
            </a:r>
          </a:p>
          <a:p>
            <a:pPr lvl="1"/>
            <a:r>
              <a:rPr lang="es-ES" dirty="0" smtClean="0"/>
              <a:t>Si establecemos una corriente en un anillo superconductor, la corriente continua indefinidamente sin la presencia de un campo que la impulse</a:t>
            </a:r>
          </a:p>
          <a:p>
            <a:pPr lvl="1"/>
            <a:r>
              <a:rPr lang="es-ES" dirty="0" smtClean="0"/>
              <a:t>La temperatura crítica más alta es</a:t>
            </a:r>
            <a:br>
              <a:rPr lang="es-ES" dirty="0" smtClean="0"/>
            </a:br>
            <a:r>
              <a:rPr lang="es-ES" dirty="0" smtClean="0"/>
              <a:t>de 138 K (-135 </a:t>
            </a:r>
            <a:r>
              <a:rPr lang="es-ES" dirty="0" err="1" smtClean="0"/>
              <a:t>ºC</a:t>
            </a:r>
            <a:r>
              <a:rPr lang="es-ES" dirty="0" smtClean="0"/>
              <a:t>)</a:t>
            </a:r>
            <a:endParaRPr lang="es-ES" dirty="0"/>
          </a:p>
          <a:p>
            <a:pPr lvl="1"/>
            <a:r>
              <a:rPr lang="es-ES" dirty="0" smtClean="0"/>
              <a:t>Se utilizan en aceleradores de</a:t>
            </a:r>
            <a:br>
              <a:rPr lang="es-ES" dirty="0" smtClean="0"/>
            </a:br>
            <a:r>
              <a:rPr lang="es-ES" dirty="0" smtClean="0"/>
              <a:t>partículas y trenes de levitación</a:t>
            </a:r>
            <a:br>
              <a:rPr lang="es-ES" dirty="0" smtClean="0"/>
            </a:br>
            <a:r>
              <a:rPr lang="es-ES" dirty="0" smtClean="0"/>
              <a:t>magnética</a:t>
            </a:r>
          </a:p>
        </p:txBody>
      </p:sp>
      <p:pic>
        <p:nvPicPr>
          <p:cNvPr id="7"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7116" y="3338073"/>
            <a:ext cx="3510390" cy="351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94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Resistencia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22</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p:txBody>
              <a:bodyPr>
                <a:normAutofit/>
              </a:bodyPr>
              <a:lstStyle/>
              <a:p>
                <a:r>
                  <a:rPr lang="es-ES" dirty="0" smtClean="0"/>
                  <a:t>Para un conductor con resistividad </a:t>
                </a:r>
                <a:r>
                  <a:rPr lang="es-ES" i="1" dirty="0" smtClean="0">
                    <a:sym typeface="Symbol"/>
                  </a:rPr>
                  <a:t></a:t>
                </a:r>
                <a:r>
                  <a:rPr lang="es-ES" dirty="0"/>
                  <a:t>, la densidad de corriente </a:t>
                </a:r>
                <a14:m>
                  <m:oMath xmlns:m="http://schemas.openxmlformats.org/officeDocument/2006/math">
                    <m:acc>
                      <m:accPr>
                        <m:chr m:val="⃗"/>
                        <m:ctrlPr>
                          <a:rPr lang="es-ES" i="1" smtClean="0">
                            <a:latin typeface="Cambria Math"/>
                          </a:rPr>
                        </m:ctrlPr>
                      </m:accPr>
                      <m:e>
                        <m:r>
                          <a:rPr lang="es-ES" b="0" i="1" smtClean="0">
                            <a:latin typeface="Cambria Math"/>
                          </a:rPr>
                          <m:t>𝐽</m:t>
                        </m:r>
                      </m:e>
                    </m:acc>
                  </m:oMath>
                </a14:m>
                <a:r>
                  <a:rPr lang="es-ES" dirty="0" smtClean="0"/>
                  <a:t> </a:t>
                </a:r>
                <a:r>
                  <a:rPr lang="es-ES" dirty="0"/>
                  <a:t>en un punto donde el campo eléctrico es </a:t>
                </a:r>
                <a14:m>
                  <m:oMath xmlns:m="http://schemas.openxmlformats.org/officeDocument/2006/math">
                    <m:acc>
                      <m:accPr>
                        <m:chr m:val="⃗"/>
                        <m:ctrlPr>
                          <a:rPr lang="es-ES" i="1">
                            <a:latin typeface="Cambria Math"/>
                          </a:rPr>
                        </m:ctrlPr>
                      </m:accPr>
                      <m:e>
                        <m:r>
                          <a:rPr lang="es-ES" b="0" i="1" smtClean="0">
                            <a:latin typeface="Cambria Math"/>
                          </a:rPr>
                          <m:t>𝐸</m:t>
                        </m:r>
                      </m:e>
                    </m:acc>
                  </m:oMath>
                </a14:m>
                <a:r>
                  <a:rPr lang="es-ES" dirty="0"/>
                  <a:t> lo </a:t>
                </a:r>
                <a:r>
                  <a:rPr lang="es-ES" dirty="0" smtClean="0"/>
                  <a:t>escribimos</a:t>
                </a:r>
              </a:p>
              <a:p>
                <a:pPr marL="0" indent="0">
                  <a:buNone/>
                </a:pPr>
                <a14:m>
                  <m:oMathPara xmlns:m="http://schemas.openxmlformats.org/officeDocument/2006/math">
                    <m:oMathParaPr>
                      <m:jc m:val="centerGroup"/>
                    </m:oMathParaPr>
                    <m:oMath xmlns:m="http://schemas.openxmlformats.org/officeDocument/2006/math">
                      <m:acc>
                        <m:accPr>
                          <m:chr m:val="⃗"/>
                          <m:ctrlPr>
                            <a:rPr lang="es-ES" i="1" smtClean="0">
                              <a:latin typeface="Cambria Math"/>
                            </a:rPr>
                          </m:ctrlPr>
                        </m:accPr>
                        <m:e>
                          <m:r>
                            <a:rPr lang="es-ES" b="0" i="1" smtClean="0">
                              <a:latin typeface="Cambria Math"/>
                            </a:rPr>
                            <m:t>𝐸</m:t>
                          </m:r>
                        </m:e>
                      </m:acc>
                      <m:r>
                        <a:rPr lang="es-ES" b="0" i="1" smtClean="0">
                          <a:latin typeface="Cambria Math"/>
                        </a:rPr>
                        <m:t>=</m:t>
                      </m:r>
                      <m:r>
                        <a:rPr lang="es-ES" b="0" i="1" smtClean="0">
                          <a:latin typeface="Cambria Math"/>
                        </a:rPr>
                        <m:t>𝜌</m:t>
                      </m:r>
                      <m:acc>
                        <m:accPr>
                          <m:chr m:val="⃗"/>
                          <m:ctrlPr>
                            <a:rPr lang="es-ES" b="0" i="1" smtClean="0">
                              <a:latin typeface="Cambria Math"/>
                            </a:rPr>
                          </m:ctrlPr>
                        </m:accPr>
                        <m:e>
                          <m:r>
                            <a:rPr lang="es-ES" b="0" i="1" smtClean="0">
                              <a:latin typeface="Cambria Math"/>
                            </a:rPr>
                            <m:t>𝐽</m:t>
                          </m:r>
                        </m:e>
                      </m:acc>
                    </m:oMath>
                  </m:oMathPara>
                </a14:m>
                <a:endParaRPr lang="es-ES" dirty="0" smtClean="0"/>
              </a:p>
              <a:p>
                <a:pPr lvl="1"/>
                <a:r>
                  <a:rPr lang="es-ES" dirty="0" smtClean="0"/>
                  <a:t>Si el conductor sigue la ley de Ohm, </a:t>
                </a:r>
                <a14:m>
                  <m:oMath xmlns:m="http://schemas.openxmlformats.org/officeDocument/2006/math">
                    <m:acc>
                      <m:accPr>
                        <m:chr m:val="⃗"/>
                        <m:ctrlPr>
                          <a:rPr lang="es-ES" i="1">
                            <a:latin typeface="Cambria Math"/>
                          </a:rPr>
                        </m:ctrlPr>
                      </m:accPr>
                      <m:e>
                        <m:r>
                          <a:rPr lang="es-ES" i="1">
                            <a:latin typeface="Cambria Math"/>
                          </a:rPr>
                          <m:t>𝐸</m:t>
                        </m:r>
                      </m:e>
                    </m:acc>
                  </m:oMath>
                </a14:m>
                <a:r>
                  <a:rPr lang="es-ES" dirty="0" smtClean="0"/>
                  <a:t> es directamente proporcional a </a:t>
                </a:r>
                <a14:m>
                  <m:oMath xmlns:m="http://schemas.openxmlformats.org/officeDocument/2006/math">
                    <m:acc>
                      <m:accPr>
                        <m:chr m:val="⃗"/>
                        <m:ctrlPr>
                          <a:rPr lang="es-ES" i="1">
                            <a:latin typeface="Cambria Math"/>
                          </a:rPr>
                        </m:ctrlPr>
                      </m:accPr>
                      <m:e>
                        <m:r>
                          <a:rPr lang="es-ES" i="1">
                            <a:latin typeface="Cambria Math"/>
                          </a:rPr>
                          <m:t>𝐽</m:t>
                        </m:r>
                      </m:e>
                    </m:acc>
                  </m:oMath>
                </a14:m>
                <a:endParaRPr lang="es-ES" dirty="0" smtClean="0"/>
              </a:p>
              <a:p>
                <a:r>
                  <a:rPr lang="es-ES" dirty="0" smtClean="0">
                    <a:solidFill>
                      <a:srgbClr val="C00000"/>
                    </a:solidFill>
                  </a:rPr>
                  <a:t>Nos suele interesar más la corriente total </a:t>
                </a:r>
                <a:r>
                  <a:rPr lang="es-ES" dirty="0" smtClean="0"/>
                  <a:t>que la densidad de corriente </a:t>
                </a:r>
                <a:r>
                  <a:rPr lang="es-ES" dirty="0" smtClean="0">
                    <a:solidFill>
                      <a:srgbClr val="C00000"/>
                    </a:solidFill>
                  </a:rPr>
                  <a:t>y la diferencia de potencial</a:t>
                </a:r>
                <a:r>
                  <a:rPr lang="es-ES" dirty="0" smtClean="0"/>
                  <a:t> entre los extremos que el campo eléctrico</a:t>
                </a:r>
              </a:p>
              <a:p>
                <a:pPr lvl="1"/>
                <a:r>
                  <a:rPr lang="es-ES" dirty="0" smtClean="0"/>
                  <a:t>Son más fáciles de medir</a:t>
                </a:r>
                <a:endParaRPr lang="es-ES" dirty="0"/>
              </a:p>
              <a:p>
                <a:endParaRPr lang="es-ES" dirty="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blipFill rotWithShape="1">
                <a:blip r:embed="rId2"/>
                <a:stretch>
                  <a:fillRect l="-353" t="-1333"/>
                </a:stretch>
              </a:blipFill>
            </p:spPr>
            <p:txBody>
              <a:bodyPr/>
              <a:lstStyle/>
              <a:p>
                <a:r>
                  <a:rPr lang="en-US">
                    <a:noFill/>
                  </a:rPr>
                  <a:t> </a:t>
                </a:r>
              </a:p>
            </p:txBody>
          </p:sp>
        </mc:Fallback>
      </mc:AlternateContent>
    </p:spTree>
    <p:extLst>
      <p:ext uri="{BB962C8B-B14F-4D97-AF65-F5344CB8AC3E}">
        <p14:creationId xmlns:p14="http://schemas.microsoft.com/office/powerpoint/2010/main" val="562832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Resistencia</a:t>
            </a:r>
            <a:endParaRPr lang="es-ES" dirty="0"/>
          </a:p>
        </p:txBody>
      </p:sp>
      <p:sp>
        <p:nvSpPr>
          <p:cNvPr id="4" name="3 Marcador de contenido"/>
          <p:cNvSpPr>
            <a:spLocks noGrp="1"/>
          </p:cNvSpPr>
          <p:nvPr>
            <p:ph sz="quarter" idx="1"/>
          </p:nvPr>
        </p:nvSpPr>
        <p:spPr>
          <a:xfrm>
            <a:off x="116505" y="1589566"/>
            <a:ext cx="6705745" cy="2964559"/>
          </a:xfrm>
        </p:spPr>
        <p:txBody>
          <a:bodyPr>
            <a:normAutofit fontScale="92500"/>
          </a:bodyPr>
          <a:lstStyle/>
          <a:p>
            <a:r>
              <a:rPr lang="es-ES" dirty="0" smtClean="0"/>
              <a:t>Supongamos un alambre metálico (conductor) </a:t>
            </a:r>
          </a:p>
          <a:p>
            <a:pPr lvl="1"/>
            <a:r>
              <a:rPr lang="es-ES" dirty="0" smtClean="0"/>
              <a:t>Sección transversal uniforme, </a:t>
            </a:r>
            <a:r>
              <a:rPr lang="es-ES" i="1" dirty="0" smtClean="0"/>
              <a:t>A</a:t>
            </a:r>
          </a:p>
          <a:p>
            <a:pPr lvl="1"/>
            <a:r>
              <a:rPr lang="es-ES" dirty="0" smtClean="0"/>
              <a:t>Longitud, </a:t>
            </a:r>
            <a:r>
              <a:rPr lang="es-ES" i="1" dirty="0" smtClean="0"/>
              <a:t>L</a:t>
            </a:r>
          </a:p>
          <a:p>
            <a:pPr lvl="1"/>
            <a:r>
              <a:rPr lang="es-ES" dirty="0" smtClean="0"/>
              <a:t>Diferencia de potencial entre sus extremos, </a:t>
            </a:r>
            <a:r>
              <a:rPr lang="es-ES" i="1" dirty="0" smtClean="0"/>
              <a:t>V</a:t>
            </a:r>
          </a:p>
          <a:p>
            <a:pPr lvl="1"/>
            <a:r>
              <a:rPr lang="es-ES" dirty="0" smtClean="0"/>
              <a:t>... que produce una intensidad de corriente, </a:t>
            </a:r>
            <a:r>
              <a:rPr lang="es-ES" i="1" dirty="0" smtClean="0"/>
              <a:t>I</a:t>
            </a:r>
          </a:p>
        </p:txBody>
      </p:sp>
      <mc:AlternateContent xmlns:mc="http://schemas.openxmlformats.org/markup-compatibility/2006" xmlns:a14="http://schemas.microsoft.com/office/drawing/2010/main">
        <mc:Choice Requires="a14">
          <p:sp>
            <p:nvSpPr>
              <p:cNvPr id="5" name="4 Marcador de contenido"/>
              <p:cNvSpPr>
                <a:spLocks noGrp="1"/>
              </p:cNvSpPr>
              <p:nvPr>
                <p:ph sz="quarter" idx="2"/>
              </p:nvPr>
            </p:nvSpPr>
            <p:spPr>
              <a:xfrm>
                <a:off x="206515" y="4194085"/>
                <a:ext cx="8847474" cy="2520279"/>
              </a:xfrm>
            </p:spPr>
            <p:txBody>
              <a:bodyPr>
                <a:normAutofit fontScale="92500"/>
              </a:bodyPr>
              <a:lstStyle/>
              <a:p>
                <a:r>
                  <a:rPr lang="es-ES" dirty="0"/>
                  <a:t>La corriente lleva la dirección de </a:t>
                </a:r>
                <a14:m>
                  <m:oMath xmlns:m="http://schemas.openxmlformats.org/officeDocument/2006/math">
                    <m:acc>
                      <m:accPr>
                        <m:chr m:val="⃗"/>
                        <m:ctrlPr>
                          <a:rPr lang="es-ES" i="1">
                            <a:latin typeface="Cambria Math"/>
                          </a:rPr>
                        </m:ctrlPr>
                      </m:accPr>
                      <m:e>
                        <m:r>
                          <a:rPr lang="es-ES" i="1">
                            <a:latin typeface="Cambria Math"/>
                          </a:rPr>
                          <m:t>𝐸</m:t>
                        </m:r>
                      </m:e>
                    </m:acc>
                  </m:oMath>
                </a14:m>
                <a:endParaRPr lang="es-ES" dirty="0"/>
              </a:p>
              <a:p>
                <a:pPr lvl="1">
                  <a:buFont typeface="Wingdings" pitchFamily="2" charset="2"/>
                  <a:buChar char="è"/>
                </a:pPr>
                <a:r>
                  <a:rPr lang="es-ES" dirty="0">
                    <a:sym typeface="Wingdings" pitchFamily="2" charset="2"/>
                  </a:rPr>
                  <a:t>En la dirección de potencial decreciente</a:t>
                </a:r>
              </a:p>
              <a:p>
                <a:pPr lvl="1">
                  <a:buFont typeface="Wingdings" pitchFamily="2" charset="2"/>
                  <a:buChar char="è"/>
                </a:pPr>
                <a:r>
                  <a:rPr lang="es-ES" dirty="0">
                    <a:sym typeface="Wingdings" pitchFamily="2" charset="2"/>
                  </a:rPr>
                  <a:t>Las cargas pierden energía cediéndola a los iones con los que chocan  Calor</a:t>
                </a:r>
                <a:endParaRPr lang="es-ES" dirty="0"/>
              </a:p>
              <a:p>
                <a:endParaRPr lang="en-US" dirty="0"/>
              </a:p>
            </p:txBody>
          </p:sp>
        </mc:Choice>
        <mc:Fallback xmlns="">
          <p:sp>
            <p:nvSpPr>
              <p:cNvPr id="5" name="4 Marcador de contenido"/>
              <p:cNvSpPr>
                <a:spLocks noGrp="1" noRot="1" noChangeAspect="1" noMove="1" noResize="1" noEditPoints="1" noAdjustHandles="1" noChangeArrowheads="1" noChangeShapeType="1" noTextEdit="1"/>
              </p:cNvSpPr>
              <p:nvPr>
                <p:ph sz="quarter" idx="2"/>
              </p:nvPr>
            </p:nvSpPr>
            <p:spPr>
              <a:xfrm>
                <a:off x="206515" y="4194085"/>
                <a:ext cx="8847474" cy="2520279"/>
              </a:xfrm>
              <a:blipFill rotWithShape="1">
                <a:blip r:embed="rId2"/>
                <a:stretch>
                  <a:fillRect l="-345"/>
                </a:stretch>
              </a:blipFill>
            </p:spPr>
            <p:txBody>
              <a:bodyPr/>
              <a:lstStyle/>
              <a:p>
                <a:r>
                  <a:rPr lang="en-US">
                    <a:noFill/>
                  </a:rPr>
                  <a:t> </a:t>
                </a:r>
              </a:p>
            </p:txBody>
          </p:sp>
        </mc:Fallback>
      </mc:AlternateContent>
      <p:sp>
        <p:nvSpPr>
          <p:cNvPr id="3" name="2 Marcador de número de diapositiva"/>
          <p:cNvSpPr>
            <a:spLocks noGrp="1"/>
          </p:cNvSpPr>
          <p:nvPr>
            <p:ph type="sldNum" sz="quarter" idx="16"/>
          </p:nvPr>
        </p:nvSpPr>
        <p:spPr/>
        <p:txBody>
          <a:bodyPr>
            <a:normAutofit fontScale="85000" lnSpcReduction="20000"/>
          </a:bodyPr>
          <a:lstStyle/>
          <a:p>
            <a:pPr>
              <a:defRPr/>
            </a:pPr>
            <a:fld id="{EDC582AC-EEDE-44FB-91FC-D700AD3AA88C}" type="slidenum">
              <a:rPr lang="es-ES" smtClean="0"/>
              <a:pPr>
                <a:defRPr/>
              </a:pPr>
              <a:t>23</a:t>
            </a:fld>
            <a:endParaRPr lang="es-ES"/>
          </a:p>
        </p:txBody>
      </p:sp>
      <p:pic>
        <p:nvPicPr>
          <p:cNvPr id="5122" name="Picture 2" descr="Resistenci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2220" y="1583795"/>
            <a:ext cx="2550570" cy="251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928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Resistencia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24</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0" y="2168860"/>
                <a:ext cx="9143999" cy="4513417"/>
              </a:xfrm>
            </p:spPr>
            <p:txBody>
              <a:bodyPr>
                <a:normAutofit fontScale="85000" lnSpcReduction="20000"/>
              </a:bodyPr>
              <a:lstStyle/>
              <a:p>
                <a:pPr marL="0" indent="0">
                  <a:buNone/>
                </a:pPr>
                <a:r>
                  <a:rPr lang="es-ES" sz="2800" b="0" dirty="0" smtClean="0"/>
                  <a:t>	</a:t>
                </a:r>
                <a14:m>
                  <m:oMath xmlns:m="http://schemas.openxmlformats.org/officeDocument/2006/math">
                    <m:r>
                      <a:rPr lang="es-ES" sz="2800" b="0" i="1" smtClean="0">
                        <a:latin typeface="Cambria Math"/>
                      </a:rPr>
                      <m:t>𝑉</m:t>
                    </m:r>
                    <m:r>
                      <a:rPr lang="es-ES" sz="2800" i="1">
                        <a:latin typeface="Cambria Math"/>
                      </a:rPr>
                      <m:t>=</m:t>
                    </m:r>
                    <m:r>
                      <a:rPr lang="es-ES" sz="2800" b="0" i="1" smtClean="0">
                        <a:latin typeface="Cambria Math"/>
                      </a:rPr>
                      <m:t>𝐸</m:t>
                    </m:r>
                    <m:r>
                      <a:rPr lang="es-ES" sz="2800" i="1">
                        <a:latin typeface="Cambria Math"/>
                      </a:rPr>
                      <m:t>⋅</m:t>
                    </m:r>
                    <m:r>
                      <a:rPr lang="es-ES" sz="2800" b="0" i="1" smtClean="0">
                        <a:latin typeface="Cambria Math"/>
                      </a:rPr>
                      <m:t>𝐿</m:t>
                    </m:r>
                    <m:r>
                      <a:rPr lang="es-ES" sz="2800" b="0" i="1" smtClean="0">
                        <a:latin typeface="Cambria Math"/>
                      </a:rPr>
                      <m:t>=</m:t>
                    </m:r>
                    <m:r>
                      <a:rPr lang="es-ES" sz="2800" b="0" i="1" smtClean="0">
                        <a:latin typeface="Cambria Math"/>
                      </a:rPr>
                      <m:t>𝜌</m:t>
                    </m:r>
                    <m:r>
                      <a:rPr lang="es-ES" sz="2800" b="0" i="1" smtClean="0">
                        <a:latin typeface="Cambria Math"/>
                      </a:rPr>
                      <m:t>⋅</m:t>
                    </m:r>
                    <m:r>
                      <a:rPr lang="es-ES" sz="2800" b="0" i="1" smtClean="0">
                        <a:latin typeface="Cambria Math"/>
                      </a:rPr>
                      <m:t>𝐽</m:t>
                    </m:r>
                    <m:r>
                      <a:rPr lang="es-ES" sz="2800" b="0" i="1" smtClean="0">
                        <a:latin typeface="Cambria Math"/>
                      </a:rPr>
                      <m:t>⋅</m:t>
                    </m:r>
                    <m:r>
                      <a:rPr lang="es-ES" sz="2800" b="0" i="1" smtClean="0">
                        <a:latin typeface="Cambria Math"/>
                      </a:rPr>
                      <m:t>𝐿</m:t>
                    </m:r>
                    <m:r>
                      <a:rPr lang="es-ES" sz="2800" b="0" i="1" smtClean="0">
                        <a:latin typeface="Cambria Math"/>
                      </a:rPr>
                      <m:t>=</m:t>
                    </m:r>
                    <m:f>
                      <m:fPr>
                        <m:ctrlPr>
                          <a:rPr lang="es-ES" sz="2800" b="0" i="1" smtClean="0">
                            <a:latin typeface="Cambria Math"/>
                          </a:rPr>
                        </m:ctrlPr>
                      </m:fPr>
                      <m:num>
                        <m:r>
                          <a:rPr lang="es-ES" sz="2800" b="0" i="1" smtClean="0">
                            <a:latin typeface="Cambria Math"/>
                          </a:rPr>
                          <m:t>𝜌</m:t>
                        </m:r>
                        <m:r>
                          <a:rPr lang="es-ES" sz="2800" b="0" i="1" smtClean="0">
                            <a:latin typeface="Cambria Math"/>
                          </a:rPr>
                          <m:t>𝐿</m:t>
                        </m:r>
                      </m:num>
                      <m:den>
                        <m:r>
                          <a:rPr lang="es-ES" sz="2800" b="0" i="1" smtClean="0">
                            <a:latin typeface="Cambria Math"/>
                          </a:rPr>
                          <m:t>𝐴</m:t>
                        </m:r>
                      </m:den>
                    </m:f>
                    <m:r>
                      <a:rPr lang="es-ES" sz="2800" b="0" i="1" smtClean="0">
                        <a:latin typeface="Cambria Math"/>
                      </a:rPr>
                      <m:t>𝐼</m:t>
                    </m:r>
                  </m:oMath>
                </a14:m>
                <a:endParaRPr lang="es-ES" dirty="0" smtClean="0"/>
              </a:p>
              <a:p>
                <a:endParaRPr lang="es-ES" dirty="0" smtClean="0"/>
              </a:p>
              <a:p>
                <a:r>
                  <a:rPr lang="es-ES" dirty="0" smtClean="0"/>
                  <a:t>La </a:t>
                </a:r>
                <a:r>
                  <a:rPr lang="es-ES" b="1" dirty="0" smtClean="0">
                    <a:solidFill>
                      <a:srgbClr val="C00000"/>
                    </a:solidFill>
                  </a:rPr>
                  <a:t>resistencia, </a:t>
                </a:r>
                <a14:m>
                  <m:oMath xmlns:m="http://schemas.openxmlformats.org/officeDocument/2006/math">
                    <m:r>
                      <a:rPr lang="es-ES" b="1" i="1">
                        <a:solidFill>
                          <a:srgbClr val="C00000"/>
                        </a:solidFill>
                        <a:latin typeface="Cambria Math"/>
                      </a:rPr>
                      <m:t>𝑹</m:t>
                    </m:r>
                  </m:oMath>
                </a14:m>
                <a:r>
                  <a:rPr lang="es-ES" b="1" dirty="0" smtClean="0">
                    <a:solidFill>
                      <a:srgbClr val="C00000"/>
                    </a:solidFill>
                  </a:rPr>
                  <a:t>,</a:t>
                </a:r>
                <a:r>
                  <a:rPr lang="es-ES" dirty="0" smtClean="0"/>
                  <a:t> es la cte. de proporcionalidad entre </a:t>
                </a:r>
                <a14:m>
                  <m:oMath xmlns:m="http://schemas.openxmlformats.org/officeDocument/2006/math">
                    <m:r>
                      <a:rPr lang="es-ES" i="1">
                        <a:latin typeface="Cambria Math"/>
                      </a:rPr>
                      <m:t>𝑉</m:t>
                    </m:r>
                  </m:oMath>
                </a14:m>
                <a:r>
                  <a:rPr lang="es-ES" dirty="0" smtClean="0"/>
                  <a:t> e </a:t>
                </a:r>
                <a14:m>
                  <m:oMath xmlns:m="http://schemas.openxmlformats.org/officeDocument/2006/math">
                    <m:r>
                      <a:rPr lang="es-ES" i="1">
                        <a:latin typeface="Cambria Math"/>
                      </a:rPr>
                      <m:t>𝐼</m:t>
                    </m:r>
                    <m:r>
                      <a:rPr lang="es-ES" i="1">
                        <a:latin typeface="Cambria Math"/>
                      </a:rPr>
                      <m:t> </m:t>
                    </m:r>
                  </m:oMath>
                </a14:m>
                <a:r>
                  <a:rPr lang="es-ES" dirty="0" smtClean="0"/>
                  <a:t>para un conductor:</a:t>
                </a:r>
              </a:p>
              <a:p>
                <a:pPr marL="0" indent="0">
                  <a:buNone/>
                </a:pPr>
                <a:r>
                  <a:rPr lang="es-ES" sz="3400" dirty="0">
                    <a:solidFill>
                      <a:srgbClr val="C00000"/>
                    </a:solidFill>
                  </a:rPr>
                  <a:t>	</a:t>
                </a:r>
                <a14:m>
                  <m:oMath xmlns:m="http://schemas.openxmlformats.org/officeDocument/2006/math">
                    <m:r>
                      <a:rPr lang="es-ES" sz="3400" i="1" smtClean="0">
                        <a:solidFill>
                          <a:srgbClr val="C00000"/>
                        </a:solidFill>
                        <a:latin typeface="Cambria Math"/>
                      </a:rPr>
                      <m:t>𝑅</m:t>
                    </m:r>
                    <m:r>
                      <a:rPr lang="es-ES" sz="3400" b="0" i="1" smtClean="0">
                        <a:solidFill>
                          <a:srgbClr val="C00000"/>
                        </a:solidFill>
                        <a:latin typeface="Cambria Math"/>
                      </a:rPr>
                      <m:t>=</m:t>
                    </m:r>
                    <m:f>
                      <m:fPr>
                        <m:ctrlPr>
                          <a:rPr lang="es-ES" sz="3400" b="0" i="1" smtClean="0">
                            <a:solidFill>
                              <a:srgbClr val="C00000"/>
                            </a:solidFill>
                            <a:latin typeface="Cambria Math"/>
                          </a:rPr>
                        </m:ctrlPr>
                      </m:fPr>
                      <m:num>
                        <m:r>
                          <a:rPr lang="es-ES" sz="3400" b="0" i="1" smtClean="0">
                            <a:solidFill>
                              <a:srgbClr val="C00000"/>
                            </a:solidFill>
                            <a:latin typeface="Cambria Math"/>
                          </a:rPr>
                          <m:t>𝑉</m:t>
                        </m:r>
                      </m:num>
                      <m:den>
                        <m:r>
                          <a:rPr lang="es-ES" sz="3400" b="0" i="1" smtClean="0">
                            <a:solidFill>
                              <a:srgbClr val="C00000"/>
                            </a:solidFill>
                            <a:latin typeface="Cambria Math"/>
                          </a:rPr>
                          <m:t>𝐼</m:t>
                        </m:r>
                      </m:den>
                    </m:f>
                  </m:oMath>
                </a14:m>
                <a:endParaRPr lang="es-ES" dirty="0" smtClean="0"/>
              </a:p>
              <a:p>
                <a:endParaRPr lang="es-ES" sz="1300" dirty="0" smtClean="0"/>
              </a:p>
              <a:p>
                <a:r>
                  <a:rPr lang="es-ES" dirty="0" smtClean="0"/>
                  <a:t>Comparando con la expresión anterior:</a:t>
                </a:r>
              </a:p>
              <a:p>
                <a:pPr marL="0" indent="0">
                  <a:buNone/>
                </a:pPr>
                <a:r>
                  <a:rPr lang="es-ES" sz="3400" dirty="0" smtClean="0"/>
                  <a:t>	</a:t>
                </a:r>
                <a14:m>
                  <m:oMath xmlns:m="http://schemas.openxmlformats.org/officeDocument/2006/math">
                    <m:r>
                      <a:rPr lang="es-ES" sz="3400" i="1" smtClean="0">
                        <a:solidFill>
                          <a:srgbClr val="C00000"/>
                        </a:solidFill>
                        <a:latin typeface="Cambria Math"/>
                      </a:rPr>
                      <m:t>𝑅</m:t>
                    </m:r>
                    <m:r>
                      <a:rPr lang="es-ES" sz="3400" i="1" smtClean="0">
                        <a:solidFill>
                          <a:srgbClr val="C00000"/>
                        </a:solidFill>
                        <a:latin typeface="Cambria Math"/>
                      </a:rPr>
                      <m:t>=</m:t>
                    </m:r>
                    <m:f>
                      <m:fPr>
                        <m:ctrlPr>
                          <a:rPr lang="es-ES" sz="3400" i="1">
                            <a:solidFill>
                              <a:srgbClr val="C00000"/>
                            </a:solidFill>
                            <a:latin typeface="Cambria Math"/>
                          </a:rPr>
                        </m:ctrlPr>
                      </m:fPr>
                      <m:num>
                        <m:r>
                          <a:rPr lang="es-ES" sz="3400" i="1">
                            <a:solidFill>
                              <a:srgbClr val="C00000"/>
                            </a:solidFill>
                            <a:latin typeface="Cambria Math"/>
                          </a:rPr>
                          <m:t>𝜌</m:t>
                        </m:r>
                        <m:r>
                          <a:rPr lang="es-ES" sz="3400" i="1">
                            <a:solidFill>
                              <a:srgbClr val="C00000"/>
                            </a:solidFill>
                            <a:latin typeface="Cambria Math"/>
                          </a:rPr>
                          <m:t>𝐿</m:t>
                        </m:r>
                      </m:num>
                      <m:den>
                        <m:r>
                          <a:rPr lang="es-ES" sz="3400" i="1">
                            <a:solidFill>
                              <a:srgbClr val="C00000"/>
                            </a:solidFill>
                            <a:latin typeface="Cambria Math"/>
                          </a:rPr>
                          <m:t>𝐴</m:t>
                        </m:r>
                      </m:den>
                    </m:f>
                  </m:oMath>
                </a14:m>
                <a:endParaRPr lang="es-ES" dirty="0" smtClean="0"/>
              </a:p>
              <a:p>
                <a:pPr marL="0" indent="0">
                  <a:buNone/>
                </a:pPr>
                <a:endParaRPr lang="es-ES" sz="1300" dirty="0" smtClean="0"/>
              </a:p>
              <a:p>
                <a:r>
                  <a:rPr lang="es-ES" dirty="0" smtClean="0"/>
                  <a:t>Para conductores óhmicos se cumple entonces que:</a:t>
                </a:r>
              </a:p>
              <a:p>
                <a:pPr marL="0" indent="0">
                  <a:buNone/>
                </a:pPr>
                <a:r>
                  <a:rPr lang="es-ES" sz="3400" b="0" dirty="0" smtClean="0"/>
                  <a:t>	</a:t>
                </a:r>
                <a14:m>
                  <m:oMath xmlns:m="http://schemas.openxmlformats.org/officeDocument/2006/math">
                    <m:r>
                      <a:rPr lang="es-ES" sz="3400" b="0" i="1" smtClean="0">
                        <a:solidFill>
                          <a:srgbClr val="C00000"/>
                        </a:solidFill>
                        <a:latin typeface="Cambria Math"/>
                      </a:rPr>
                      <m:t>𝑉</m:t>
                    </m:r>
                    <m:r>
                      <a:rPr lang="es-ES" sz="3400" b="0" i="1" smtClean="0">
                        <a:solidFill>
                          <a:srgbClr val="C00000"/>
                        </a:solidFill>
                        <a:latin typeface="Cambria Math"/>
                      </a:rPr>
                      <m:t>=</m:t>
                    </m:r>
                    <m:r>
                      <a:rPr lang="es-ES" sz="3400" b="0" i="1" smtClean="0">
                        <a:solidFill>
                          <a:srgbClr val="C00000"/>
                        </a:solidFill>
                        <a:latin typeface="Cambria Math"/>
                      </a:rPr>
                      <m:t>𝐼𝑅</m:t>
                    </m:r>
                  </m:oMath>
                </a14:m>
                <a:endParaRPr lang="es-ES" dirty="0" smtClean="0">
                  <a:solidFill>
                    <a:srgbClr val="C00000"/>
                  </a:solidFill>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0" y="2168860"/>
                <a:ext cx="9143999" cy="4513417"/>
              </a:xfrm>
              <a:blipFill rotWithShape="1">
                <a:blip r:embed="rId2"/>
                <a:stretch>
                  <a:fillRect l="-1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862116" y="1538790"/>
                <a:ext cx="1097095" cy="369332"/>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s-ES" i="1">
                          <a:latin typeface="Cambria Math"/>
                        </a:rPr>
                        <m:t>𝐸</m:t>
                      </m:r>
                      <m:r>
                        <a:rPr lang="es-ES" i="1">
                          <a:latin typeface="Cambria Math"/>
                        </a:rPr>
                        <m:t>=</m:t>
                      </m:r>
                      <m:r>
                        <a:rPr lang="es-ES" i="1">
                          <a:latin typeface="Cambria Math"/>
                        </a:rPr>
                        <m:t>𝜌</m:t>
                      </m:r>
                      <m:r>
                        <a:rPr lang="es-ES" i="1">
                          <a:latin typeface="Cambria Math"/>
                        </a:rPr>
                        <m:t>⋅</m:t>
                      </m:r>
                      <m:r>
                        <a:rPr lang="es-ES" i="1">
                          <a:latin typeface="Cambria Math"/>
                        </a:rPr>
                        <m:t>𝐽</m:t>
                      </m:r>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1862116" y="1538790"/>
                <a:ext cx="1097095" cy="369332"/>
              </a:xfrm>
              <a:prstGeom prst="rect">
                <a:avLst/>
              </a:prstGeom>
              <a:blipFill rotWithShape="1">
                <a:blip r:embed="rId3"/>
                <a:stretch>
                  <a:fillRect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241018" y="1493785"/>
                <a:ext cx="790922"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𝐽</m:t>
                      </m:r>
                      <m:r>
                        <a:rPr lang="es-ES" i="1">
                          <a:latin typeface="Cambria Math"/>
                        </a:rPr>
                        <m:t>=</m:t>
                      </m:r>
                      <m:f>
                        <m:fPr>
                          <m:ctrlPr>
                            <a:rPr lang="es-ES" i="1">
                              <a:latin typeface="Cambria Math"/>
                            </a:rPr>
                          </m:ctrlPr>
                        </m:fPr>
                        <m:num>
                          <m:r>
                            <a:rPr lang="es-ES" i="1">
                              <a:latin typeface="Cambria Math"/>
                            </a:rPr>
                            <m:t>𝐼</m:t>
                          </m:r>
                        </m:num>
                        <m:den>
                          <m:r>
                            <a:rPr lang="es-ES" i="1">
                              <a:latin typeface="Cambria Math"/>
                            </a:rPr>
                            <m:t>𝐴</m:t>
                          </m:r>
                        </m:den>
                      </m:f>
                    </m:oMath>
                  </m:oMathPara>
                </a14:m>
                <a:endParaRPr lang="en-US" dirty="0"/>
              </a:p>
            </p:txBody>
          </p:sp>
        </mc:Choice>
        <mc:Fallback xmlns="">
          <p:sp>
            <p:nvSpPr>
              <p:cNvPr id="6" name="5 Rectángulo"/>
              <p:cNvSpPr>
                <a:spLocks noRot="1" noChangeAspect="1" noMove="1" noResize="1" noEditPoints="1" noAdjustHandles="1" noChangeArrowheads="1" noChangeShapeType="1" noTextEdit="1"/>
              </p:cNvSpPr>
              <p:nvPr/>
            </p:nvSpPr>
            <p:spPr>
              <a:xfrm>
                <a:off x="3241018" y="1493785"/>
                <a:ext cx="790922" cy="609077"/>
              </a:xfrm>
              <a:prstGeom prst="rect">
                <a:avLst/>
              </a:prstGeom>
              <a:blipFill rotWithShape="1">
                <a:blip r:embed="rId4"/>
                <a:stretch>
                  <a:fillRect/>
                </a:stretch>
              </a:blipFill>
            </p:spPr>
            <p:txBody>
              <a:bodyPr/>
              <a:lstStyle/>
              <a:p>
                <a:r>
                  <a:rPr lang="en-US">
                    <a:noFill/>
                  </a:rPr>
                  <a:t> </a:t>
                </a:r>
              </a:p>
            </p:txBody>
          </p:sp>
        </mc:Fallback>
      </mc:AlternateContent>
      <p:cxnSp>
        <p:nvCxnSpPr>
          <p:cNvPr id="7" name="6 Conector recto de flecha"/>
          <p:cNvCxnSpPr>
            <a:endCxn id="5" idx="2"/>
          </p:cNvCxnSpPr>
          <p:nvPr/>
        </p:nvCxnSpPr>
        <p:spPr>
          <a:xfrm flipV="1">
            <a:off x="2401213" y="1908122"/>
            <a:ext cx="9451" cy="346652"/>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3671900" y="2012852"/>
            <a:ext cx="0" cy="241922"/>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16 Rectángulo redondeado"/>
              <p:cNvSpPr/>
              <p:nvPr/>
            </p:nvSpPr>
            <p:spPr>
              <a:xfrm>
                <a:off x="4707015" y="1557961"/>
                <a:ext cx="4275475" cy="13759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indent="0">
                  <a:buNone/>
                </a:pPr>
                <a:r>
                  <a:rPr lang="es-ES" sz="2000" dirty="0"/>
                  <a:t>Cuando </a:t>
                </a:r>
                <a14:m>
                  <m:oMath xmlns:m="http://schemas.openxmlformats.org/officeDocument/2006/math">
                    <m:r>
                      <a:rPr lang="es-ES" sz="2000" i="1">
                        <a:latin typeface="Cambria Math"/>
                      </a:rPr>
                      <m:t>𝜌</m:t>
                    </m:r>
                    <m:r>
                      <a:rPr lang="es-ES" sz="2000" i="1">
                        <a:latin typeface="Cambria Math"/>
                      </a:rPr>
                      <m:t> </m:t>
                    </m:r>
                  </m:oMath>
                </a14:m>
                <a:r>
                  <a:rPr lang="es-ES" sz="2000" dirty="0"/>
                  <a:t>es constante</a:t>
                </a:r>
                <a:r>
                  <a:rPr lang="es-ES" sz="2000" dirty="0" smtClean="0">
                    <a:solidFill>
                      <a:srgbClr val="C00000"/>
                    </a:solidFill>
                  </a:rPr>
                  <a:t>, la corriente total,</a:t>
                </a:r>
                <a:r>
                  <a:rPr lang="es-ES" sz="2000" dirty="0">
                    <a:solidFill>
                      <a:srgbClr val="C00000"/>
                    </a:solidFill>
                  </a:rPr>
                  <a:t> </a:t>
                </a:r>
                <a14:m>
                  <m:oMath xmlns:m="http://schemas.openxmlformats.org/officeDocument/2006/math">
                    <m:r>
                      <a:rPr lang="es-ES" sz="2000" i="1">
                        <a:solidFill>
                          <a:srgbClr val="C00000"/>
                        </a:solidFill>
                        <a:latin typeface="Cambria Math"/>
                      </a:rPr>
                      <m:t>𝐼</m:t>
                    </m:r>
                  </m:oMath>
                </a14:m>
                <a:r>
                  <a:rPr lang="es-ES" sz="2000" dirty="0">
                    <a:solidFill>
                      <a:srgbClr val="C00000"/>
                    </a:solidFill>
                  </a:rPr>
                  <a:t>, es proporcional a la diferencia de potencial, </a:t>
                </a:r>
                <a14:m>
                  <m:oMath xmlns:m="http://schemas.openxmlformats.org/officeDocument/2006/math">
                    <m:r>
                      <a:rPr lang="es-ES" sz="2000" i="1">
                        <a:solidFill>
                          <a:srgbClr val="C00000"/>
                        </a:solidFill>
                        <a:latin typeface="Cambria Math"/>
                      </a:rPr>
                      <m:t>𝑉</m:t>
                    </m:r>
                  </m:oMath>
                </a14:m>
                <a:endParaRPr lang="es-ES" sz="2000" dirty="0">
                  <a:solidFill>
                    <a:srgbClr val="C00000"/>
                  </a:solidFill>
                </a:endParaRPr>
              </a:p>
            </p:txBody>
          </p:sp>
        </mc:Choice>
        <mc:Fallback xmlns="">
          <p:sp>
            <p:nvSpPr>
              <p:cNvPr id="17" name="16 Rectángulo redondeado"/>
              <p:cNvSpPr>
                <a:spLocks noRot="1" noChangeAspect="1" noMove="1" noResize="1" noEditPoints="1" noAdjustHandles="1" noChangeArrowheads="1" noChangeShapeType="1" noTextEdit="1"/>
              </p:cNvSpPr>
              <p:nvPr/>
            </p:nvSpPr>
            <p:spPr>
              <a:xfrm>
                <a:off x="4707015" y="1557961"/>
                <a:ext cx="4275475" cy="1375983"/>
              </a:xfrm>
              <a:prstGeom prst="roundRect">
                <a:avLst/>
              </a:prstGeom>
              <a:blipFill rotWithShape="1">
                <a:blip r:embed="rId5"/>
                <a:stretch>
                  <a:fillRect/>
                </a:stretch>
              </a:blipFill>
            </p:spPr>
            <p:txBody>
              <a:bodyPr/>
              <a:lstStyle/>
              <a:p>
                <a:r>
                  <a:rPr lang="en-US">
                    <a:noFill/>
                  </a:rPr>
                  <a:t> </a:t>
                </a:r>
              </a:p>
            </p:txBody>
          </p:sp>
        </mc:Fallback>
      </mc:AlternateContent>
      <p:sp>
        <p:nvSpPr>
          <p:cNvPr id="20" name="19 Rectángulo redondeado"/>
          <p:cNvSpPr/>
          <p:nvPr/>
        </p:nvSpPr>
        <p:spPr>
          <a:xfrm>
            <a:off x="971600" y="3699030"/>
            <a:ext cx="1035115" cy="67507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20 Rectángulo redondeado"/>
          <p:cNvSpPr/>
          <p:nvPr/>
        </p:nvSpPr>
        <p:spPr>
          <a:xfrm>
            <a:off x="926595" y="4914165"/>
            <a:ext cx="1215135" cy="67507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21 Rectángulo redondeado"/>
          <p:cNvSpPr/>
          <p:nvPr/>
        </p:nvSpPr>
        <p:spPr>
          <a:xfrm>
            <a:off x="935376" y="6129300"/>
            <a:ext cx="1206353" cy="45005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22 Rectángulo redondeado"/>
          <p:cNvSpPr/>
          <p:nvPr/>
        </p:nvSpPr>
        <p:spPr>
          <a:xfrm>
            <a:off x="2546775" y="5094185"/>
            <a:ext cx="5220580" cy="3439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buNone/>
            </a:pPr>
            <a:r>
              <a:rPr lang="es-ES" sz="2000" dirty="0" smtClean="0"/>
              <a:t>Relación entre la resistencia y la resistividad</a:t>
            </a:r>
            <a:endParaRPr lang="es-ES" sz="2000" dirty="0">
              <a:solidFill>
                <a:srgbClr val="C00000"/>
              </a:solidFill>
            </a:endParaRPr>
          </a:p>
        </p:txBody>
      </p:sp>
      <p:sp>
        <p:nvSpPr>
          <p:cNvPr id="24" name="23 Rectángulo redondeado"/>
          <p:cNvSpPr/>
          <p:nvPr/>
        </p:nvSpPr>
        <p:spPr>
          <a:xfrm>
            <a:off x="2546775" y="6084295"/>
            <a:ext cx="5220580"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buNone/>
            </a:pPr>
            <a:r>
              <a:rPr lang="es-ES" sz="2000" dirty="0" smtClean="0"/>
              <a:t>Relación entre potencial, intensidad y resistencia (A veces considerada como la </a:t>
            </a:r>
            <a:r>
              <a:rPr lang="es-ES" sz="2000" i="1" dirty="0" smtClean="0"/>
              <a:t>ley de Ohm)</a:t>
            </a:r>
            <a:endParaRPr lang="es-ES" sz="2000" dirty="0">
              <a:solidFill>
                <a:srgbClr val="C00000"/>
              </a:solidFill>
            </a:endParaRPr>
          </a:p>
        </p:txBody>
      </p:sp>
      <mc:AlternateContent xmlns:mc="http://schemas.openxmlformats.org/markup-compatibility/2006" xmlns:a14="http://schemas.microsoft.com/office/drawing/2010/main">
        <mc:Choice Requires="a14">
          <p:sp>
            <p:nvSpPr>
              <p:cNvPr id="25" name="24 Rectángulo redondeado"/>
              <p:cNvSpPr/>
              <p:nvPr/>
            </p:nvSpPr>
            <p:spPr>
              <a:xfrm>
                <a:off x="2546775" y="3834045"/>
                <a:ext cx="5225939" cy="3439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buNone/>
                </a:pPr>
                <a:r>
                  <a:rPr lang="es-ES" sz="2000" dirty="0" smtClean="0"/>
                  <a:t>Unidad: El ohmio, </a:t>
                </a:r>
                <a14:m>
                  <m:oMath xmlns:m="http://schemas.openxmlformats.org/officeDocument/2006/math">
                    <m:r>
                      <m:rPr>
                        <m:sty m:val="p"/>
                      </m:rPr>
                      <a:rPr lang="es-ES" sz="2000">
                        <a:latin typeface="Cambria Math"/>
                        <a:sym typeface="Wingdings" pitchFamily="2" charset="2"/>
                      </a:rPr>
                      <m:t>Ω</m:t>
                    </m:r>
                  </m:oMath>
                </a14:m>
                <a:r>
                  <a:rPr lang="es-ES" sz="2000" dirty="0" smtClean="0"/>
                  <a:t> </a:t>
                </a:r>
                <a:r>
                  <a:rPr lang="es-ES" sz="2000" dirty="0" smtClean="0">
                    <a:sym typeface="Wingdings" pitchFamily="2" charset="2"/>
                  </a:rPr>
                  <a:t> </a:t>
                </a:r>
                <a14:m>
                  <m:oMath xmlns:m="http://schemas.openxmlformats.org/officeDocument/2006/math">
                    <m:r>
                      <m:rPr>
                        <m:sty m:val="p"/>
                      </m:rPr>
                      <a:rPr lang="es-ES" sz="2000" b="0" i="0" smtClean="0">
                        <a:latin typeface="Cambria Math"/>
                        <a:sym typeface="Wingdings" pitchFamily="2" charset="2"/>
                      </a:rPr>
                      <m:t>Ω</m:t>
                    </m:r>
                    <m:r>
                      <a:rPr lang="es-ES" sz="2000" b="0" i="0" smtClean="0">
                        <a:latin typeface="Cambria Math"/>
                        <a:sym typeface="Wingdings" pitchFamily="2" charset="2"/>
                      </a:rPr>
                      <m:t>=</m:t>
                    </m:r>
                    <m:r>
                      <m:rPr>
                        <m:sty m:val="p"/>
                      </m:rPr>
                      <a:rPr lang="es-ES" sz="2000" b="0" i="0" smtClean="0">
                        <a:latin typeface="Cambria Math"/>
                        <a:sym typeface="Wingdings" pitchFamily="2" charset="2"/>
                      </a:rPr>
                      <m:t>V</m:t>
                    </m:r>
                    <m:r>
                      <a:rPr lang="es-ES" sz="2000" b="0" i="0" smtClean="0">
                        <a:latin typeface="Cambria Math"/>
                        <a:sym typeface="Wingdings" pitchFamily="2" charset="2"/>
                      </a:rPr>
                      <m:t>/</m:t>
                    </m:r>
                    <m:r>
                      <m:rPr>
                        <m:sty m:val="p"/>
                      </m:rPr>
                      <a:rPr lang="es-ES" sz="2000" b="0" i="0" smtClean="0">
                        <a:latin typeface="Cambria Math"/>
                        <a:sym typeface="Wingdings" pitchFamily="2" charset="2"/>
                      </a:rPr>
                      <m:t>A</m:t>
                    </m:r>
                  </m:oMath>
                </a14:m>
                <a:endParaRPr lang="es-ES" sz="2000" dirty="0">
                  <a:solidFill>
                    <a:srgbClr val="C00000"/>
                  </a:solidFill>
                </a:endParaRPr>
              </a:p>
            </p:txBody>
          </p:sp>
        </mc:Choice>
        <mc:Fallback xmlns="">
          <p:sp>
            <p:nvSpPr>
              <p:cNvPr id="25" name="24 Rectángulo redondeado"/>
              <p:cNvSpPr>
                <a:spLocks noRot="1" noChangeAspect="1" noMove="1" noResize="1" noEditPoints="1" noAdjustHandles="1" noChangeArrowheads="1" noChangeShapeType="1" noTextEdit="1"/>
              </p:cNvSpPr>
              <p:nvPr/>
            </p:nvSpPr>
            <p:spPr>
              <a:xfrm>
                <a:off x="2546775" y="3834045"/>
                <a:ext cx="5225939" cy="343995"/>
              </a:xfrm>
              <a:prstGeom prst="roundRect">
                <a:avLst/>
              </a:prstGeom>
              <a:blipFill rotWithShape="1">
                <a:blip r:embed="rId6"/>
                <a:stretch>
                  <a:fillRect l="-814" t="-13559" b="-37288"/>
                </a:stretch>
              </a:blipFill>
            </p:spPr>
            <p:txBody>
              <a:bodyPr/>
              <a:lstStyle/>
              <a:p>
                <a:r>
                  <a:rPr lang="en-US">
                    <a:noFill/>
                  </a:rPr>
                  <a:t> </a:t>
                </a:r>
              </a:p>
            </p:txBody>
          </p:sp>
        </mc:Fallback>
      </mc:AlternateContent>
    </p:spTree>
    <p:extLst>
      <p:ext uri="{BB962C8B-B14F-4D97-AF65-F5344CB8AC3E}">
        <p14:creationId xmlns:p14="http://schemas.microsoft.com/office/powerpoint/2010/main" val="263352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dirty="0" smtClean="0"/>
              <a:t>Resistores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25</a:t>
            </a:fld>
            <a:endParaRPr lang="es-ES"/>
          </a:p>
        </p:txBody>
      </p:sp>
      <p:sp>
        <p:nvSpPr>
          <p:cNvPr id="9" name="8 Marcador de contenido"/>
          <p:cNvSpPr>
            <a:spLocks noGrp="1"/>
          </p:cNvSpPr>
          <p:nvPr>
            <p:ph sz="quarter" idx="1"/>
          </p:nvPr>
        </p:nvSpPr>
        <p:spPr>
          <a:xfrm>
            <a:off x="-1" y="1600198"/>
            <a:ext cx="6957265" cy="1738792"/>
          </a:xfrm>
        </p:spPr>
        <p:txBody>
          <a:bodyPr>
            <a:normAutofit fontScale="70000" lnSpcReduction="20000"/>
          </a:bodyPr>
          <a:lstStyle/>
          <a:p>
            <a:r>
              <a:rPr lang="es-ES" dirty="0" smtClean="0"/>
              <a:t>Existen dispositivos que se diseñan para  tener valores específicos de resistencia entre sus extremos</a:t>
            </a:r>
            <a:br>
              <a:rPr lang="es-ES" dirty="0" smtClean="0"/>
            </a:br>
            <a:r>
              <a:rPr lang="es-ES" dirty="0" smtClean="0">
                <a:sym typeface="Wingdings" pitchFamily="2" charset="2"/>
              </a:rPr>
              <a:t> </a:t>
            </a:r>
            <a:r>
              <a:rPr lang="es-ES" dirty="0" smtClean="0">
                <a:solidFill>
                  <a:srgbClr val="C00000"/>
                </a:solidFill>
                <a:sym typeface="Wingdings" pitchFamily="2" charset="2"/>
              </a:rPr>
              <a:t>Resistores o resistencias</a:t>
            </a:r>
          </a:p>
          <a:p>
            <a:r>
              <a:rPr lang="es-ES" dirty="0" smtClean="0">
                <a:sym typeface="Wingdings" pitchFamily="2" charset="2"/>
              </a:rPr>
              <a:t>Se usa un patrón de colores para especificar el valor de la resistencia</a:t>
            </a:r>
          </a:p>
          <a:p>
            <a:pPr lvl="1"/>
            <a:r>
              <a:rPr lang="es-ES" dirty="0" smtClean="0">
                <a:sym typeface="Wingdings" pitchFamily="2" charset="2"/>
              </a:rPr>
              <a:t>Tolerancia: Nada  ±</a:t>
            </a:r>
            <a:r>
              <a:rPr lang="es-ES" dirty="0">
                <a:sym typeface="Wingdings" pitchFamily="2" charset="2"/>
              </a:rPr>
              <a:t>20</a:t>
            </a:r>
            <a:r>
              <a:rPr lang="es-ES" dirty="0" smtClean="0">
                <a:sym typeface="Wingdings" pitchFamily="2" charset="2"/>
              </a:rPr>
              <a:t>%, Plateada  ±10%, Dorada  ±5%</a:t>
            </a:r>
            <a:endParaRPr lang="es-ES" dirty="0"/>
          </a:p>
        </p:txBody>
      </p:sp>
      <p:pic>
        <p:nvPicPr>
          <p:cNvPr id="6" name="Picture 3" descr="25_Figure09-I"/>
          <p:cNvPicPr>
            <a:picLocks noChangeAspect="1" noChangeArrowheads="1"/>
          </p:cNvPicPr>
          <p:nvPr/>
        </p:nvPicPr>
        <p:blipFill>
          <a:blip r:embed="rId2" cstate="print">
            <a:extLst>
              <a:ext uri="{28A0092B-C50C-407E-A947-70E740481C1C}">
                <a14:useLocalDpi xmlns:a14="http://schemas.microsoft.com/office/drawing/2010/main" val="0"/>
              </a:ext>
            </a:extLst>
          </a:blip>
          <a:srcRect b="3891"/>
          <a:stretch>
            <a:fillRect/>
          </a:stretch>
        </p:blipFill>
        <p:spPr bwMode="auto">
          <a:xfrm>
            <a:off x="5791200" y="3635120"/>
            <a:ext cx="3101280" cy="190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25_Table03-T"/>
          <p:cNvPicPr>
            <a:picLocks noChangeAspect="1" noChangeArrowheads="1"/>
          </p:cNvPicPr>
          <p:nvPr/>
        </p:nvPicPr>
        <p:blipFill>
          <a:blip r:embed="rId3" cstate="print">
            <a:extLst>
              <a:ext uri="{28A0092B-C50C-407E-A947-70E740481C1C}">
                <a14:useLocalDpi xmlns:a14="http://schemas.microsoft.com/office/drawing/2010/main" val="0"/>
              </a:ext>
            </a:extLst>
          </a:blip>
          <a:srcRect b="2348"/>
          <a:stretch>
            <a:fillRect/>
          </a:stretch>
        </p:blipFill>
        <p:spPr bwMode="auto">
          <a:xfrm>
            <a:off x="206515" y="3335343"/>
            <a:ext cx="4236005" cy="3469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5791031" y="5648409"/>
            <a:ext cx="3101449" cy="1200971"/>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buClr>
                <a:srgbClr val="D33325"/>
              </a:buClr>
            </a:pPr>
            <a:r>
              <a:rPr lang="es-ES" dirty="0" smtClean="0">
                <a:latin typeface="Verdana" pitchFamily="34" charset="0"/>
              </a:rPr>
              <a:t>Este resistor tiene una resistencia de 5.7 </a:t>
            </a:r>
            <a:r>
              <a:rPr lang="es-ES" sz="1800" dirty="0" smtClean="0">
                <a:latin typeface="Verdana" pitchFamily="34" charset="0"/>
              </a:rPr>
              <a:t>kΩ con una tolerancia de ±10%. </a:t>
            </a:r>
            <a:endParaRPr lang="es-ES" sz="1800" dirty="0">
              <a:latin typeface="Verdana" pitchFamily="34" charset="0"/>
            </a:endParaRPr>
          </a:p>
        </p:txBody>
      </p:sp>
      <p:pic>
        <p:nvPicPr>
          <p:cNvPr id="6146" name="Picture 2" descr="Resistenci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25" y="1560562"/>
            <a:ext cx="223224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83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 Resistencia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26</a:t>
            </a:fld>
            <a:endParaRPr lang="es-ES"/>
          </a:p>
        </p:txBody>
      </p:sp>
      <p:sp>
        <p:nvSpPr>
          <p:cNvPr id="4" name="3 Marcador de contenido"/>
          <p:cNvSpPr>
            <a:spLocks noGrp="1"/>
          </p:cNvSpPr>
          <p:nvPr>
            <p:ph sz="quarter" idx="1"/>
          </p:nvPr>
        </p:nvSpPr>
        <p:spPr/>
        <p:txBody>
          <a:bodyPr/>
          <a:lstStyle/>
          <a:p>
            <a:pPr marL="0" lvl="0" indent="0" algn="just">
              <a:buNone/>
            </a:pPr>
            <a:r>
              <a:rPr lang="es-ES" dirty="0" smtClean="0"/>
              <a:t>Un hilo de </a:t>
            </a:r>
            <a:r>
              <a:rPr lang="es-ES" dirty="0" err="1" smtClean="0"/>
              <a:t>nicromio</a:t>
            </a:r>
            <a:r>
              <a:rPr lang="es-ES" dirty="0" smtClean="0"/>
              <a:t> de calibre 22 tiene un radio de 0.321 </a:t>
            </a:r>
            <a:r>
              <a:rPr lang="es-ES" dirty="0" err="1" smtClean="0"/>
              <a:t>mm.</a:t>
            </a:r>
            <a:r>
              <a:rPr lang="es-ES" dirty="0" smtClean="0"/>
              <a:t> La resistividad del </a:t>
            </a:r>
            <a:r>
              <a:rPr lang="es-ES" dirty="0" err="1" smtClean="0"/>
              <a:t>nicromio</a:t>
            </a:r>
            <a:r>
              <a:rPr lang="es-ES" dirty="0" smtClean="0"/>
              <a:t> a </a:t>
            </a:r>
            <a:r>
              <a:rPr lang="es-ES" dirty="0"/>
              <a:t>20º C </a:t>
            </a:r>
            <a:r>
              <a:rPr lang="es-ES" dirty="0" smtClean="0"/>
              <a:t>es</a:t>
            </a:r>
            <a:br>
              <a:rPr lang="es-ES" dirty="0" smtClean="0"/>
            </a:br>
            <a:r>
              <a:rPr lang="es-ES" dirty="0" smtClean="0"/>
              <a:t>1.5·10</a:t>
            </a:r>
            <a:r>
              <a:rPr lang="es-ES" baseline="30000" dirty="0" smtClean="0"/>
              <a:t>-6</a:t>
            </a:r>
            <a:r>
              <a:rPr lang="es-ES" dirty="0" smtClean="0"/>
              <a:t> </a:t>
            </a:r>
            <a:r>
              <a:rPr lang="es-ES" dirty="0">
                <a:sym typeface="Symbol"/>
              </a:rPr>
              <a:t></a:t>
            </a:r>
            <a:r>
              <a:rPr lang="es-ES" dirty="0"/>
              <a:t>·m.</a:t>
            </a:r>
            <a:endParaRPr lang="es-ES" dirty="0" smtClean="0"/>
          </a:p>
          <a:p>
            <a:pPr marL="514350" lvl="0" indent="-514350">
              <a:buAutoNum type="alphaLcParenBoth"/>
            </a:pPr>
            <a:r>
              <a:rPr lang="es-ES" dirty="0" smtClean="0"/>
              <a:t>¿Calcular </a:t>
            </a:r>
            <a:r>
              <a:rPr lang="es-ES" dirty="0"/>
              <a:t>la resistencia por unidad de </a:t>
            </a:r>
            <a:r>
              <a:rPr lang="es-ES" dirty="0" smtClean="0"/>
              <a:t>longitud?</a:t>
            </a:r>
          </a:p>
          <a:p>
            <a:pPr marL="514350" lvl="0" indent="-514350">
              <a:buAutoNum type="alphaLcParenBoth"/>
            </a:pPr>
            <a:r>
              <a:rPr lang="es-ES" dirty="0" smtClean="0"/>
              <a:t>Si </a:t>
            </a:r>
            <a:r>
              <a:rPr lang="es-ES" dirty="0"/>
              <a:t>se mantiene una diferencia de potencial de 10 V a lo largo de una longitud de 1 m de hilo de </a:t>
            </a:r>
            <a:r>
              <a:rPr lang="es-ES" dirty="0" err="1"/>
              <a:t>nicromio</a:t>
            </a:r>
            <a:r>
              <a:rPr lang="es-ES" dirty="0"/>
              <a:t>, ¿cuál será la corriente en el hilo?</a:t>
            </a:r>
          </a:p>
          <a:p>
            <a:pPr marL="0" indent="0">
              <a:buNone/>
            </a:pPr>
            <a:endParaRPr lang="es-ES" dirty="0"/>
          </a:p>
        </p:txBody>
      </p:sp>
    </p:spTree>
    <p:extLst>
      <p:ext uri="{BB962C8B-B14F-4D97-AF65-F5344CB8AC3E}">
        <p14:creationId xmlns:p14="http://schemas.microsoft.com/office/powerpoint/2010/main" val="562832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 Resistencia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27</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p:txBody>
              <a:bodyPr>
                <a:normAutofit fontScale="92500"/>
              </a:bodyPr>
              <a:lstStyle/>
              <a:p>
                <a:pPr marL="358775" lvl="0" indent="-358775">
                  <a:buFont typeface="+mj-lt"/>
                  <a:buAutoNum type="alphaLcParenR"/>
                </a:pPr>
                <a:r>
                  <a:rPr lang="es-ES" dirty="0" smtClean="0"/>
                  <a:t>¿Calcular </a:t>
                </a:r>
                <a:r>
                  <a:rPr lang="es-ES" dirty="0"/>
                  <a:t>la resistencia por unidad de </a:t>
                </a:r>
                <a:r>
                  <a:rPr lang="es-ES" dirty="0" smtClean="0"/>
                  <a:t>longitud?</a:t>
                </a:r>
              </a:p>
              <a:p>
                <a:pPr marL="0" lvl="0" indent="0">
                  <a:buNone/>
                </a:pPr>
                <a:endParaRPr lang="es-ES" dirty="0" smtClean="0"/>
              </a:p>
              <a:p>
                <a:pPr marL="0" lvl="0" indent="0">
                  <a:buNone/>
                </a:pPr>
                <a14:m>
                  <m:oMathPara xmlns:m="http://schemas.openxmlformats.org/officeDocument/2006/math">
                    <m:oMathParaPr>
                      <m:jc m:val="centerGroup"/>
                    </m:oMathParaPr>
                    <m:oMath xmlns:m="http://schemas.openxmlformats.org/officeDocument/2006/math">
                      <m:r>
                        <a:rPr lang="es-ES" sz="2600" b="0" i="1" smtClean="0">
                          <a:latin typeface="Cambria Math"/>
                        </a:rPr>
                        <m:t>𝑅</m:t>
                      </m:r>
                      <m:r>
                        <a:rPr lang="es-ES" sz="2600" b="0" i="1" smtClean="0">
                          <a:latin typeface="Cambria Math"/>
                        </a:rPr>
                        <m:t>=</m:t>
                      </m:r>
                      <m:f>
                        <m:fPr>
                          <m:ctrlPr>
                            <a:rPr lang="es-ES" sz="2600" b="0" i="1" smtClean="0">
                              <a:latin typeface="Cambria Math"/>
                            </a:rPr>
                          </m:ctrlPr>
                        </m:fPr>
                        <m:num>
                          <m:r>
                            <a:rPr lang="es-ES" sz="2600" b="0" i="1" smtClean="0">
                              <a:latin typeface="Cambria Math"/>
                            </a:rPr>
                            <m:t>𝜌</m:t>
                          </m:r>
                          <m:r>
                            <a:rPr lang="es-ES" sz="2600" b="0" i="1" smtClean="0">
                              <a:latin typeface="Cambria Math"/>
                            </a:rPr>
                            <m:t>𝐿</m:t>
                          </m:r>
                        </m:num>
                        <m:den>
                          <m:r>
                            <a:rPr lang="es-ES" sz="2600" b="0" i="1" smtClean="0">
                              <a:latin typeface="Cambria Math"/>
                            </a:rPr>
                            <m:t>𝐴</m:t>
                          </m:r>
                        </m:den>
                      </m:f>
                      <m:r>
                        <a:rPr lang="es-ES" sz="2600" b="0" i="1" smtClean="0">
                          <a:latin typeface="Cambria Math"/>
                        </a:rPr>
                        <m:t>  ⇒  </m:t>
                      </m:r>
                      <m:f>
                        <m:fPr>
                          <m:ctrlPr>
                            <a:rPr lang="es-ES" sz="2600" b="0" i="1" smtClean="0">
                              <a:latin typeface="Cambria Math"/>
                            </a:rPr>
                          </m:ctrlPr>
                        </m:fPr>
                        <m:num>
                          <m:r>
                            <a:rPr lang="es-ES" sz="2600" b="0" i="1" smtClean="0">
                              <a:latin typeface="Cambria Math"/>
                            </a:rPr>
                            <m:t>𝑅</m:t>
                          </m:r>
                        </m:num>
                        <m:den>
                          <m:r>
                            <a:rPr lang="es-ES" sz="2600" b="0" i="1" smtClean="0">
                              <a:latin typeface="Cambria Math"/>
                            </a:rPr>
                            <m:t>𝐿</m:t>
                          </m:r>
                        </m:den>
                      </m:f>
                      <m:r>
                        <a:rPr lang="es-ES" sz="2600" b="0" i="1" smtClean="0">
                          <a:latin typeface="Cambria Math"/>
                        </a:rPr>
                        <m:t>=</m:t>
                      </m:r>
                      <m:f>
                        <m:fPr>
                          <m:ctrlPr>
                            <a:rPr lang="es-ES" sz="2600" b="0" i="1" smtClean="0">
                              <a:latin typeface="Cambria Math"/>
                            </a:rPr>
                          </m:ctrlPr>
                        </m:fPr>
                        <m:num>
                          <m:r>
                            <a:rPr lang="es-ES" sz="2600" b="0" i="1" smtClean="0">
                              <a:latin typeface="Cambria Math"/>
                            </a:rPr>
                            <m:t>𝜌</m:t>
                          </m:r>
                        </m:num>
                        <m:den>
                          <m:r>
                            <a:rPr lang="es-ES" sz="2600" b="0" i="1" smtClean="0">
                              <a:latin typeface="Cambria Math"/>
                            </a:rPr>
                            <m:t>𝐴</m:t>
                          </m:r>
                        </m:den>
                      </m:f>
                      <m:r>
                        <a:rPr lang="es-ES" sz="2600" b="0" i="1" smtClean="0">
                          <a:latin typeface="Cambria Math"/>
                        </a:rPr>
                        <m:t>=</m:t>
                      </m:r>
                      <m:f>
                        <m:fPr>
                          <m:ctrlPr>
                            <a:rPr lang="es-ES" sz="2600" b="0" i="1" smtClean="0">
                              <a:latin typeface="Cambria Math"/>
                            </a:rPr>
                          </m:ctrlPr>
                        </m:fPr>
                        <m:num>
                          <m:r>
                            <a:rPr lang="es-ES" sz="2600" b="0" i="1" smtClean="0">
                              <a:latin typeface="Cambria Math"/>
                            </a:rPr>
                            <m:t>𝜌</m:t>
                          </m:r>
                        </m:num>
                        <m:den>
                          <m:r>
                            <a:rPr lang="es-ES" sz="2600" b="0" i="1" smtClean="0">
                              <a:latin typeface="Cambria Math"/>
                            </a:rPr>
                            <m:t>𝜋</m:t>
                          </m:r>
                          <m:sSup>
                            <m:sSupPr>
                              <m:ctrlPr>
                                <a:rPr lang="es-ES" sz="2600" b="0" i="1" smtClean="0">
                                  <a:latin typeface="Cambria Math"/>
                                </a:rPr>
                              </m:ctrlPr>
                            </m:sSupPr>
                            <m:e>
                              <m:r>
                                <a:rPr lang="es-ES" sz="2600" b="0" i="1" smtClean="0">
                                  <a:latin typeface="Cambria Math"/>
                                </a:rPr>
                                <m:t>𝑟</m:t>
                              </m:r>
                            </m:e>
                            <m:sup>
                              <m:r>
                                <a:rPr lang="es-ES" sz="2600" b="0" i="1" smtClean="0">
                                  <a:latin typeface="Cambria Math"/>
                                </a:rPr>
                                <m:t>2</m:t>
                              </m:r>
                            </m:sup>
                          </m:sSup>
                        </m:den>
                      </m:f>
                      <m:r>
                        <a:rPr lang="es-ES" sz="2600" b="0" i="1" smtClean="0">
                          <a:latin typeface="Cambria Math"/>
                        </a:rPr>
                        <m:t>=</m:t>
                      </m:r>
                      <m:f>
                        <m:fPr>
                          <m:ctrlPr>
                            <a:rPr lang="es-ES" sz="2600" b="0" i="1" smtClean="0">
                              <a:latin typeface="Cambria Math"/>
                            </a:rPr>
                          </m:ctrlPr>
                        </m:fPr>
                        <m:num>
                          <m:r>
                            <a:rPr lang="es-ES" sz="2600" b="0" i="1" smtClean="0">
                              <a:latin typeface="Cambria Math"/>
                            </a:rPr>
                            <m:t>1.5⋅</m:t>
                          </m:r>
                          <m:sSup>
                            <m:sSupPr>
                              <m:ctrlPr>
                                <a:rPr lang="es-ES" sz="2600" b="0" i="1" smtClean="0">
                                  <a:latin typeface="Cambria Math"/>
                                </a:rPr>
                              </m:ctrlPr>
                            </m:sSupPr>
                            <m:e>
                              <m:r>
                                <a:rPr lang="es-ES" sz="2600" b="0" i="1" smtClean="0">
                                  <a:latin typeface="Cambria Math"/>
                                </a:rPr>
                                <m:t>10</m:t>
                              </m:r>
                            </m:e>
                            <m:sup>
                              <m:r>
                                <a:rPr lang="es-ES" sz="2600" b="0" i="1" smtClean="0">
                                  <a:latin typeface="Cambria Math"/>
                                </a:rPr>
                                <m:t>−6</m:t>
                              </m:r>
                            </m:sup>
                          </m:sSup>
                          <m:r>
                            <m:rPr>
                              <m:sty m:val="p"/>
                            </m:rPr>
                            <a:rPr lang="es-ES" sz="2600" b="0" i="0" smtClean="0">
                              <a:latin typeface="Cambria Math"/>
                            </a:rPr>
                            <m:t>Ω</m:t>
                          </m:r>
                        </m:num>
                        <m:den>
                          <m:r>
                            <a:rPr lang="es-ES" sz="2600" b="0" i="1" smtClean="0">
                              <a:latin typeface="Cambria Math"/>
                            </a:rPr>
                            <m:t>3.14⋅</m:t>
                          </m:r>
                          <m:sSup>
                            <m:sSupPr>
                              <m:ctrlPr>
                                <a:rPr lang="es-ES" sz="2600" b="0" i="1" smtClean="0">
                                  <a:latin typeface="Cambria Math"/>
                                </a:rPr>
                              </m:ctrlPr>
                            </m:sSupPr>
                            <m:e>
                              <m:d>
                                <m:dPr>
                                  <m:ctrlPr>
                                    <a:rPr lang="es-ES" sz="2600" b="0" i="1" smtClean="0">
                                      <a:latin typeface="Cambria Math"/>
                                    </a:rPr>
                                  </m:ctrlPr>
                                </m:dPr>
                                <m:e>
                                  <m:r>
                                    <a:rPr lang="es-ES" sz="2600" b="0" i="1" smtClean="0">
                                      <a:latin typeface="Cambria Math"/>
                                    </a:rPr>
                                    <m:t>0.321⋅</m:t>
                                  </m:r>
                                  <m:sSup>
                                    <m:sSupPr>
                                      <m:ctrlPr>
                                        <a:rPr lang="es-ES" sz="2600" b="0" i="1" smtClean="0">
                                          <a:latin typeface="Cambria Math"/>
                                        </a:rPr>
                                      </m:ctrlPr>
                                    </m:sSupPr>
                                    <m:e>
                                      <m:r>
                                        <a:rPr lang="es-ES" sz="2600" b="0" i="1" smtClean="0">
                                          <a:latin typeface="Cambria Math"/>
                                        </a:rPr>
                                        <m:t>10</m:t>
                                      </m:r>
                                    </m:e>
                                    <m:sup>
                                      <m:r>
                                        <a:rPr lang="es-ES" sz="2600" b="0" i="1" smtClean="0">
                                          <a:latin typeface="Cambria Math"/>
                                        </a:rPr>
                                        <m:t>−3</m:t>
                                      </m:r>
                                    </m:sup>
                                  </m:sSup>
                                </m:e>
                              </m:d>
                            </m:e>
                            <m:sup>
                              <m:r>
                                <a:rPr lang="es-ES" sz="2600" b="0" i="1" smtClean="0">
                                  <a:latin typeface="Cambria Math"/>
                                </a:rPr>
                                <m:t>2</m:t>
                              </m:r>
                            </m:sup>
                          </m:sSup>
                        </m:den>
                      </m:f>
                      <m:r>
                        <a:rPr lang="es-ES" sz="2600" b="0" i="1" smtClean="0">
                          <a:latin typeface="Cambria Math"/>
                        </a:rPr>
                        <m:t>=4.6</m:t>
                      </m:r>
                      <m:r>
                        <m:rPr>
                          <m:sty m:val="p"/>
                        </m:rPr>
                        <a:rPr lang="es-ES" sz="2600" b="0" i="0" smtClean="0">
                          <a:latin typeface="Cambria Math"/>
                        </a:rPr>
                        <m:t>Ω</m:t>
                      </m:r>
                      <m:r>
                        <a:rPr lang="es-ES" sz="2600" b="0" i="1" smtClean="0">
                          <a:latin typeface="Cambria Math"/>
                        </a:rPr>
                        <m:t>/</m:t>
                      </m:r>
                      <m:r>
                        <m:rPr>
                          <m:sty m:val="p"/>
                        </m:rPr>
                        <a:rPr lang="es-ES" sz="2600" b="0" i="0" smtClean="0">
                          <a:latin typeface="Cambria Math"/>
                        </a:rPr>
                        <m:t>m</m:t>
                      </m:r>
                    </m:oMath>
                  </m:oMathPara>
                </a14:m>
                <a:endParaRPr lang="es-ES" dirty="0" smtClean="0"/>
              </a:p>
              <a:p>
                <a:pPr marL="514350" lvl="0" indent="-514350">
                  <a:buFont typeface="+mj-lt"/>
                  <a:buAutoNum type="alphaLcParenR" startAt="2"/>
                </a:pPr>
                <a:endParaRPr lang="es-ES" dirty="0" smtClean="0"/>
              </a:p>
              <a:p>
                <a:pPr marL="358775" lvl="0" indent="-358775">
                  <a:buFont typeface="+mj-lt"/>
                  <a:buAutoNum type="alphaLcParenR" startAt="2"/>
                </a:pPr>
                <a:r>
                  <a:rPr lang="es-ES" dirty="0" smtClean="0"/>
                  <a:t>Si se mantiene una diferencia de potencial de 10 V a lo largo de una longitud de 1 m de hilo de </a:t>
                </a:r>
                <a:r>
                  <a:rPr lang="es-ES" dirty="0" err="1" smtClean="0"/>
                  <a:t>nicromio</a:t>
                </a:r>
                <a:r>
                  <a:rPr lang="es-ES" dirty="0" smtClean="0"/>
                  <a:t>, ¿cuál será la corriente en el hilo?</a:t>
                </a:r>
              </a:p>
              <a:p>
                <a:pPr marL="361950" lvl="1" indent="0">
                  <a:buNone/>
                </a:pPr>
                <a:r>
                  <a:rPr lang="es-ES" dirty="0" smtClean="0"/>
                  <a:t>Si </a:t>
                </a:r>
                <a14:m>
                  <m:oMath xmlns:m="http://schemas.openxmlformats.org/officeDocument/2006/math">
                    <m:r>
                      <a:rPr lang="es-ES" i="1">
                        <a:latin typeface="Cambria Math"/>
                      </a:rPr>
                      <m:t>𝑙</m:t>
                    </m:r>
                    <m:r>
                      <a:rPr lang="es-ES" b="0" i="1" smtClean="0">
                        <a:latin typeface="Cambria Math"/>
                      </a:rPr>
                      <m:t>=1 </m:t>
                    </m:r>
                    <m:r>
                      <m:rPr>
                        <m:sty m:val="p"/>
                      </m:rPr>
                      <a:rPr lang="es-ES" b="0" i="0" smtClean="0">
                        <a:latin typeface="Cambria Math"/>
                      </a:rPr>
                      <m:t>m</m:t>
                    </m:r>
                  </m:oMath>
                </a14:m>
                <a:r>
                  <a:rPr lang="es-ES" dirty="0" smtClean="0"/>
                  <a:t> la en un cable de esa longitud será </a:t>
                </a:r>
                <a14:m>
                  <m:oMath xmlns:m="http://schemas.openxmlformats.org/officeDocument/2006/math">
                    <m:r>
                      <a:rPr lang="es-ES" b="0" i="1" smtClean="0">
                        <a:latin typeface="Cambria Math"/>
                      </a:rPr>
                      <m:t>𝑅</m:t>
                    </m:r>
                    <m:r>
                      <a:rPr lang="es-ES" b="0" i="1" smtClean="0">
                        <a:latin typeface="Cambria Math"/>
                      </a:rPr>
                      <m:t>=</m:t>
                    </m:r>
                    <m:f>
                      <m:fPr>
                        <m:ctrlPr>
                          <a:rPr lang="es-ES" b="0" i="1" smtClean="0">
                            <a:latin typeface="Cambria Math"/>
                          </a:rPr>
                        </m:ctrlPr>
                      </m:fPr>
                      <m:num>
                        <m:r>
                          <a:rPr lang="es-ES" b="0" i="1" smtClean="0">
                            <a:latin typeface="Cambria Math"/>
                          </a:rPr>
                          <m:t>𝑅</m:t>
                        </m:r>
                      </m:num>
                      <m:den>
                        <m:r>
                          <a:rPr lang="es-ES" b="0" i="1" smtClean="0">
                            <a:latin typeface="Cambria Math"/>
                          </a:rPr>
                          <m:t>𝐿</m:t>
                        </m:r>
                      </m:den>
                    </m:f>
                    <m:r>
                      <a:rPr lang="es-ES" b="0" i="1" smtClean="0">
                        <a:latin typeface="Cambria Math"/>
                      </a:rPr>
                      <m:t>⋅</m:t>
                    </m:r>
                    <m:r>
                      <a:rPr lang="es-ES" b="0" i="1" smtClean="0">
                        <a:latin typeface="Cambria Math"/>
                      </a:rPr>
                      <m:t>𝑙</m:t>
                    </m:r>
                    <m:r>
                      <a:rPr lang="es-ES" b="0" i="1" smtClean="0">
                        <a:latin typeface="Cambria Math"/>
                      </a:rPr>
                      <m:t>=4.6</m:t>
                    </m:r>
                    <m:r>
                      <a:rPr lang="es-ES" b="0" i="0" smtClean="0">
                        <a:latin typeface="Cambria Math"/>
                      </a:rPr>
                      <m:t> </m:t>
                    </m:r>
                    <m:r>
                      <m:rPr>
                        <m:sty m:val="p"/>
                      </m:rPr>
                      <a:rPr lang="es-ES" b="0" i="0" smtClean="0">
                        <a:latin typeface="Cambria Math"/>
                      </a:rPr>
                      <m:t>Ω</m:t>
                    </m:r>
                  </m:oMath>
                </a14:m>
                <a:endParaRPr lang="es-ES" dirty="0" smtClean="0"/>
              </a:p>
              <a:p>
                <a:pPr marL="0" lvl="0" indent="0">
                  <a:buNone/>
                </a:pPr>
                <a14:m>
                  <m:oMathPara xmlns:m="http://schemas.openxmlformats.org/officeDocument/2006/math">
                    <m:oMathParaPr>
                      <m:jc m:val="centerGroup"/>
                    </m:oMathParaPr>
                    <m:oMath xmlns:m="http://schemas.openxmlformats.org/officeDocument/2006/math">
                      <m:r>
                        <a:rPr lang="es-ES" sz="2600" b="0" i="1" smtClean="0">
                          <a:latin typeface="Cambria Math"/>
                        </a:rPr>
                        <m:t>𝑉</m:t>
                      </m:r>
                      <m:r>
                        <a:rPr lang="es-ES" sz="2600" b="0" i="1" smtClean="0">
                          <a:latin typeface="Cambria Math"/>
                        </a:rPr>
                        <m:t>=</m:t>
                      </m:r>
                      <m:r>
                        <a:rPr lang="es-ES" sz="2600" b="0" i="1" smtClean="0">
                          <a:latin typeface="Cambria Math"/>
                        </a:rPr>
                        <m:t>𝐼</m:t>
                      </m:r>
                      <m:r>
                        <a:rPr lang="es-ES" sz="2600" b="0" i="1" smtClean="0">
                          <a:latin typeface="Cambria Math"/>
                        </a:rPr>
                        <m:t>⋅</m:t>
                      </m:r>
                      <m:r>
                        <a:rPr lang="es-ES" sz="2600" b="0" i="1" smtClean="0">
                          <a:latin typeface="Cambria Math"/>
                        </a:rPr>
                        <m:t>𝑅</m:t>
                      </m:r>
                      <m:r>
                        <a:rPr lang="es-ES" sz="2600" b="0" i="1" smtClean="0">
                          <a:latin typeface="Cambria Math"/>
                        </a:rPr>
                        <m:t>  ⇒  </m:t>
                      </m:r>
                      <m:r>
                        <a:rPr lang="es-ES" sz="2600" b="0" i="1" smtClean="0">
                          <a:latin typeface="Cambria Math"/>
                        </a:rPr>
                        <m:t>𝐼</m:t>
                      </m:r>
                      <m:r>
                        <a:rPr lang="es-ES" sz="2600" b="0" i="1" smtClean="0">
                          <a:latin typeface="Cambria Math"/>
                        </a:rPr>
                        <m:t>=</m:t>
                      </m:r>
                      <m:f>
                        <m:fPr>
                          <m:ctrlPr>
                            <a:rPr lang="es-ES" sz="2600" b="0" i="1" smtClean="0">
                              <a:latin typeface="Cambria Math"/>
                            </a:rPr>
                          </m:ctrlPr>
                        </m:fPr>
                        <m:num>
                          <m:r>
                            <a:rPr lang="es-ES" sz="2600" b="0" i="1" smtClean="0">
                              <a:latin typeface="Cambria Math"/>
                            </a:rPr>
                            <m:t>𝑉</m:t>
                          </m:r>
                        </m:num>
                        <m:den>
                          <m:r>
                            <a:rPr lang="es-ES" sz="2600" b="0" i="1" smtClean="0">
                              <a:latin typeface="Cambria Math"/>
                            </a:rPr>
                            <m:t>𝑅</m:t>
                          </m:r>
                        </m:den>
                      </m:f>
                      <m:r>
                        <a:rPr lang="es-ES" sz="2600" b="0" i="1" smtClean="0">
                          <a:latin typeface="Cambria Math"/>
                        </a:rPr>
                        <m:t>=</m:t>
                      </m:r>
                      <m:f>
                        <m:fPr>
                          <m:ctrlPr>
                            <a:rPr lang="es-ES" sz="2600" b="0" i="1" smtClean="0">
                              <a:latin typeface="Cambria Math"/>
                            </a:rPr>
                          </m:ctrlPr>
                        </m:fPr>
                        <m:num>
                          <m:r>
                            <a:rPr lang="es-ES" sz="2600" b="0" i="1" smtClean="0">
                              <a:latin typeface="Cambria Math"/>
                            </a:rPr>
                            <m:t>10 </m:t>
                          </m:r>
                          <m:r>
                            <m:rPr>
                              <m:sty m:val="p"/>
                            </m:rPr>
                            <a:rPr lang="es-ES" sz="2600" b="0" i="0" smtClean="0">
                              <a:latin typeface="Cambria Math"/>
                            </a:rPr>
                            <m:t>V</m:t>
                          </m:r>
                        </m:num>
                        <m:den>
                          <m:r>
                            <a:rPr lang="es-ES" sz="2600" b="0" i="1" smtClean="0">
                              <a:latin typeface="Cambria Math"/>
                            </a:rPr>
                            <m:t>4.6 </m:t>
                          </m:r>
                          <m:r>
                            <m:rPr>
                              <m:sty m:val="p"/>
                            </m:rPr>
                            <a:rPr lang="es-ES" sz="2600" b="0" i="0" smtClean="0">
                              <a:latin typeface="Cambria Math"/>
                            </a:rPr>
                            <m:t>Ω</m:t>
                          </m:r>
                        </m:den>
                      </m:f>
                      <m:r>
                        <a:rPr lang="es-ES" sz="2600" b="0" i="1" smtClean="0">
                          <a:latin typeface="Cambria Math"/>
                        </a:rPr>
                        <m:t>=2.2 </m:t>
                      </m:r>
                      <m:r>
                        <m:rPr>
                          <m:sty m:val="p"/>
                        </m:rPr>
                        <a:rPr lang="es-ES" sz="2600" b="0" i="0" smtClean="0">
                          <a:latin typeface="Cambria Math"/>
                        </a:rPr>
                        <m:t>A</m:t>
                      </m:r>
                    </m:oMath>
                  </m:oMathPara>
                </a14:m>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blipFill rotWithShape="1">
                <a:blip r:embed="rId2"/>
                <a:stretch>
                  <a:fillRect l="-212" t="-970"/>
                </a:stretch>
              </a:blipFill>
            </p:spPr>
            <p:txBody>
              <a:bodyPr/>
              <a:lstStyle/>
              <a:p>
                <a:r>
                  <a:rPr lang="en-US">
                    <a:noFill/>
                  </a:rPr>
                  <a:t> </a:t>
                </a:r>
              </a:p>
            </p:txBody>
          </p:sp>
        </mc:Fallback>
      </mc:AlternateContent>
      <p:grpSp>
        <p:nvGrpSpPr>
          <p:cNvPr id="5" name="4 Grupo"/>
          <p:cNvGrpSpPr/>
          <p:nvPr/>
        </p:nvGrpSpPr>
        <p:grpSpPr>
          <a:xfrm>
            <a:off x="7474821" y="2573905"/>
            <a:ext cx="1102623" cy="765085"/>
            <a:chOff x="5832140" y="4059070"/>
            <a:chExt cx="1530170" cy="765085"/>
          </a:xfrm>
        </p:grpSpPr>
        <p:cxnSp>
          <p:nvCxnSpPr>
            <p:cNvPr id="6" name="5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 name="8 Grupo"/>
          <p:cNvGrpSpPr/>
          <p:nvPr/>
        </p:nvGrpSpPr>
        <p:grpSpPr>
          <a:xfrm rot="10800000">
            <a:off x="2141729" y="2573904"/>
            <a:ext cx="398461" cy="765085"/>
            <a:chOff x="5832140" y="4059070"/>
            <a:chExt cx="1530170" cy="765085"/>
          </a:xfrm>
        </p:grpSpPr>
        <p:cxnSp>
          <p:nvCxnSpPr>
            <p:cNvPr id="10" name="9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3" name="12 Grupo"/>
          <p:cNvGrpSpPr/>
          <p:nvPr/>
        </p:nvGrpSpPr>
        <p:grpSpPr>
          <a:xfrm>
            <a:off x="6192180" y="5904275"/>
            <a:ext cx="810090" cy="495055"/>
            <a:chOff x="5832140" y="4059070"/>
            <a:chExt cx="1530170" cy="765085"/>
          </a:xfrm>
        </p:grpSpPr>
        <p:cxnSp>
          <p:nvCxnSpPr>
            <p:cNvPr id="14" name="13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7" name="16 Grupo"/>
          <p:cNvGrpSpPr/>
          <p:nvPr/>
        </p:nvGrpSpPr>
        <p:grpSpPr>
          <a:xfrm rot="10800000">
            <a:off x="3948514" y="5904275"/>
            <a:ext cx="398461" cy="495055"/>
            <a:chOff x="5832140" y="4059070"/>
            <a:chExt cx="1530170" cy="765085"/>
          </a:xfrm>
        </p:grpSpPr>
        <p:cxnSp>
          <p:nvCxnSpPr>
            <p:cNvPr id="18" name="17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0003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Asociaciones de resistencias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28</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p:txBody>
              <a:bodyPr/>
              <a:lstStyle/>
              <a:p>
                <a:r>
                  <a:rPr lang="es-ES" dirty="0" smtClean="0"/>
                  <a:t>Los circuitos eléctricos en general combina distintos resistores</a:t>
                </a:r>
              </a:p>
              <a:p>
                <a:r>
                  <a:rPr lang="es-ES" dirty="0" smtClean="0"/>
                  <a:t>La resistencia equivalente de una combinación de resistencias es el valor de una única resistencia que reemplazada por la combinación produce el mismo efecto externo</a:t>
                </a:r>
              </a:p>
              <a:p>
                <a:pPr marL="0" indent="0">
                  <a:buNone/>
                </a:pPr>
                <a:r>
                  <a:rPr lang="es-ES" dirty="0" smtClean="0"/>
                  <a:t/>
                </a:r>
                <a:br>
                  <a:rPr lang="es-ES" dirty="0" smtClean="0"/>
                </a:b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𝑅</m:t>
                          </m:r>
                        </m:e>
                        <m:sub>
                          <m:r>
                            <a:rPr lang="es-ES" b="0" i="1" smtClean="0">
                              <a:latin typeface="Cambria Math"/>
                            </a:rPr>
                            <m:t>𝑒𝑞</m:t>
                          </m:r>
                        </m:sub>
                      </m:sSub>
                      <m:r>
                        <a:rPr lang="es-ES" b="0" i="1" smtClean="0">
                          <a:latin typeface="Cambria Math"/>
                        </a:rPr>
                        <m:t>=</m:t>
                      </m:r>
                      <m:f>
                        <m:fPr>
                          <m:ctrlPr>
                            <a:rPr lang="es-ES" b="0" i="1" smtClean="0">
                              <a:latin typeface="Cambria Math"/>
                            </a:rPr>
                          </m:ctrlPr>
                        </m:fPr>
                        <m:num>
                          <m:r>
                            <a:rPr lang="es-ES" b="0" i="1" smtClean="0">
                              <a:latin typeface="Cambria Math"/>
                            </a:rPr>
                            <m:t>𝑉</m:t>
                          </m:r>
                        </m:num>
                        <m:den>
                          <m:r>
                            <a:rPr lang="es-ES" b="0" i="1" smtClean="0">
                              <a:latin typeface="Cambria Math"/>
                            </a:rPr>
                            <m:t>𝐼</m:t>
                          </m:r>
                        </m:den>
                      </m:f>
                    </m:oMath>
                  </m:oMathPara>
                </a14:m>
                <a:r>
                  <a:rPr lang="es-ES" b="0" dirty="0" smtClean="0"/>
                  <a:t/>
                </a:r>
                <a:br>
                  <a:rPr lang="es-ES" b="0" dirty="0" smtClean="0"/>
                </a:br>
                <a:endParaRPr lang="es-ES" b="0"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blipFill rotWithShape="1">
                <a:blip r:embed="rId2"/>
                <a:stretch>
                  <a:fillRect l="-353" t="-1091"/>
                </a:stretch>
              </a:blipFill>
            </p:spPr>
            <p:txBody>
              <a:bodyPr/>
              <a:lstStyle/>
              <a:p>
                <a:r>
                  <a:rPr lang="en-US">
                    <a:noFill/>
                  </a:rPr>
                  <a:t> </a:t>
                </a:r>
              </a:p>
            </p:txBody>
          </p:sp>
        </mc:Fallback>
      </mc:AlternateContent>
      <p:sp>
        <p:nvSpPr>
          <p:cNvPr id="5" name="4 CuadroTexto"/>
          <p:cNvSpPr txBox="1"/>
          <p:nvPr/>
        </p:nvSpPr>
        <p:spPr>
          <a:xfrm>
            <a:off x="1916705" y="5319598"/>
            <a:ext cx="1440160" cy="707886"/>
          </a:xfrm>
          <a:prstGeom prst="rect">
            <a:avLst/>
          </a:prstGeom>
          <a:noFill/>
        </p:spPr>
        <p:txBody>
          <a:bodyPr wrap="square" rtlCol="0">
            <a:spAutoFit/>
          </a:bodyPr>
          <a:lstStyle/>
          <a:p>
            <a:r>
              <a:rPr lang="es-ES" sz="2000" dirty="0" smtClean="0">
                <a:latin typeface="+mn-lt"/>
              </a:rPr>
              <a:t>Resistencia equivalente</a:t>
            </a:r>
            <a:endParaRPr lang="es-ES" sz="2000" dirty="0">
              <a:latin typeface="+mn-lt"/>
            </a:endParaRPr>
          </a:p>
        </p:txBody>
      </p:sp>
      <p:sp>
        <p:nvSpPr>
          <p:cNvPr id="6" name="5 CuadroTexto"/>
          <p:cNvSpPr txBox="1"/>
          <p:nvPr/>
        </p:nvSpPr>
        <p:spPr>
          <a:xfrm>
            <a:off x="5337085" y="4104075"/>
            <a:ext cx="3285365" cy="707886"/>
          </a:xfrm>
          <a:prstGeom prst="rect">
            <a:avLst/>
          </a:prstGeom>
          <a:noFill/>
        </p:spPr>
        <p:txBody>
          <a:bodyPr wrap="square" rtlCol="0">
            <a:spAutoFit/>
          </a:bodyPr>
          <a:lstStyle/>
          <a:p>
            <a:r>
              <a:rPr lang="es-ES" sz="2000" dirty="0" smtClean="0">
                <a:latin typeface="+mn-lt"/>
              </a:rPr>
              <a:t>Diferencia de potencial en los extremos de la combinación</a:t>
            </a:r>
            <a:endParaRPr lang="es-ES" sz="2000" dirty="0">
              <a:latin typeface="+mn-lt"/>
            </a:endParaRPr>
          </a:p>
        </p:txBody>
      </p:sp>
      <p:sp>
        <p:nvSpPr>
          <p:cNvPr id="7" name="6 CuadroTexto"/>
          <p:cNvSpPr txBox="1"/>
          <p:nvPr/>
        </p:nvSpPr>
        <p:spPr>
          <a:xfrm>
            <a:off x="5598907" y="5859270"/>
            <a:ext cx="2761719" cy="707886"/>
          </a:xfrm>
          <a:prstGeom prst="rect">
            <a:avLst/>
          </a:prstGeom>
          <a:noFill/>
        </p:spPr>
        <p:txBody>
          <a:bodyPr wrap="square" rtlCol="0">
            <a:spAutoFit/>
          </a:bodyPr>
          <a:lstStyle/>
          <a:p>
            <a:r>
              <a:rPr lang="es-ES" sz="2000" dirty="0" smtClean="0">
                <a:latin typeface="+mn-lt"/>
              </a:rPr>
              <a:t>Corriente que fluye a través de la combinación</a:t>
            </a:r>
            <a:endParaRPr lang="es-ES" sz="2000" dirty="0">
              <a:latin typeface="+mn-lt"/>
            </a:endParaRPr>
          </a:p>
        </p:txBody>
      </p:sp>
      <p:cxnSp>
        <p:nvCxnSpPr>
          <p:cNvPr id="8" name="7 Conector recto de flecha"/>
          <p:cNvCxnSpPr/>
          <p:nvPr/>
        </p:nvCxnSpPr>
        <p:spPr>
          <a:xfrm flipH="1">
            <a:off x="3356865" y="5409220"/>
            <a:ext cx="495055" cy="264321"/>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endCxn id="6" idx="1"/>
          </p:cNvCxnSpPr>
          <p:nvPr/>
        </p:nvCxnSpPr>
        <p:spPr>
          <a:xfrm flipV="1">
            <a:off x="5112060" y="4458018"/>
            <a:ext cx="225025" cy="353943"/>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7" idx="1"/>
          </p:cNvCxnSpPr>
          <p:nvPr/>
        </p:nvCxnSpPr>
        <p:spPr>
          <a:xfrm>
            <a:off x="5112060" y="5859270"/>
            <a:ext cx="486847" cy="353943"/>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83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Resistencias en serie</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29</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p:txBody>
              <a:bodyPr>
                <a:normAutofit fontScale="92500" lnSpcReduction="20000"/>
              </a:bodyPr>
              <a:lstStyle/>
              <a:p>
                <a:r>
                  <a:rPr lang="es-ES" dirty="0" smtClean="0"/>
                  <a:t>En este caso la intensidad de corriente</a:t>
                </a:r>
                <a:br>
                  <a:rPr lang="es-ES" dirty="0" smtClean="0"/>
                </a:br>
                <a:r>
                  <a:rPr lang="es-ES" dirty="0" smtClean="0"/>
                  <a:t>que circula a través de las dos</a:t>
                </a:r>
                <a:br>
                  <a:rPr lang="es-ES" dirty="0" smtClean="0"/>
                </a:br>
                <a:r>
                  <a:rPr lang="es-ES" dirty="0" smtClean="0"/>
                  <a:t>resistencias es la misma, </a:t>
                </a:r>
                <a:r>
                  <a:rPr lang="es-ES" i="1" dirty="0" smtClean="0"/>
                  <a:t>I</a:t>
                </a:r>
              </a:p>
              <a:p>
                <a:r>
                  <a:rPr lang="es-ES" dirty="0" smtClean="0"/>
                  <a:t>La caída de potencial a través de cada</a:t>
                </a:r>
                <a:br>
                  <a:rPr lang="es-ES" dirty="0" smtClean="0"/>
                </a:br>
                <a:r>
                  <a:rPr lang="es-ES" dirty="0" smtClean="0"/>
                  <a:t>resistencia </a:t>
                </a:r>
                <a:r>
                  <a:rPr lang="es-ES" dirty="0" err="1" smtClean="0"/>
                  <a:t>R</a:t>
                </a:r>
                <a:r>
                  <a:rPr lang="es-ES" baseline="-25000" dirty="0" err="1" smtClean="0"/>
                  <a:t>i</a:t>
                </a:r>
                <a:r>
                  <a:rPr lang="es-ES" dirty="0" smtClean="0"/>
                  <a:t> será:</a:t>
                </a:r>
              </a:p>
              <a:p>
                <a:pPr marL="0" indent="0">
                  <a:buNone/>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𝑉</m:t>
                          </m:r>
                        </m:e>
                        <m:sub>
                          <m:r>
                            <a:rPr lang="es-ES" b="0" i="1" smtClean="0">
                              <a:latin typeface="Cambria Math"/>
                            </a:rPr>
                            <m:t>𝑖</m:t>
                          </m:r>
                        </m:sub>
                      </m:sSub>
                      <m:r>
                        <a:rPr lang="es-ES" b="0" i="1" smtClean="0">
                          <a:latin typeface="Cambria Math"/>
                        </a:rPr>
                        <m:t>=</m:t>
                      </m:r>
                      <m:r>
                        <a:rPr lang="es-ES" b="0" i="1" smtClean="0">
                          <a:latin typeface="Cambria Math"/>
                        </a:rPr>
                        <m:t>𝐼</m:t>
                      </m:r>
                      <m:sSub>
                        <m:sSubPr>
                          <m:ctrlPr>
                            <a:rPr lang="es-ES" b="0" i="1" smtClean="0">
                              <a:latin typeface="Cambria Math"/>
                            </a:rPr>
                          </m:ctrlPr>
                        </m:sSubPr>
                        <m:e>
                          <m:r>
                            <a:rPr lang="es-ES" b="0" i="1" smtClean="0">
                              <a:latin typeface="Cambria Math"/>
                            </a:rPr>
                            <m:t>𝑅</m:t>
                          </m:r>
                        </m:e>
                        <m:sub>
                          <m:r>
                            <a:rPr lang="es-ES" b="0" i="1" smtClean="0">
                              <a:latin typeface="Cambria Math"/>
                            </a:rPr>
                            <m:t>𝑖</m:t>
                          </m:r>
                        </m:sub>
                      </m:sSub>
                    </m:oMath>
                  </m:oMathPara>
                </a14:m>
                <a:endParaRPr lang="es-ES" b="0" dirty="0" smtClean="0"/>
              </a:p>
              <a:p>
                <a:r>
                  <a:rPr lang="es-ES" dirty="0" smtClean="0"/>
                  <a:t>El potencial total es la suma de los dos potenciales:</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a:rPr>
                        <m:t>𝑉</m:t>
                      </m:r>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1</m:t>
                          </m:r>
                        </m:sub>
                      </m:sSub>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2</m:t>
                          </m:r>
                        </m:sub>
                      </m:sSub>
                      <m:r>
                        <a:rPr lang="es-ES" b="0" i="1" smtClean="0">
                          <a:latin typeface="Cambria Math"/>
                        </a:rPr>
                        <m:t>=</m:t>
                      </m:r>
                      <m:r>
                        <a:rPr lang="es-ES" b="0" i="1" smtClean="0">
                          <a:latin typeface="Cambria Math"/>
                        </a:rPr>
                        <m:t>𝐼</m:t>
                      </m:r>
                      <m:sSub>
                        <m:sSubPr>
                          <m:ctrlPr>
                            <a:rPr lang="es-ES" b="0" i="1" smtClean="0">
                              <a:latin typeface="Cambria Math"/>
                            </a:rPr>
                          </m:ctrlPr>
                        </m:sSubPr>
                        <m:e>
                          <m:r>
                            <a:rPr lang="es-ES" b="0" i="1" smtClean="0">
                              <a:latin typeface="Cambria Math"/>
                            </a:rPr>
                            <m:t>𝑅</m:t>
                          </m:r>
                        </m:e>
                        <m:sub>
                          <m:r>
                            <a:rPr lang="es-ES" b="0" i="1" smtClean="0">
                              <a:latin typeface="Cambria Math"/>
                            </a:rPr>
                            <m:t>1</m:t>
                          </m:r>
                        </m:sub>
                      </m:sSub>
                      <m:r>
                        <a:rPr lang="es-ES" b="0" i="1" smtClean="0">
                          <a:latin typeface="Cambria Math"/>
                        </a:rPr>
                        <m:t>+</m:t>
                      </m:r>
                      <m:r>
                        <a:rPr lang="es-ES" b="0" i="1" smtClean="0">
                          <a:latin typeface="Cambria Math"/>
                        </a:rPr>
                        <m:t>𝐼</m:t>
                      </m:r>
                      <m:sSub>
                        <m:sSubPr>
                          <m:ctrlPr>
                            <a:rPr lang="es-ES" b="0" i="1" smtClean="0">
                              <a:latin typeface="Cambria Math"/>
                            </a:rPr>
                          </m:ctrlPr>
                        </m:sSubPr>
                        <m:e>
                          <m:r>
                            <a:rPr lang="es-ES" b="0" i="1" smtClean="0">
                              <a:latin typeface="Cambria Math"/>
                            </a:rPr>
                            <m:t>𝑅</m:t>
                          </m:r>
                        </m:e>
                        <m:sub>
                          <m:r>
                            <a:rPr lang="es-ES" b="0" i="1" smtClean="0">
                              <a:latin typeface="Cambria Math"/>
                            </a:rPr>
                            <m:t>2</m:t>
                          </m:r>
                        </m:sub>
                      </m:sSub>
                      <m:r>
                        <a:rPr lang="es-ES" b="0" i="1" smtClean="0">
                          <a:latin typeface="Cambria Math"/>
                        </a:rPr>
                        <m:t>=</m:t>
                      </m:r>
                      <m:r>
                        <a:rPr lang="es-ES" b="0" i="1" smtClean="0">
                          <a:latin typeface="Cambria Math"/>
                        </a:rPr>
                        <m:t>𝐼</m:t>
                      </m:r>
                      <m:d>
                        <m:dPr>
                          <m:ctrlPr>
                            <a:rPr lang="es-ES" b="0" i="1" smtClean="0">
                              <a:latin typeface="Cambria Math"/>
                            </a:rPr>
                          </m:ctrlPr>
                        </m:dPr>
                        <m:e>
                          <m:sSub>
                            <m:sSubPr>
                              <m:ctrlPr>
                                <a:rPr lang="es-ES" b="0" i="1" smtClean="0">
                                  <a:latin typeface="Cambria Math"/>
                                </a:rPr>
                              </m:ctrlPr>
                            </m:sSubPr>
                            <m:e>
                              <m:r>
                                <a:rPr lang="es-ES" b="0" i="1" smtClean="0">
                                  <a:latin typeface="Cambria Math"/>
                                </a:rPr>
                                <m:t>𝑅</m:t>
                              </m:r>
                            </m:e>
                            <m:sub>
                              <m:r>
                                <a:rPr lang="es-ES" b="0" i="1" smtClean="0">
                                  <a:latin typeface="Cambria Math"/>
                                </a:rPr>
                                <m:t>1</m:t>
                              </m:r>
                            </m:sub>
                          </m:sSub>
                          <m:r>
                            <a:rPr lang="es-ES" b="0" i="1" smtClean="0">
                              <a:latin typeface="Cambria Math"/>
                            </a:rPr>
                            <m:t>+</m:t>
                          </m:r>
                          <m:sSub>
                            <m:sSubPr>
                              <m:ctrlPr>
                                <a:rPr lang="es-ES" b="0" i="1" smtClean="0">
                                  <a:latin typeface="Cambria Math"/>
                                </a:rPr>
                              </m:ctrlPr>
                            </m:sSubPr>
                            <m:e>
                              <m:r>
                                <a:rPr lang="es-ES" b="0" i="1" smtClean="0">
                                  <a:latin typeface="Cambria Math"/>
                                </a:rPr>
                                <m:t>𝑅</m:t>
                              </m:r>
                            </m:e>
                            <m:sub>
                              <m:r>
                                <a:rPr lang="es-ES" b="0" i="1" smtClean="0">
                                  <a:latin typeface="Cambria Math"/>
                                </a:rPr>
                                <m:t>2</m:t>
                              </m:r>
                            </m:sub>
                          </m:sSub>
                        </m:e>
                      </m:d>
                    </m:oMath>
                  </m:oMathPara>
                </a14:m>
                <a:endParaRPr lang="es-ES" b="0" i="1" dirty="0" smtClean="0">
                  <a:latin typeface="Cambria Math"/>
                </a:endParaRPr>
              </a:p>
              <a:p>
                <a:pPr marL="0" indent="0">
                  <a:buNone/>
                </a:pPr>
                <a:endParaRPr lang="es-E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𝑉</m:t>
                          </m:r>
                          <m:r>
                            <a:rPr lang="es-ES" b="0" i="1" smtClean="0">
                              <a:latin typeface="Cambria Math"/>
                            </a:rPr>
                            <m:t>=</m:t>
                          </m:r>
                          <m:r>
                            <a:rPr lang="es-ES" b="0" i="1" smtClean="0">
                              <a:latin typeface="Cambria Math"/>
                            </a:rPr>
                            <m:t>𝐼𝑅</m:t>
                          </m:r>
                        </m:e>
                        <m:sub>
                          <m:r>
                            <a:rPr lang="es-ES" b="0" i="1" smtClean="0">
                              <a:latin typeface="Cambria Math"/>
                            </a:rPr>
                            <m:t>𝑒𝑞</m:t>
                          </m:r>
                        </m:sub>
                      </m:sSub>
                      <m:r>
                        <a:rPr lang="es-ES" b="0" i="1" smtClean="0">
                          <a:latin typeface="Cambria Math"/>
                        </a:rPr>
                        <m:t>=</m:t>
                      </m:r>
                      <m:r>
                        <a:rPr lang="es-ES" b="0" i="1" smtClean="0">
                          <a:latin typeface="Cambria Math"/>
                        </a:rPr>
                        <m:t>𝐼</m:t>
                      </m:r>
                      <m:d>
                        <m:dPr>
                          <m:ctrlPr>
                            <a:rPr lang="es-ES" b="0" i="1" smtClean="0">
                              <a:latin typeface="Cambria Math"/>
                            </a:rPr>
                          </m:ctrlPr>
                        </m:dPr>
                        <m:e>
                          <m:sSub>
                            <m:sSubPr>
                              <m:ctrlPr>
                                <a:rPr lang="es-ES" b="0" i="1" smtClean="0">
                                  <a:latin typeface="Cambria Math"/>
                                </a:rPr>
                              </m:ctrlPr>
                            </m:sSubPr>
                            <m:e>
                              <m:r>
                                <a:rPr lang="es-ES" b="0" i="1" smtClean="0">
                                  <a:latin typeface="Cambria Math"/>
                                </a:rPr>
                                <m:t>𝑅</m:t>
                              </m:r>
                            </m:e>
                            <m:sub>
                              <m:r>
                                <a:rPr lang="es-ES" b="0" i="1" smtClean="0">
                                  <a:latin typeface="Cambria Math"/>
                                </a:rPr>
                                <m:t>1</m:t>
                              </m:r>
                            </m:sub>
                          </m:sSub>
                          <m:r>
                            <a:rPr lang="es-ES" b="0" i="1" smtClean="0">
                              <a:latin typeface="Cambria Math"/>
                            </a:rPr>
                            <m:t>+</m:t>
                          </m:r>
                          <m:sSub>
                            <m:sSubPr>
                              <m:ctrlPr>
                                <a:rPr lang="es-ES" b="0" i="1" smtClean="0">
                                  <a:latin typeface="Cambria Math"/>
                                </a:rPr>
                              </m:ctrlPr>
                            </m:sSubPr>
                            <m:e>
                              <m:r>
                                <a:rPr lang="es-ES" b="0" i="1" smtClean="0">
                                  <a:latin typeface="Cambria Math"/>
                                </a:rPr>
                                <m:t>𝑅</m:t>
                              </m:r>
                            </m:e>
                            <m:sub>
                              <m:r>
                                <a:rPr lang="es-ES" b="0" i="1" smtClean="0">
                                  <a:latin typeface="Cambria Math"/>
                                </a:rPr>
                                <m:t>2</m:t>
                              </m:r>
                            </m:sub>
                          </m:sSub>
                        </m:e>
                      </m:d>
                      <m:r>
                        <a:rPr lang="es-ES" b="0" i="0" smtClean="0">
                          <a:latin typeface="Cambria Math"/>
                        </a:rPr>
                        <m:t>⇒</m:t>
                      </m:r>
                      <m:sSub>
                        <m:sSubPr>
                          <m:ctrlPr>
                            <a:rPr lang="es-ES" b="0" i="1" smtClean="0">
                              <a:latin typeface="Cambria Math"/>
                            </a:rPr>
                          </m:ctrlPr>
                        </m:sSubPr>
                        <m:e>
                          <m:r>
                            <m:rPr>
                              <m:sty m:val="p"/>
                            </m:rPr>
                            <a:rPr lang="es-ES" b="0" i="0" smtClean="0">
                              <a:latin typeface="Cambria Math"/>
                            </a:rPr>
                            <m:t>R</m:t>
                          </m:r>
                        </m:e>
                        <m:sub>
                          <m:r>
                            <m:rPr>
                              <m:sty m:val="p"/>
                            </m:rPr>
                            <a:rPr lang="es-ES" b="0" i="0" smtClean="0">
                              <a:latin typeface="Cambria Math"/>
                            </a:rPr>
                            <m:t>eq</m:t>
                          </m:r>
                        </m:sub>
                      </m:sSub>
                      <m:r>
                        <a:rPr lang="es-ES" b="0" i="0" smtClean="0">
                          <a:latin typeface="Cambria Math"/>
                        </a:rPr>
                        <m:t>=</m:t>
                      </m:r>
                      <m:sSub>
                        <m:sSubPr>
                          <m:ctrlPr>
                            <a:rPr lang="es-ES" b="0" i="1" smtClean="0">
                              <a:latin typeface="Cambria Math"/>
                            </a:rPr>
                          </m:ctrlPr>
                        </m:sSubPr>
                        <m:e>
                          <m:r>
                            <m:rPr>
                              <m:sty m:val="p"/>
                            </m:rPr>
                            <a:rPr lang="es-ES" b="0" i="0" smtClean="0">
                              <a:latin typeface="Cambria Math"/>
                            </a:rPr>
                            <m:t>R</m:t>
                          </m:r>
                        </m:e>
                        <m:sub>
                          <m:r>
                            <a:rPr lang="es-ES" b="0" i="0" smtClean="0">
                              <a:latin typeface="Cambria Math"/>
                            </a:rPr>
                            <m:t>1</m:t>
                          </m:r>
                        </m:sub>
                      </m:sSub>
                      <m:r>
                        <a:rPr lang="es-ES" b="0" i="0" smtClean="0">
                          <a:latin typeface="Cambria Math"/>
                        </a:rPr>
                        <m:t>+</m:t>
                      </m:r>
                      <m:sSub>
                        <m:sSubPr>
                          <m:ctrlPr>
                            <a:rPr lang="es-ES" b="0" i="1" smtClean="0">
                              <a:latin typeface="Cambria Math"/>
                            </a:rPr>
                          </m:ctrlPr>
                        </m:sSubPr>
                        <m:e>
                          <m:r>
                            <m:rPr>
                              <m:sty m:val="p"/>
                            </m:rPr>
                            <a:rPr lang="es-ES" b="0" i="0" smtClean="0">
                              <a:latin typeface="Cambria Math"/>
                            </a:rPr>
                            <m:t>R</m:t>
                          </m:r>
                        </m:e>
                        <m:sub>
                          <m:r>
                            <a:rPr lang="es-ES" b="0" i="0" smtClean="0">
                              <a:latin typeface="Cambria Math"/>
                            </a:rPr>
                            <m:t>2</m:t>
                          </m:r>
                        </m:sub>
                      </m:sSub>
                    </m:oMath>
                  </m:oMathPara>
                </a14:m>
                <a:endParaRPr lang="es-ES" b="0" dirty="0" smtClean="0"/>
              </a:p>
              <a:p>
                <a:r>
                  <a:rPr lang="es-ES" b="0" dirty="0" smtClean="0"/>
                  <a:t>Para varias </a:t>
                </a:r>
                <a:r>
                  <a:rPr lang="es-ES" b="1" dirty="0" smtClean="0">
                    <a:solidFill>
                      <a:srgbClr val="C00000"/>
                    </a:solidFill>
                  </a:rPr>
                  <a:t>resistencias en serie</a:t>
                </a:r>
                <a:r>
                  <a:rPr lang="es-ES" b="0" dirty="0" smtClean="0"/>
                  <a:t>:</a:t>
                </a:r>
              </a:p>
              <a:p>
                <a:pPr marL="0" indent="0">
                  <a:buNone/>
                </a:pPr>
                <a14:m>
                  <m:oMathPara xmlns:m="http://schemas.openxmlformats.org/officeDocument/2006/math">
                    <m:oMathParaPr>
                      <m:jc m:val="centerGroup"/>
                    </m:oMathParaPr>
                    <m:oMath xmlns:m="http://schemas.openxmlformats.org/officeDocument/2006/math">
                      <m:sSub>
                        <m:sSubPr>
                          <m:ctrlPr>
                            <a:rPr lang="es-ES" b="1" i="1" smtClean="0">
                              <a:solidFill>
                                <a:srgbClr val="C00000"/>
                              </a:solidFill>
                              <a:latin typeface="Cambria Math"/>
                            </a:rPr>
                          </m:ctrlPr>
                        </m:sSubPr>
                        <m:e>
                          <m:r>
                            <a:rPr lang="es-ES" b="1" i="1" smtClean="0">
                              <a:solidFill>
                                <a:srgbClr val="C00000"/>
                              </a:solidFill>
                              <a:latin typeface="Cambria Math"/>
                            </a:rPr>
                            <m:t>𝑹</m:t>
                          </m:r>
                        </m:e>
                        <m:sub>
                          <m:r>
                            <a:rPr lang="es-ES" b="1" i="1" smtClean="0">
                              <a:solidFill>
                                <a:srgbClr val="C00000"/>
                              </a:solidFill>
                              <a:latin typeface="Cambria Math"/>
                            </a:rPr>
                            <m:t>𝒆𝒒</m:t>
                          </m:r>
                        </m:sub>
                      </m:sSub>
                      <m:r>
                        <a:rPr lang="es-ES" b="1" i="1" smtClean="0">
                          <a:solidFill>
                            <a:srgbClr val="C00000"/>
                          </a:solidFill>
                          <a:latin typeface="Cambria Math"/>
                        </a:rPr>
                        <m:t>=∑</m:t>
                      </m:r>
                      <m:sSub>
                        <m:sSubPr>
                          <m:ctrlPr>
                            <a:rPr lang="es-ES" b="1" i="1" smtClean="0">
                              <a:solidFill>
                                <a:srgbClr val="C00000"/>
                              </a:solidFill>
                              <a:latin typeface="Cambria Math"/>
                            </a:rPr>
                          </m:ctrlPr>
                        </m:sSubPr>
                        <m:e>
                          <m:r>
                            <a:rPr lang="es-ES" b="1" i="1" smtClean="0">
                              <a:solidFill>
                                <a:srgbClr val="C00000"/>
                              </a:solidFill>
                              <a:latin typeface="Cambria Math"/>
                            </a:rPr>
                            <m:t>𝑹</m:t>
                          </m:r>
                        </m:e>
                        <m:sub>
                          <m:r>
                            <a:rPr lang="es-ES" b="1" i="1" smtClean="0">
                              <a:solidFill>
                                <a:srgbClr val="C00000"/>
                              </a:solidFill>
                              <a:latin typeface="Cambria Math"/>
                            </a:rPr>
                            <m:t>𝒊</m:t>
                          </m:r>
                        </m:sub>
                      </m:sSub>
                    </m:oMath>
                  </m:oMathPara>
                </a14:m>
                <a:endParaRPr lang="es-ES" b="1" dirty="0" smtClean="0">
                  <a:solidFill>
                    <a:srgbClr val="C00000"/>
                  </a:solidFill>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blipFill rotWithShape="1">
                <a:blip r:embed="rId2"/>
                <a:stretch>
                  <a:fillRect l="-282" t="-2424"/>
                </a:stretch>
              </a:blipFill>
            </p:spPr>
            <p:txBody>
              <a:bodyPr/>
              <a:lstStyle/>
              <a:p>
                <a:r>
                  <a:rPr lang="en-US">
                    <a:noFill/>
                  </a:rPr>
                  <a:t> </a:t>
                </a:r>
              </a:p>
            </p:txBody>
          </p:sp>
        </mc:Fallback>
      </mc:AlternateContent>
      <p:pic>
        <p:nvPicPr>
          <p:cNvPr id="7170" name="Picture 2" descr="Resistencia_se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647" y="1583795"/>
            <a:ext cx="2346853" cy="24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3761910" y="5904276"/>
            <a:ext cx="1620180" cy="54006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283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 Algunas definiciones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3</a:t>
            </a:fld>
            <a:endParaRPr lang="es-ES"/>
          </a:p>
        </p:txBody>
      </p:sp>
      <p:sp>
        <p:nvSpPr>
          <p:cNvPr id="4" name="3 Marcador de contenido"/>
          <p:cNvSpPr>
            <a:spLocks noGrp="1"/>
          </p:cNvSpPr>
          <p:nvPr>
            <p:ph sz="quarter" idx="1"/>
          </p:nvPr>
        </p:nvSpPr>
        <p:spPr/>
        <p:txBody>
          <a:bodyPr/>
          <a:lstStyle/>
          <a:p>
            <a:r>
              <a:rPr lang="es-ES" dirty="0" smtClean="0">
                <a:solidFill>
                  <a:srgbClr val="C00000"/>
                </a:solidFill>
              </a:rPr>
              <a:t>Corriente eléctrica</a:t>
            </a:r>
            <a:r>
              <a:rPr lang="es-ES" dirty="0" smtClean="0"/>
              <a:t>: Movimiento de cargas eléctricas de una región a otra</a:t>
            </a:r>
          </a:p>
          <a:p>
            <a:r>
              <a:rPr lang="es-ES" dirty="0" smtClean="0">
                <a:solidFill>
                  <a:srgbClr val="C00000"/>
                </a:solidFill>
              </a:rPr>
              <a:t>Circuito cerrado</a:t>
            </a:r>
            <a:r>
              <a:rPr lang="es-ES" dirty="0" smtClean="0"/>
              <a:t>: Cuando la corriente eléctrica se realiza a través de un cable conductor cerrado</a:t>
            </a:r>
          </a:p>
          <a:p>
            <a:endParaRPr lang="es-ES" dirty="0"/>
          </a:p>
          <a:p>
            <a:r>
              <a:rPr lang="es-ES" dirty="0" smtClean="0">
                <a:solidFill>
                  <a:srgbClr val="C00000"/>
                </a:solidFill>
              </a:rPr>
              <a:t>Corriente continua</a:t>
            </a:r>
            <a:r>
              <a:rPr lang="es-ES" dirty="0" smtClean="0"/>
              <a:t>: El sentido de la corriente no varía</a:t>
            </a:r>
          </a:p>
          <a:p>
            <a:r>
              <a:rPr lang="es-ES" dirty="0" smtClean="0">
                <a:solidFill>
                  <a:srgbClr val="C00000"/>
                </a:solidFill>
              </a:rPr>
              <a:t>Corriente alterna</a:t>
            </a:r>
            <a:r>
              <a:rPr lang="es-ES" dirty="0" smtClean="0"/>
              <a:t>: La corriente cambia </a:t>
            </a:r>
            <a:r>
              <a:rPr lang="es-ES" dirty="0"/>
              <a:t>de </a:t>
            </a:r>
            <a:r>
              <a:rPr lang="es-ES" dirty="0" smtClean="0"/>
              <a:t>sentido alternativamente</a:t>
            </a:r>
            <a:endParaRPr lang="es-ES" dirty="0"/>
          </a:p>
        </p:txBody>
      </p:sp>
    </p:spTree>
    <p:extLst>
      <p:ext uri="{BB962C8B-B14F-4D97-AF65-F5344CB8AC3E}">
        <p14:creationId xmlns:p14="http://schemas.microsoft.com/office/powerpoint/2010/main" val="1004147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Resistencias en paralelo</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30</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71500" y="1538791"/>
                <a:ext cx="7470830" cy="5319210"/>
              </a:xfrm>
            </p:spPr>
            <p:txBody>
              <a:bodyPr>
                <a:normAutofit fontScale="77500" lnSpcReduction="20000"/>
              </a:bodyPr>
              <a:lstStyle/>
              <a:p>
                <a:r>
                  <a:rPr lang="es-ES" dirty="0" smtClean="0"/>
                  <a:t>En este caso la diferencia de potencial en las dos</a:t>
                </a:r>
                <a:br>
                  <a:rPr lang="es-ES" dirty="0" smtClean="0"/>
                </a:br>
                <a:r>
                  <a:rPr lang="es-ES" dirty="0" smtClean="0"/>
                  <a:t>resistencias es la misma, </a:t>
                </a:r>
                <a:r>
                  <a:rPr lang="es-ES" i="1" dirty="0" smtClean="0"/>
                  <a:t>V</a:t>
                </a:r>
              </a:p>
              <a:p>
                <a:r>
                  <a:rPr lang="es-ES" dirty="0" smtClean="0"/>
                  <a:t>La intensidad en a se divide en dos, </a:t>
                </a:r>
                <a14:m>
                  <m:oMath xmlns:m="http://schemas.openxmlformats.org/officeDocument/2006/math">
                    <m:sSub>
                      <m:sSubPr>
                        <m:ctrlPr>
                          <a:rPr lang="es-ES" i="1">
                            <a:latin typeface="Cambria Math"/>
                          </a:rPr>
                        </m:ctrlPr>
                      </m:sSubPr>
                      <m:e>
                        <m:r>
                          <a:rPr lang="es-ES" i="1">
                            <a:latin typeface="Cambria Math"/>
                          </a:rPr>
                          <m:t>𝐼</m:t>
                        </m:r>
                      </m:e>
                      <m:sub>
                        <m:r>
                          <a:rPr lang="es-ES" i="1">
                            <a:latin typeface="Cambria Math"/>
                          </a:rPr>
                          <m:t>𝑖</m:t>
                        </m:r>
                      </m:sub>
                    </m:sSub>
                    <m:r>
                      <a:rPr lang="es-ES" i="1">
                        <a:latin typeface="Cambria Math"/>
                      </a:rPr>
                      <m:t>=</m:t>
                    </m:r>
                    <m:f>
                      <m:fPr>
                        <m:ctrlPr>
                          <a:rPr lang="es-ES" i="1">
                            <a:latin typeface="Cambria Math"/>
                          </a:rPr>
                        </m:ctrlPr>
                      </m:fPr>
                      <m:num>
                        <m:r>
                          <a:rPr lang="es-ES" i="1">
                            <a:latin typeface="Cambria Math"/>
                          </a:rPr>
                          <m:t>𝑉</m:t>
                        </m:r>
                      </m:num>
                      <m:den>
                        <m:sSub>
                          <m:sSubPr>
                            <m:ctrlPr>
                              <a:rPr lang="es-ES" i="1">
                                <a:latin typeface="Cambria Math"/>
                              </a:rPr>
                            </m:ctrlPr>
                          </m:sSubPr>
                          <m:e>
                            <m:r>
                              <a:rPr lang="es-ES" i="1">
                                <a:latin typeface="Cambria Math"/>
                              </a:rPr>
                              <m:t>𝑅</m:t>
                            </m:r>
                          </m:e>
                          <m:sub>
                            <m:r>
                              <a:rPr lang="es-ES" i="1">
                                <a:latin typeface="Cambria Math"/>
                              </a:rPr>
                              <m:t>𝑖</m:t>
                            </m:r>
                          </m:sub>
                        </m:sSub>
                      </m:den>
                    </m:f>
                  </m:oMath>
                </a14:m>
                <a:r>
                  <a:rPr lang="es-ES" dirty="0" smtClean="0"/>
                  <a:t> a</a:t>
                </a:r>
                <a:br>
                  <a:rPr lang="es-ES" dirty="0" smtClean="0"/>
                </a:br>
                <a:r>
                  <a:rPr lang="es-ES" dirty="0" smtClean="0"/>
                  <a:t>través de cada resistencia </a:t>
                </a:r>
                <a:r>
                  <a:rPr lang="es-ES" i="1" dirty="0" err="1" smtClean="0"/>
                  <a:t>R</a:t>
                </a:r>
                <a:r>
                  <a:rPr lang="es-ES" i="1" baseline="-25000" dirty="0" err="1" smtClean="0"/>
                  <a:t>i</a:t>
                </a:r>
                <a:endParaRPr lang="es-ES" baseline="-25000" dirty="0" smtClean="0"/>
              </a:p>
              <a:p>
                <a:r>
                  <a:rPr lang="es-ES" dirty="0" smtClean="0"/>
                  <a:t>En el punto b las dos intensidades se suman</a:t>
                </a:r>
                <a:endParaRPr lang="es-ES" dirty="0"/>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a:rPr>
                        <m:t>𝐼</m:t>
                      </m:r>
                      <m:r>
                        <a:rPr lang="es-ES" b="0" i="1" smtClean="0">
                          <a:latin typeface="Cambria Math"/>
                        </a:rPr>
                        <m:t>=</m:t>
                      </m:r>
                      <m:sSub>
                        <m:sSubPr>
                          <m:ctrlPr>
                            <a:rPr lang="es-ES" b="0" i="1" smtClean="0">
                              <a:latin typeface="Cambria Math"/>
                            </a:rPr>
                          </m:ctrlPr>
                        </m:sSubPr>
                        <m:e>
                          <m:r>
                            <a:rPr lang="es-ES" b="0" i="1" smtClean="0">
                              <a:latin typeface="Cambria Math"/>
                            </a:rPr>
                            <m:t>𝐼</m:t>
                          </m:r>
                        </m:e>
                        <m:sub>
                          <m:r>
                            <a:rPr lang="es-ES" b="0" i="1" smtClean="0">
                              <a:latin typeface="Cambria Math"/>
                            </a:rPr>
                            <m:t>1</m:t>
                          </m:r>
                        </m:sub>
                      </m:sSub>
                      <m:r>
                        <a:rPr lang="es-ES" b="0" i="1" smtClean="0">
                          <a:latin typeface="Cambria Math"/>
                        </a:rPr>
                        <m:t>+</m:t>
                      </m:r>
                      <m:sSub>
                        <m:sSubPr>
                          <m:ctrlPr>
                            <a:rPr lang="es-ES" b="0" i="1" smtClean="0">
                              <a:latin typeface="Cambria Math"/>
                            </a:rPr>
                          </m:ctrlPr>
                        </m:sSubPr>
                        <m:e>
                          <m:r>
                            <a:rPr lang="es-ES" b="0" i="1" smtClean="0">
                              <a:latin typeface="Cambria Math"/>
                            </a:rPr>
                            <m:t>𝐼</m:t>
                          </m:r>
                        </m:e>
                        <m:sub>
                          <m:r>
                            <a:rPr lang="es-ES" b="0" i="1" smtClean="0">
                              <a:latin typeface="Cambria Math"/>
                            </a:rPr>
                            <m:t>2</m:t>
                          </m:r>
                        </m:sub>
                      </m:sSub>
                      <m:r>
                        <a:rPr lang="es-ES" b="0" i="1" smtClean="0">
                          <a:latin typeface="Cambria Math"/>
                        </a:rPr>
                        <m:t>=</m:t>
                      </m:r>
                      <m:f>
                        <m:fPr>
                          <m:ctrlPr>
                            <a:rPr lang="es-ES" b="0" i="1" smtClean="0">
                              <a:latin typeface="Cambria Math"/>
                            </a:rPr>
                          </m:ctrlPr>
                        </m:fPr>
                        <m:num>
                          <m:r>
                            <a:rPr lang="es-ES" b="0" i="1" smtClean="0">
                              <a:latin typeface="Cambria Math"/>
                            </a:rPr>
                            <m:t>𝑉</m:t>
                          </m:r>
                        </m:num>
                        <m:den>
                          <m:sSub>
                            <m:sSubPr>
                              <m:ctrlPr>
                                <a:rPr lang="es-ES" b="0" i="1" smtClean="0">
                                  <a:latin typeface="Cambria Math"/>
                                </a:rPr>
                              </m:ctrlPr>
                            </m:sSubPr>
                            <m:e>
                              <m:r>
                                <a:rPr lang="es-ES" b="0" i="1" smtClean="0">
                                  <a:latin typeface="Cambria Math"/>
                                </a:rPr>
                                <m:t>𝑅</m:t>
                              </m:r>
                            </m:e>
                            <m:sub>
                              <m:r>
                                <a:rPr lang="es-ES" b="0" i="1" smtClean="0">
                                  <a:latin typeface="Cambria Math"/>
                                </a:rPr>
                                <m:t>1</m:t>
                              </m:r>
                            </m:sub>
                          </m:sSub>
                        </m:den>
                      </m:f>
                      <m:r>
                        <a:rPr lang="es-ES" b="0" i="1" smtClean="0">
                          <a:latin typeface="Cambria Math"/>
                        </a:rPr>
                        <m:t>+</m:t>
                      </m:r>
                      <m:f>
                        <m:fPr>
                          <m:ctrlPr>
                            <a:rPr lang="es-ES" b="0" i="1" smtClean="0">
                              <a:latin typeface="Cambria Math"/>
                            </a:rPr>
                          </m:ctrlPr>
                        </m:fPr>
                        <m:num>
                          <m:r>
                            <a:rPr lang="es-ES" b="0" i="1" smtClean="0">
                              <a:latin typeface="Cambria Math"/>
                            </a:rPr>
                            <m:t>𝑉</m:t>
                          </m:r>
                        </m:num>
                        <m:den>
                          <m:sSub>
                            <m:sSubPr>
                              <m:ctrlPr>
                                <a:rPr lang="es-ES" b="0" i="1" smtClean="0">
                                  <a:latin typeface="Cambria Math"/>
                                </a:rPr>
                              </m:ctrlPr>
                            </m:sSubPr>
                            <m:e>
                              <m:r>
                                <a:rPr lang="es-ES" b="0" i="1" smtClean="0">
                                  <a:latin typeface="Cambria Math"/>
                                </a:rPr>
                                <m:t>𝑅</m:t>
                              </m:r>
                            </m:e>
                            <m:sub>
                              <m:r>
                                <a:rPr lang="es-ES" b="0" i="1" smtClean="0">
                                  <a:latin typeface="Cambria Math"/>
                                </a:rPr>
                                <m:t>2</m:t>
                              </m:r>
                            </m:sub>
                          </m:sSub>
                        </m:den>
                      </m:f>
                      <m:r>
                        <a:rPr lang="es-ES" b="0" i="1" smtClean="0">
                          <a:latin typeface="Cambria Math"/>
                        </a:rPr>
                        <m:t>=</m:t>
                      </m:r>
                      <m:r>
                        <a:rPr lang="es-ES" b="0" i="1" smtClean="0">
                          <a:latin typeface="Cambria Math"/>
                        </a:rPr>
                        <m:t>𝑉</m:t>
                      </m:r>
                      <m:d>
                        <m:dPr>
                          <m:ctrlPr>
                            <a:rPr lang="es-ES" b="0" i="1" smtClean="0">
                              <a:latin typeface="Cambria Math"/>
                            </a:rPr>
                          </m:ctrlPr>
                        </m:dPr>
                        <m:e>
                          <m:f>
                            <m:fPr>
                              <m:ctrlPr>
                                <a:rPr lang="es-ES" b="0" i="1" smtClean="0">
                                  <a:latin typeface="Cambria Math"/>
                                </a:rPr>
                              </m:ctrlPr>
                            </m:fPr>
                            <m:num>
                              <m:r>
                                <a:rPr lang="es-ES" b="0" i="1" smtClean="0">
                                  <a:latin typeface="Cambria Math"/>
                                </a:rPr>
                                <m:t>1</m:t>
                              </m:r>
                            </m:num>
                            <m:den>
                              <m:sSub>
                                <m:sSubPr>
                                  <m:ctrlPr>
                                    <a:rPr lang="es-ES" b="0" i="1" smtClean="0">
                                      <a:latin typeface="Cambria Math"/>
                                    </a:rPr>
                                  </m:ctrlPr>
                                </m:sSubPr>
                                <m:e>
                                  <m:r>
                                    <a:rPr lang="es-ES" b="0" i="1" smtClean="0">
                                      <a:latin typeface="Cambria Math"/>
                                    </a:rPr>
                                    <m:t>𝑅</m:t>
                                  </m:r>
                                </m:e>
                                <m:sub>
                                  <m:r>
                                    <a:rPr lang="es-ES" b="0" i="1" smtClean="0">
                                      <a:latin typeface="Cambria Math"/>
                                    </a:rPr>
                                    <m:t>1</m:t>
                                  </m:r>
                                </m:sub>
                              </m:sSub>
                            </m:den>
                          </m:f>
                          <m:r>
                            <a:rPr lang="es-ES" b="0" i="1" smtClean="0">
                              <a:latin typeface="Cambria Math"/>
                            </a:rPr>
                            <m:t>+</m:t>
                          </m:r>
                          <m:f>
                            <m:fPr>
                              <m:ctrlPr>
                                <a:rPr lang="es-ES" b="0" i="1" smtClean="0">
                                  <a:latin typeface="Cambria Math"/>
                                </a:rPr>
                              </m:ctrlPr>
                            </m:fPr>
                            <m:num>
                              <m:r>
                                <a:rPr lang="es-ES" b="0" i="1" smtClean="0">
                                  <a:latin typeface="Cambria Math"/>
                                </a:rPr>
                                <m:t>1</m:t>
                              </m:r>
                            </m:num>
                            <m:den>
                              <m:sSub>
                                <m:sSubPr>
                                  <m:ctrlPr>
                                    <a:rPr lang="es-ES" b="0" i="1" smtClean="0">
                                      <a:latin typeface="Cambria Math"/>
                                    </a:rPr>
                                  </m:ctrlPr>
                                </m:sSubPr>
                                <m:e>
                                  <m:r>
                                    <a:rPr lang="es-ES" b="0" i="1" smtClean="0">
                                      <a:latin typeface="Cambria Math"/>
                                    </a:rPr>
                                    <m:t>𝑅</m:t>
                                  </m:r>
                                </m:e>
                                <m:sub>
                                  <m:r>
                                    <a:rPr lang="es-ES" b="0" i="1" smtClean="0">
                                      <a:latin typeface="Cambria Math"/>
                                    </a:rPr>
                                    <m:t>2</m:t>
                                  </m:r>
                                </m:sub>
                              </m:sSub>
                            </m:den>
                          </m:f>
                        </m:e>
                      </m:d>
                    </m:oMath>
                  </m:oMathPara>
                </a14:m>
                <a:endParaRPr lang="es-ES" b="0" dirty="0" smtClean="0"/>
              </a:p>
              <a:p>
                <a:endParaRPr lang="es-ES" dirty="0" smtClean="0"/>
              </a:p>
              <a:p>
                <a:r>
                  <a:rPr lang="es-ES" dirty="0" smtClean="0"/>
                  <a:t>La resistencia equivalente será</a:t>
                </a:r>
              </a:p>
              <a:p>
                <a:pPr marL="0" indent="0">
                  <a:buNone/>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𝑅</m:t>
                          </m:r>
                        </m:e>
                        <m:sub>
                          <m:r>
                            <a:rPr lang="es-ES" b="0" i="1" smtClean="0">
                              <a:latin typeface="Cambria Math"/>
                            </a:rPr>
                            <m:t>𝑒𝑞</m:t>
                          </m:r>
                        </m:sub>
                      </m:sSub>
                      <m:r>
                        <a:rPr lang="es-ES" b="0" i="1" smtClean="0">
                          <a:latin typeface="Cambria Math"/>
                        </a:rPr>
                        <m:t>=</m:t>
                      </m:r>
                      <m:f>
                        <m:fPr>
                          <m:ctrlPr>
                            <a:rPr lang="es-ES" b="0" i="1" smtClean="0">
                              <a:latin typeface="Cambria Math"/>
                            </a:rPr>
                          </m:ctrlPr>
                        </m:fPr>
                        <m:num>
                          <m:r>
                            <a:rPr lang="es-ES" b="0" i="1" smtClean="0">
                              <a:latin typeface="Cambria Math"/>
                            </a:rPr>
                            <m:t>𝑉</m:t>
                          </m:r>
                        </m:num>
                        <m:den>
                          <m:r>
                            <a:rPr lang="es-ES" b="0" i="1" smtClean="0">
                              <a:latin typeface="Cambria Math"/>
                            </a:rPr>
                            <m:t>𝐼</m:t>
                          </m:r>
                        </m:den>
                      </m:f>
                      <m:r>
                        <a:rPr lang="es-ES" b="0" i="1" smtClean="0">
                          <a:latin typeface="Cambria Math"/>
                        </a:rPr>
                        <m:t>⇒</m:t>
                      </m:r>
                      <m:f>
                        <m:fPr>
                          <m:ctrlPr>
                            <a:rPr lang="es-ES" b="0" i="1" smtClean="0">
                              <a:latin typeface="Cambria Math"/>
                            </a:rPr>
                          </m:ctrlPr>
                        </m:fPr>
                        <m:num>
                          <m:r>
                            <a:rPr lang="es-ES" b="0" i="1" smtClean="0">
                              <a:latin typeface="Cambria Math"/>
                            </a:rPr>
                            <m:t>1</m:t>
                          </m:r>
                        </m:num>
                        <m:den>
                          <m:sSub>
                            <m:sSubPr>
                              <m:ctrlPr>
                                <a:rPr lang="es-ES" b="0" i="1" smtClean="0">
                                  <a:latin typeface="Cambria Math"/>
                                </a:rPr>
                              </m:ctrlPr>
                            </m:sSubPr>
                            <m:e>
                              <m:r>
                                <a:rPr lang="es-ES" b="0" i="1" smtClean="0">
                                  <a:latin typeface="Cambria Math"/>
                                </a:rPr>
                                <m:t>𝑅</m:t>
                              </m:r>
                            </m:e>
                            <m:sub>
                              <m:r>
                                <a:rPr lang="es-ES" b="0" i="1" smtClean="0">
                                  <a:latin typeface="Cambria Math"/>
                                </a:rPr>
                                <m:t>𝑒𝑞</m:t>
                              </m:r>
                            </m:sub>
                          </m:sSub>
                        </m:den>
                      </m:f>
                      <m:r>
                        <a:rPr lang="es-ES" b="0" i="1" smtClean="0">
                          <a:latin typeface="Cambria Math"/>
                        </a:rPr>
                        <m:t>=</m:t>
                      </m:r>
                      <m:f>
                        <m:fPr>
                          <m:ctrlPr>
                            <a:rPr lang="es-ES" b="0" i="1" smtClean="0">
                              <a:latin typeface="Cambria Math"/>
                            </a:rPr>
                          </m:ctrlPr>
                        </m:fPr>
                        <m:num>
                          <m:r>
                            <a:rPr lang="es-ES" b="0" i="1" smtClean="0">
                              <a:latin typeface="Cambria Math"/>
                            </a:rPr>
                            <m:t>𝐼</m:t>
                          </m:r>
                        </m:num>
                        <m:den>
                          <m:r>
                            <a:rPr lang="es-ES" b="0" i="1" smtClean="0">
                              <a:latin typeface="Cambria Math"/>
                            </a:rPr>
                            <m:t>𝑉</m:t>
                          </m:r>
                        </m:den>
                      </m:f>
                      <m:r>
                        <a:rPr lang="es-ES" b="0" i="1" smtClean="0">
                          <a:latin typeface="Cambria Math"/>
                        </a:rPr>
                        <m:t>=</m:t>
                      </m:r>
                      <m:d>
                        <m:dPr>
                          <m:ctrlPr>
                            <a:rPr lang="es-ES" i="1">
                              <a:latin typeface="Cambria Math"/>
                            </a:rPr>
                          </m:ctrlPr>
                        </m:dPr>
                        <m:e>
                          <m:f>
                            <m:fPr>
                              <m:ctrlPr>
                                <a:rPr lang="es-ES" i="1">
                                  <a:latin typeface="Cambria Math"/>
                                </a:rPr>
                              </m:ctrlPr>
                            </m:fPr>
                            <m:num>
                              <m:r>
                                <a:rPr lang="es-ES" i="1">
                                  <a:latin typeface="Cambria Math"/>
                                </a:rPr>
                                <m:t>1</m:t>
                              </m:r>
                            </m:num>
                            <m:den>
                              <m:sSub>
                                <m:sSubPr>
                                  <m:ctrlPr>
                                    <a:rPr lang="es-ES" i="1">
                                      <a:latin typeface="Cambria Math"/>
                                    </a:rPr>
                                  </m:ctrlPr>
                                </m:sSubPr>
                                <m:e>
                                  <m:r>
                                    <a:rPr lang="es-ES" i="1">
                                      <a:latin typeface="Cambria Math"/>
                                    </a:rPr>
                                    <m:t>𝑅</m:t>
                                  </m:r>
                                </m:e>
                                <m:sub>
                                  <m:r>
                                    <a:rPr lang="es-ES" i="1">
                                      <a:latin typeface="Cambria Math"/>
                                    </a:rPr>
                                    <m:t>1</m:t>
                                  </m:r>
                                </m:sub>
                              </m:sSub>
                            </m:den>
                          </m:f>
                          <m:r>
                            <a:rPr lang="es-ES" i="1">
                              <a:latin typeface="Cambria Math"/>
                            </a:rPr>
                            <m:t>+</m:t>
                          </m:r>
                          <m:f>
                            <m:fPr>
                              <m:ctrlPr>
                                <a:rPr lang="es-ES" i="1">
                                  <a:latin typeface="Cambria Math"/>
                                </a:rPr>
                              </m:ctrlPr>
                            </m:fPr>
                            <m:num>
                              <m:r>
                                <a:rPr lang="es-ES" i="1">
                                  <a:latin typeface="Cambria Math"/>
                                </a:rPr>
                                <m:t>1</m:t>
                              </m:r>
                            </m:num>
                            <m:den>
                              <m:sSub>
                                <m:sSubPr>
                                  <m:ctrlPr>
                                    <a:rPr lang="es-ES" i="1">
                                      <a:latin typeface="Cambria Math"/>
                                    </a:rPr>
                                  </m:ctrlPr>
                                </m:sSubPr>
                                <m:e>
                                  <m:r>
                                    <a:rPr lang="es-ES" i="1">
                                      <a:latin typeface="Cambria Math"/>
                                    </a:rPr>
                                    <m:t>𝑅</m:t>
                                  </m:r>
                                </m:e>
                                <m:sub>
                                  <m:r>
                                    <a:rPr lang="es-ES" i="1">
                                      <a:latin typeface="Cambria Math"/>
                                    </a:rPr>
                                    <m:t>2</m:t>
                                  </m:r>
                                </m:sub>
                              </m:sSub>
                            </m:den>
                          </m:f>
                        </m:e>
                      </m:d>
                    </m:oMath>
                  </m:oMathPara>
                </a14:m>
                <a:endParaRPr lang="es-ES" b="0" dirty="0" smtClean="0"/>
              </a:p>
              <a:p>
                <a:r>
                  <a:rPr lang="es-ES" b="0" dirty="0" smtClean="0"/>
                  <a:t>Para varias </a:t>
                </a:r>
                <a:r>
                  <a:rPr lang="es-ES" b="1" dirty="0" smtClean="0">
                    <a:solidFill>
                      <a:srgbClr val="C00000"/>
                    </a:solidFill>
                  </a:rPr>
                  <a:t>resistencias en paralelo:</a:t>
                </a:r>
              </a:p>
              <a:p>
                <a:pPr marL="0" indent="0">
                  <a:buNone/>
                </a:pPr>
                <a14:m>
                  <m:oMathPara xmlns:m="http://schemas.openxmlformats.org/officeDocument/2006/math">
                    <m:oMathParaPr>
                      <m:jc m:val="centerGroup"/>
                    </m:oMathParaPr>
                    <m:oMath xmlns:m="http://schemas.openxmlformats.org/officeDocument/2006/math">
                      <m:f>
                        <m:fPr>
                          <m:ctrlPr>
                            <a:rPr lang="es-ES" b="1" i="1" smtClean="0">
                              <a:solidFill>
                                <a:srgbClr val="C00000"/>
                              </a:solidFill>
                              <a:latin typeface="Cambria Math"/>
                            </a:rPr>
                          </m:ctrlPr>
                        </m:fPr>
                        <m:num>
                          <m:r>
                            <a:rPr lang="es-ES" b="1" i="1" smtClean="0">
                              <a:solidFill>
                                <a:srgbClr val="C00000"/>
                              </a:solidFill>
                              <a:latin typeface="Cambria Math"/>
                            </a:rPr>
                            <m:t>𝟏</m:t>
                          </m:r>
                        </m:num>
                        <m:den>
                          <m:sSub>
                            <m:sSubPr>
                              <m:ctrlPr>
                                <a:rPr lang="es-ES" b="1" i="1" smtClean="0">
                                  <a:solidFill>
                                    <a:srgbClr val="C00000"/>
                                  </a:solidFill>
                                  <a:latin typeface="Cambria Math"/>
                                </a:rPr>
                              </m:ctrlPr>
                            </m:sSubPr>
                            <m:e>
                              <m:r>
                                <a:rPr lang="es-ES" b="1" i="1" smtClean="0">
                                  <a:solidFill>
                                    <a:srgbClr val="C00000"/>
                                  </a:solidFill>
                                  <a:latin typeface="Cambria Math"/>
                                </a:rPr>
                                <m:t>𝑹</m:t>
                              </m:r>
                            </m:e>
                            <m:sub>
                              <m:r>
                                <a:rPr lang="es-ES" b="1" i="1" smtClean="0">
                                  <a:solidFill>
                                    <a:srgbClr val="C00000"/>
                                  </a:solidFill>
                                  <a:latin typeface="Cambria Math"/>
                                </a:rPr>
                                <m:t>𝒆𝒒</m:t>
                              </m:r>
                            </m:sub>
                          </m:sSub>
                        </m:den>
                      </m:f>
                      <m:r>
                        <a:rPr lang="es-ES" b="1" i="1" smtClean="0">
                          <a:solidFill>
                            <a:srgbClr val="C00000"/>
                          </a:solidFill>
                          <a:latin typeface="Cambria Math"/>
                        </a:rPr>
                        <m:t>=</m:t>
                      </m:r>
                      <m:nary>
                        <m:naryPr>
                          <m:chr m:val="∑"/>
                          <m:limLoc m:val="undOvr"/>
                          <m:subHide m:val="on"/>
                          <m:supHide m:val="on"/>
                          <m:ctrlPr>
                            <a:rPr lang="es-ES" b="1" i="1" smtClean="0">
                              <a:solidFill>
                                <a:srgbClr val="C00000"/>
                              </a:solidFill>
                              <a:latin typeface="Cambria Math"/>
                            </a:rPr>
                          </m:ctrlPr>
                        </m:naryPr>
                        <m:sub/>
                        <m:sup/>
                        <m:e>
                          <m:f>
                            <m:fPr>
                              <m:ctrlPr>
                                <a:rPr lang="es-ES" b="1" i="1" smtClean="0">
                                  <a:solidFill>
                                    <a:srgbClr val="C00000"/>
                                  </a:solidFill>
                                  <a:latin typeface="Cambria Math"/>
                                </a:rPr>
                              </m:ctrlPr>
                            </m:fPr>
                            <m:num>
                              <m:r>
                                <a:rPr lang="es-ES" b="1" i="1" smtClean="0">
                                  <a:solidFill>
                                    <a:srgbClr val="C00000"/>
                                  </a:solidFill>
                                  <a:latin typeface="Cambria Math"/>
                                </a:rPr>
                                <m:t>𝟏</m:t>
                              </m:r>
                            </m:num>
                            <m:den>
                              <m:sSub>
                                <m:sSubPr>
                                  <m:ctrlPr>
                                    <a:rPr lang="es-ES" b="1" i="1" smtClean="0">
                                      <a:solidFill>
                                        <a:srgbClr val="C00000"/>
                                      </a:solidFill>
                                      <a:latin typeface="Cambria Math"/>
                                    </a:rPr>
                                  </m:ctrlPr>
                                </m:sSubPr>
                                <m:e>
                                  <m:r>
                                    <a:rPr lang="es-ES" b="1" i="1" smtClean="0">
                                      <a:solidFill>
                                        <a:srgbClr val="C00000"/>
                                      </a:solidFill>
                                      <a:latin typeface="Cambria Math"/>
                                    </a:rPr>
                                    <m:t>𝑹</m:t>
                                  </m:r>
                                </m:e>
                                <m:sub>
                                  <m:r>
                                    <a:rPr lang="es-ES" b="1" i="1" smtClean="0">
                                      <a:solidFill>
                                        <a:srgbClr val="C00000"/>
                                      </a:solidFill>
                                      <a:latin typeface="Cambria Math"/>
                                    </a:rPr>
                                    <m:t>𝒊</m:t>
                                  </m:r>
                                </m:sub>
                              </m:sSub>
                            </m:den>
                          </m:f>
                        </m:e>
                      </m:nary>
                    </m:oMath>
                  </m:oMathPara>
                </a14:m>
                <a:endParaRPr lang="es-ES" b="1"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71500" y="1538791"/>
                <a:ext cx="7470830" cy="5319210"/>
              </a:xfrm>
              <a:blipFill rotWithShape="1">
                <a:blip r:embed="rId2"/>
                <a:stretch>
                  <a:fillRect l="-82" t="-1833"/>
                </a:stretch>
              </a:blipFill>
            </p:spPr>
            <p:txBody>
              <a:bodyPr/>
              <a:lstStyle/>
              <a:p>
                <a:r>
                  <a:rPr lang="en-US">
                    <a:noFill/>
                  </a:rPr>
                  <a:t> </a:t>
                </a:r>
              </a:p>
            </p:txBody>
          </p:sp>
        </mc:Fallback>
      </mc:AlternateContent>
      <p:pic>
        <p:nvPicPr>
          <p:cNvPr id="8194" name="Picture 2" descr="Resistencia_paralel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5906" y="1538790"/>
            <a:ext cx="2454240" cy="261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redondeado"/>
          <p:cNvSpPr/>
          <p:nvPr/>
        </p:nvSpPr>
        <p:spPr>
          <a:xfrm>
            <a:off x="2996825" y="5848384"/>
            <a:ext cx="1665185" cy="81009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43557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Fuerza electromotriz y circuitos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31</a:t>
            </a:fld>
            <a:endParaRPr lang="es-ES"/>
          </a:p>
        </p:txBody>
      </p:sp>
      <p:sp>
        <p:nvSpPr>
          <p:cNvPr id="4" name="3 Marcador de contenido"/>
          <p:cNvSpPr>
            <a:spLocks noGrp="1"/>
          </p:cNvSpPr>
          <p:nvPr>
            <p:ph sz="quarter" idx="1"/>
          </p:nvPr>
        </p:nvSpPr>
        <p:spPr>
          <a:xfrm>
            <a:off x="251520" y="1600199"/>
            <a:ext cx="4725525" cy="5024155"/>
          </a:xfrm>
        </p:spPr>
        <p:txBody>
          <a:bodyPr>
            <a:normAutofit fontScale="92500" lnSpcReduction="20000"/>
          </a:bodyPr>
          <a:lstStyle/>
          <a:p>
            <a:r>
              <a:rPr lang="es-ES" dirty="0" smtClean="0"/>
              <a:t>Si establecemos un campo eléctrico dentro de un conductor que no forma parte de un circuito completo la corriente fluye sólo durante un breve tiempo</a:t>
            </a:r>
          </a:p>
          <a:p>
            <a:pPr lvl="1"/>
            <a:r>
              <a:rPr lang="es-ES" dirty="0" smtClean="0"/>
              <a:t>Inicialmente, tenemos campo </a:t>
            </a:r>
            <a:r>
              <a:rPr lang="es-ES" dirty="0"/>
              <a:t>eléctrico en el interior de un conductor con una diferencia de potencial entre sus extremos</a:t>
            </a:r>
            <a:r>
              <a:rPr lang="es-ES" dirty="0" smtClean="0"/>
              <a:t>.</a:t>
            </a:r>
          </a:p>
          <a:p>
            <a:pPr lvl="1"/>
            <a:r>
              <a:rPr lang="es-ES" dirty="0" smtClean="0"/>
              <a:t>Debido </a:t>
            </a:r>
            <a:r>
              <a:rPr lang="es-ES" dirty="0"/>
              <a:t>a la acumulación de carga en los extremos el campo eléctrico total </a:t>
            </a:r>
            <a:r>
              <a:rPr lang="es-ES" dirty="0" smtClean="0"/>
              <a:t>disminuye.</a:t>
            </a:r>
          </a:p>
          <a:p>
            <a:pPr lvl="1"/>
            <a:r>
              <a:rPr lang="es-ES" dirty="0" smtClean="0"/>
              <a:t>Al final, el campo </a:t>
            </a:r>
            <a:r>
              <a:rPr lang="es-ES" dirty="0"/>
              <a:t>eléctrico </a:t>
            </a:r>
            <a:r>
              <a:rPr lang="es-ES" dirty="0" smtClean="0"/>
              <a:t>es igual </a:t>
            </a:r>
            <a:r>
              <a:rPr lang="es-ES" dirty="0"/>
              <a:t>a cero.</a:t>
            </a:r>
          </a:p>
          <a:p>
            <a:endParaRPr lang="es-ES" dirty="0"/>
          </a:p>
        </p:txBody>
      </p:sp>
      <p:pic>
        <p:nvPicPr>
          <p:cNvPr id="9218" name="Picture 2" descr="f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060" y="1808820"/>
            <a:ext cx="3855715" cy="420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832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Fuerza electromotriz y circuitos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fld id="{EDC582AC-EEDE-44FB-91FC-D700AD3AA88C}" type="slidenum">
              <a:rPr lang="es-ES" smtClean="0"/>
              <a:pPr/>
              <a:t>32</a:t>
            </a:fld>
            <a:endParaRPr lang="es-ES"/>
          </a:p>
        </p:txBody>
      </p:sp>
      <p:sp>
        <p:nvSpPr>
          <p:cNvPr id="4" name="3 Marcador de contenido"/>
          <p:cNvSpPr>
            <a:spLocks noGrp="1"/>
          </p:cNvSpPr>
          <p:nvPr>
            <p:ph sz="quarter" idx="1"/>
          </p:nvPr>
        </p:nvSpPr>
        <p:spPr/>
        <p:txBody>
          <a:bodyPr/>
          <a:lstStyle/>
          <a:p>
            <a:r>
              <a:rPr lang="es-ES" dirty="0" smtClean="0"/>
              <a:t>Necesitamos por tanto un circuito cerrado...</a:t>
            </a:r>
          </a:p>
          <a:p>
            <a:r>
              <a:rPr lang="es-ES" dirty="0" smtClean="0"/>
              <a:t>... y un dispositivo que mantenga la diferencia de potencial</a:t>
            </a:r>
          </a:p>
          <a:p>
            <a:pPr lvl="1"/>
            <a:r>
              <a:rPr lang="es-ES" dirty="0" smtClean="0"/>
              <a:t>Tiene que hacer que las cargas se muevan de potenciales menores a potenciales mayores</a:t>
            </a:r>
          </a:p>
          <a:p>
            <a:pPr marL="0" indent="0">
              <a:buNone/>
            </a:pPr>
            <a:endParaRPr lang="es-ES" dirty="0" smtClean="0"/>
          </a:p>
          <a:p>
            <a:pPr marL="0" indent="0">
              <a:buNone/>
            </a:pPr>
            <a:endParaRPr lang="es-ES" dirty="0"/>
          </a:p>
          <a:p>
            <a:pPr marL="0" indent="0">
              <a:buNone/>
            </a:pPr>
            <a:endParaRPr lang="es-ES" dirty="0"/>
          </a:p>
          <a:p>
            <a:r>
              <a:rPr lang="es-ES" dirty="0" smtClean="0"/>
              <a:t>La </a:t>
            </a:r>
            <a:r>
              <a:rPr lang="es-ES" dirty="0" err="1" smtClean="0"/>
              <a:t>fem</a:t>
            </a:r>
            <a:r>
              <a:rPr lang="es-ES" dirty="0" smtClean="0"/>
              <a:t> </a:t>
            </a:r>
            <a:r>
              <a:rPr lang="es-ES" b="1" dirty="0" smtClean="0"/>
              <a:t>NO</a:t>
            </a:r>
            <a:r>
              <a:rPr lang="es-ES" dirty="0" smtClean="0"/>
              <a:t> es una fuerza, sino una cantidad de energía por unidad de carga (como el potencial)</a:t>
            </a:r>
          </a:p>
        </p:txBody>
      </p:sp>
      <p:sp>
        <p:nvSpPr>
          <p:cNvPr id="8" name="7 CuadroTexto"/>
          <p:cNvSpPr txBox="1"/>
          <p:nvPr/>
        </p:nvSpPr>
        <p:spPr>
          <a:xfrm>
            <a:off x="1826695" y="4454201"/>
            <a:ext cx="5670630" cy="5386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fontAlgn="auto">
              <a:spcBef>
                <a:spcPts val="700"/>
              </a:spcBef>
              <a:spcAft>
                <a:spcPts val="0"/>
              </a:spcAft>
              <a:buClr>
                <a:srgbClr val="DD8047"/>
              </a:buClr>
              <a:buSzPct val="60000"/>
            </a:pPr>
            <a:r>
              <a:rPr lang="es-ES" sz="2900" dirty="0" smtClean="0">
                <a:solidFill>
                  <a:schemeClr val="bg1"/>
                </a:solidFill>
                <a:latin typeface="Tw Cen MT"/>
                <a:cs typeface="+mn-cs"/>
              </a:rPr>
              <a:t>Fuente de fuerza </a:t>
            </a:r>
            <a:r>
              <a:rPr lang="es-ES" sz="2900" dirty="0">
                <a:solidFill>
                  <a:schemeClr val="bg1"/>
                </a:solidFill>
                <a:latin typeface="Tw Cen MT"/>
                <a:cs typeface="+mn-cs"/>
              </a:rPr>
              <a:t>electromotriz (</a:t>
            </a:r>
            <a:r>
              <a:rPr lang="es-ES" sz="2900" dirty="0" err="1">
                <a:solidFill>
                  <a:schemeClr val="bg1"/>
                </a:solidFill>
                <a:latin typeface="Tw Cen MT"/>
                <a:cs typeface="+mn-cs"/>
              </a:rPr>
              <a:t>fem</a:t>
            </a:r>
            <a:r>
              <a:rPr lang="es-ES" sz="2900" dirty="0" smtClean="0">
                <a:solidFill>
                  <a:schemeClr val="bg1"/>
                </a:solidFill>
                <a:latin typeface="Tw Cen MT"/>
              </a:rPr>
              <a:t>)</a:t>
            </a:r>
            <a:endParaRPr lang="en-US" dirty="0">
              <a:solidFill>
                <a:schemeClr val="bg1"/>
              </a:solidFill>
            </a:endParaRPr>
          </a:p>
        </p:txBody>
      </p:sp>
    </p:spTree>
    <p:extLst>
      <p:ext uri="{BB962C8B-B14F-4D97-AF65-F5344CB8AC3E}">
        <p14:creationId xmlns:p14="http://schemas.microsoft.com/office/powerpoint/2010/main" val="3204308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Fuerza electromotriz y circuitos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fld id="{EDC582AC-EEDE-44FB-91FC-D700AD3AA88C}" type="slidenum">
              <a:rPr lang="es-ES" smtClean="0"/>
              <a:pPr/>
              <a:t>33</a:t>
            </a:fld>
            <a:endParaRPr lang="es-ES"/>
          </a:p>
        </p:txBody>
      </p:sp>
      <p:sp>
        <p:nvSpPr>
          <p:cNvPr id="4" name="3 Marcador de contenido"/>
          <p:cNvSpPr>
            <a:spLocks noGrp="1"/>
          </p:cNvSpPr>
          <p:nvPr>
            <p:ph sz="quarter" idx="1"/>
          </p:nvPr>
        </p:nvSpPr>
        <p:spPr>
          <a:xfrm>
            <a:off x="116505" y="1600199"/>
            <a:ext cx="8910990" cy="5159171"/>
          </a:xfrm>
        </p:spPr>
        <p:txBody>
          <a:bodyPr>
            <a:normAutofit fontScale="85000" lnSpcReduction="10000"/>
          </a:bodyPr>
          <a:lstStyle/>
          <a:p>
            <a:r>
              <a:rPr lang="es-ES" dirty="0" smtClean="0"/>
              <a:t>La </a:t>
            </a:r>
            <a:r>
              <a:rPr lang="es-ES" dirty="0" err="1" smtClean="0"/>
              <a:t>fem</a:t>
            </a:r>
            <a:r>
              <a:rPr lang="es-ES" dirty="0" smtClean="0"/>
              <a:t> </a:t>
            </a:r>
            <a:r>
              <a:rPr lang="es-ES" b="1" dirty="0" smtClean="0"/>
              <a:t>NO</a:t>
            </a:r>
            <a:r>
              <a:rPr lang="es-ES" dirty="0" smtClean="0"/>
              <a:t> es una fuerza, sino una cantidad de </a:t>
            </a:r>
            <a:r>
              <a:rPr lang="es-ES" dirty="0" smtClean="0">
                <a:solidFill>
                  <a:srgbClr val="C00000"/>
                </a:solidFill>
              </a:rPr>
              <a:t>energía por unidad de carga </a:t>
            </a:r>
            <a:r>
              <a:rPr lang="es-ES" dirty="0" smtClean="0"/>
              <a:t>(como el potencial)</a:t>
            </a:r>
          </a:p>
          <a:p>
            <a:r>
              <a:rPr lang="es-ES" dirty="0" smtClean="0"/>
              <a:t>El proceso es el siguiente</a:t>
            </a:r>
          </a:p>
          <a:p>
            <a:pPr marL="880110" lvl="1" indent="-514350">
              <a:buFont typeface="+mj-lt"/>
              <a:buAutoNum type="arabicPeriod"/>
            </a:pPr>
            <a:r>
              <a:rPr lang="es-ES" dirty="0" smtClean="0"/>
              <a:t>Las cargas son liberadas por la </a:t>
            </a:r>
            <a:r>
              <a:rPr lang="es-ES" dirty="0" err="1" smtClean="0"/>
              <a:t>fem</a:t>
            </a:r>
            <a:r>
              <a:rPr lang="es-ES" dirty="0" smtClean="0"/>
              <a:t> a un potencial alto</a:t>
            </a:r>
          </a:p>
          <a:p>
            <a:pPr marL="880110" lvl="1" indent="-514350">
              <a:buFont typeface="+mj-lt"/>
              <a:buAutoNum type="arabicPeriod"/>
            </a:pPr>
            <a:r>
              <a:rPr lang="es-ES" dirty="0" smtClean="0"/>
              <a:t>Se desplazan hacia potenciales menores</a:t>
            </a:r>
            <a:endParaRPr lang="es-ES" dirty="0"/>
          </a:p>
          <a:p>
            <a:pPr marL="880110" lvl="1" indent="-514350">
              <a:buFont typeface="+mj-lt"/>
              <a:buAutoNum type="arabicPeriod"/>
            </a:pPr>
            <a:r>
              <a:rPr lang="es-ES" dirty="0" smtClean="0"/>
              <a:t>Al final del trayecto la </a:t>
            </a:r>
            <a:r>
              <a:rPr lang="es-ES" dirty="0" err="1" smtClean="0"/>
              <a:t>fem</a:t>
            </a:r>
            <a:r>
              <a:rPr lang="es-ES" dirty="0" smtClean="0"/>
              <a:t> vuelve a aumentar su potencial cerrando el circuito</a:t>
            </a:r>
            <a:endParaRPr lang="es-ES" dirty="0"/>
          </a:p>
          <a:p>
            <a:r>
              <a:rPr lang="es-ES" dirty="0" smtClean="0"/>
              <a:t>Se representa con el </a:t>
            </a:r>
            <a:r>
              <a:rPr lang="es-ES" dirty="0" err="1" smtClean="0"/>
              <a:t>símbolo</a:t>
            </a:r>
            <a:r>
              <a:rPr lang="es-ES" sz="3200" dirty="0" err="1" smtClean="0">
                <a:latin typeface="Kunstler Script"/>
                <a:ea typeface="Times New Roman"/>
                <a:cs typeface="Times New Roman"/>
              </a:rPr>
              <a:t>E</a:t>
            </a:r>
            <a:endParaRPr lang="es-ES" dirty="0" smtClean="0"/>
          </a:p>
          <a:p>
            <a:r>
              <a:rPr lang="es-ES" dirty="0" smtClean="0"/>
              <a:t>Unidades: El voltio, V</a:t>
            </a:r>
          </a:p>
          <a:p>
            <a:r>
              <a:rPr lang="es-ES" dirty="0" smtClean="0"/>
              <a:t>En un circuito con corriente constante siempre hay una fuente de </a:t>
            </a:r>
            <a:r>
              <a:rPr lang="es-ES" dirty="0" err="1" smtClean="0"/>
              <a:t>fem</a:t>
            </a:r>
            <a:r>
              <a:rPr lang="es-ES" dirty="0" smtClean="0"/>
              <a:t>: </a:t>
            </a:r>
          </a:p>
          <a:p>
            <a:pPr lvl="1"/>
            <a:r>
              <a:rPr lang="es-ES" dirty="0" smtClean="0"/>
              <a:t>Baterías, generadores eléctricos, celdas solares, pilas termoeléctricas,... </a:t>
            </a:r>
          </a:p>
          <a:p>
            <a:pPr lvl="1"/>
            <a:r>
              <a:rPr lang="es-ES" dirty="0" smtClean="0"/>
              <a:t>Transforman otra energía en energía eléctrica que transfieren al circuito</a:t>
            </a:r>
          </a:p>
        </p:txBody>
      </p:sp>
    </p:spTree>
    <p:extLst>
      <p:ext uri="{BB962C8B-B14F-4D97-AF65-F5344CB8AC3E}">
        <p14:creationId xmlns:p14="http://schemas.microsoft.com/office/powerpoint/2010/main" val="2717383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Fuerza electromotriz y circuitos</a:t>
            </a:r>
            <a:endParaRPr lang="es-ES" dirty="0"/>
          </a:p>
        </p:txBody>
      </p:sp>
      <p:sp>
        <p:nvSpPr>
          <p:cNvPr id="7" name="6 Marcador de contenido"/>
          <p:cNvSpPr>
            <a:spLocks noGrp="1"/>
          </p:cNvSpPr>
          <p:nvPr>
            <p:ph sz="quarter" idx="1"/>
          </p:nvPr>
        </p:nvSpPr>
        <p:spPr>
          <a:xfrm>
            <a:off x="296524" y="1589566"/>
            <a:ext cx="8775976" cy="1704419"/>
          </a:xfrm>
        </p:spPr>
        <p:txBody>
          <a:bodyPr>
            <a:normAutofit fontScale="92500" lnSpcReduction="10000"/>
          </a:bodyPr>
          <a:lstStyle/>
          <a:p>
            <a:r>
              <a:rPr lang="es-ES" dirty="0" smtClean="0"/>
              <a:t>Una </a:t>
            </a:r>
            <a:r>
              <a:rPr lang="es-ES" dirty="0" smtClean="0">
                <a:solidFill>
                  <a:srgbClr val="C00000"/>
                </a:solidFill>
              </a:rPr>
              <a:t>fuente ideal de </a:t>
            </a:r>
            <a:r>
              <a:rPr lang="es-ES" dirty="0" err="1" smtClean="0">
                <a:solidFill>
                  <a:srgbClr val="C00000"/>
                </a:solidFill>
              </a:rPr>
              <a:t>fem</a:t>
            </a:r>
            <a:r>
              <a:rPr lang="es-ES" dirty="0" smtClean="0">
                <a:solidFill>
                  <a:srgbClr val="C00000"/>
                </a:solidFill>
              </a:rPr>
              <a:t> </a:t>
            </a:r>
            <a:r>
              <a:rPr lang="es-ES" dirty="0" smtClean="0"/>
              <a:t>mantiene una diferencia de potencial constante entre sus terminales</a:t>
            </a:r>
          </a:p>
          <a:p>
            <a:pPr lvl="1"/>
            <a:r>
              <a:rPr lang="es-ES" dirty="0" smtClean="0"/>
              <a:t>Independientemente de la corriente que pase a través de ella</a:t>
            </a:r>
          </a:p>
          <a:p>
            <a:pPr lvl="1"/>
            <a:r>
              <a:rPr lang="es-ES" dirty="0" smtClean="0"/>
              <a:t>El valor de la </a:t>
            </a:r>
            <a:r>
              <a:rPr lang="es-ES" dirty="0" err="1" smtClean="0"/>
              <a:t>fem</a:t>
            </a:r>
            <a:r>
              <a:rPr lang="es-ES" dirty="0" smtClean="0"/>
              <a:t> es esa diferencia de potencial</a:t>
            </a:r>
            <a:endParaRPr lang="es-ES" dirty="0"/>
          </a:p>
        </p:txBody>
      </p:sp>
      <p:sp>
        <p:nvSpPr>
          <p:cNvPr id="3" name="2 Marcador de número de diapositiva"/>
          <p:cNvSpPr>
            <a:spLocks noGrp="1"/>
          </p:cNvSpPr>
          <p:nvPr>
            <p:ph type="sldNum" sz="quarter" idx="16"/>
          </p:nvPr>
        </p:nvSpPr>
        <p:spPr/>
        <p:txBody>
          <a:bodyPr>
            <a:normAutofit fontScale="85000" lnSpcReduction="20000"/>
          </a:bodyPr>
          <a:lstStyle/>
          <a:p>
            <a:fld id="{EDC582AC-EEDE-44FB-91FC-D700AD3AA88C}" type="slidenum">
              <a:rPr lang="es-ES" smtClean="0"/>
              <a:pPr/>
              <a:t>34</a:t>
            </a:fld>
            <a:endParaRPr lang="es-ES"/>
          </a:p>
        </p:txBody>
      </p:sp>
      <p:pic>
        <p:nvPicPr>
          <p:cNvPr id="9" name="Picture 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325364" y="3275075"/>
            <a:ext cx="2752694" cy="349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25_Figure15-I"/>
          <p:cNvPicPr>
            <a:picLocks noChangeAspect="1" noChangeArrowheads="1"/>
          </p:cNvPicPr>
          <p:nvPr/>
        </p:nvPicPr>
        <p:blipFill>
          <a:blip r:embed="rId3" cstate="print">
            <a:extLst>
              <a:ext uri="{28A0092B-C50C-407E-A947-70E740481C1C}">
                <a14:useLocalDpi xmlns:a14="http://schemas.microsoft.com/office/drawing/2010/main" val="0"/>
              </a:ext>
            </a:extLst>
          </a:blip>
          <a:srcRect b="2321"/>
          <a:stretch>
            <a:fillRect/>
          </a:stretch>
        </p:blipFill>
        <p:spPr bwMode="auto">
          <a:xfrm>
            <a:off x="4655733" y="3293985"/>
            <a:ext cx="2571562" cy="34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099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Fuente de </a:t>
            </a:r>
            <a:r>
              <a:rPr lang="es-ES" i="1" dirty="0" err="1" smtClean="0"/>
              <a:t>fem</a:t>
            </a:r>
            <a:r>
              <a:rPr lang="es-ES" dirty="0" smtClean="0"/>
              <a:t> ideal</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fld id="{EDC582AC-EEDE-44FB-91FC-D700AD3AA88C}" type="slidenum">
              <a:rPr lang="es-ES" smtClean="0"/>
              <a:pPr/>
              <a:t>35</a:t>
            </a:fld>
            <a:endParaRPr lang="es-ES"/>
          </a:p>
        </p:txBody>
      </p:sp>
      <p:pic>
        <p:nvPicPr>
          <p:cNvPr id="10242" name="Picture 2" descr="Circuit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611" y="1583795"/>
            <a:ext cx="3271943"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8 Marcador de contenido"/>
              <p:cNvSpPr>
                <a:spLocks noGrp="1"/>
              </p:cNvSpPr>
              <p:nvPr>
                <p:ph sz="quarter" idx="1"/>
              </p:nvPr>
            </p:nvSpPr>
            <p:spPr>
              <a:xfrm>
                <a:off x="251521" y="1600199"/>
                <a:ext cx="5580620" cy="5024155"/>
              </a:xfrm>
            </p:spPr>
            <p:txBody>
              <a:bodyPr>
                <a:normAutofit lnSpcReduction="10000"/>
              </a:bodyPr>
              <a:lstStyle/>
              <a:p>
                <a:r>
                  <a:rPr lang="es-ES" dirty="0" smtClean="0"/>
                  <a:t>Supongamos una resistencia en un circuito conectada a una batería ideal</a:t>
                </a:r>
              </a:p>
              <a:p>
                <a:pPr lvl="1"/>
                <a:r>
                  <a:rPr lang="es-ES" dirty="0" smtClean="0"/>
                  <a:t>La fuente de </a:t>
                </a:r>
                <a:r>
                  <a:rPr lang="es-ES" dirty="0" err="1" smtClean="0"/>
                  <a:t>fem</a:t>
                </a:r>
                <a:r>
                  <a:rPr lang="es-ES" dirty="0" smtClean="0"/>
                  <a:t> mantiene una diferencia de potencial entre a y b </a:t>
                </a:r>
              </a:p>
              <a:p>
                <a:pPr lvl="1"/>
                <a:r>
                  <a:rPr lang="es-ES" dirty="0" smtClean="0"/>
                  <a:t>La misma que entre los extremos de la resistencia</a:t>
                </a:r>
              </a:p>
              <a:p>
                <a:pPr marL="365760" lvl="1" indent="0">
                  <a:buNone/>
                </a:pPr>
                <a14:m>
                  <m:oMathPara xmlns:m="http://schemas.openxmlformats.org/officeDocument/2006/math">
                    <m:oMathParaPr>
                      <m:jc m:val="centerGroup"/>
                    </m:oMathParaPr>
                    <m:oMath xmlns:m="http://schemas.openxmlformats.org/officeDocument/2006/math">
                      <m:r>
                        <m:rPr>
                          <m:nor/>
                        </m:rPr>
                        <a:rPr lang="es-ES" sz="2800">
                          <a:latin typeface="Kunstler Script"/>
                          <a:ea typeface="Times New Roman"/>
                          <a:cs typeface="Times New Roman"/>
                        </a:rPr>
                        <m:t>E</m:t>
                      </m:r>
                      <m:r>
                        <a:rPr lang="es-ES" sz="2800" b="0" i="1" smtClean="0">
                          <a:latin typeface="Cambria Math"/>
                          <a:ea typeface="Times New Roman"/>
                          <a:cs typeface="Times New Roman"/>
                        </a:rPr>
                        <m:t>=</m:t>
                      </m:r>
                      <m:sSub>
                        <m:sSubPr>
                          <m:ctrlPr>
                            <a:rPr lang="es-ES" sz="2800" b="0" i="1" smtClean="0">
                              <a:latin typeface="Cambria Math"/>
                              <a:ea typeface="Times New Roman"/>
                              <a:cs typeface="Times New Roman"/>
                            </a:rPr>
                          </m:ctrlPr>
                        </m:sSubPr>
                        <m:e>
                          <m:r>
                            <a:rPr lang="es-ES" sz="2800" b="0" i="1" smtClean="0">
                              <a:latin typeface="Cambria Math"/>
                              <a:ea typeface="Times New Roman"/>
                              <a:cs typeface="Times New Roman"/>
                            </a:rPr>
                            <m:t>𝑉</m:t>
                          </m:r>
                        </m:e>
                        <m:sub>
                          <m:r>
                            <a:rPr lang="es-ES" sz="2800" b="0" i="1" smtClean="0">
                              <a:latin typeface="Cambria Math"/>
                              <a:ea typeface="Times New Roman"/>
                              <a:cs typeface="Times New Roman"/>
                            </a:rPr>
                            <m:t>𝑎𝑏</m:t>
                          </m:r>
                        </m:sub>
                      </m:sSub>
                    </m:oMath>
                  </m:oMathPara>
                </a14:m>
                <a:endParaRPr lang="es-ES" sz="2800" b="0" dirty="0" smtClean="0">
                  <a:ea typeface="Times New Roman"/>
                  <a:cs typeface="Times New Roman"/>
                </a:endParaRPr>
              </a:p>
              <a:p>
                <a:r>
                  <a:rPr lang="es-ES" dirty="0" smtClean="0"/>
                  <a:t>Utilizando la ley de Ohm:</a:t>
                </a:r>
              </a:p>
              <a:p>
                <a:endParaRPr lang="es-ES" dirty="0" smtClean="0"/>
              </a:p>
              <a:p>
                <a:pPr marL="0" indent="0">
                  <a:buNone/>
                </a:pPr>
                <a14:m>
                  <m:oMathPara xmlns:m="http://schemas.openxmlformats.org/officeDocument/2006/math">
                    <m:oMathParaPr>
                      <m:jc m:val="centerGroup"/>
                    </m:oMathParaPr>
                    <m:oMath xmlns:m="http://schemas.openxmlformats.org/officeDocument/2006/math">
                      <m:r>
                        <m:rPr>
                          <m:nor/>
                        </m:rPr>
                        <a:rPr lang="es-ES" sz="3200" smtClean="0">
                          <a:solidFill>
                            <a:srgbClr val="C00000"/>
                          </a:solidFill>
                          <a:latin typeface="Kunstler Script"/>
                          <a:ea typeface="Times New Roman"/>
                          <a:cs typeface="Times New Roman"/>
                        </a:rPr>
                        <m:t>E</m:t>
                      </m:r>
                      <m:r>
                        <a:rPr lang="es-ES" sz="3200" i="1">
                          <a:solidFill>
                            <a:srgbClr val="C00000"/>
                          </a:solidFill>
                          <a:latin typeface="Cambria Math"/>
                          <a:ea typeface="Times New Roman"/>
                          <a:cs typeface="Times New Roman"/>
                        </a:rPr>
                        <m:t>=</m:t>
                      </m:r>
                      <m:sSub>
                        <m:sSubPr>
                          <m:ctrlPr>
                            <a:rPr lang="es-ES" sz="3200" i="1">
                              <a:solidFill>
                                <a:srgbClr val="C00000"/>
                              </a:solidFill>
                              <a:latin typeface="Cambria Math"/>
                              <a:ea typeface="Times New Roman"/>
                              <a:cs typeface="Times New Roman"/>
                            </a:rPr>
                          </m:ctrlPr>
                        </m:sSubPr>
                        <m:e>
                          <m:r>
                            <a:rPr lang="es-ES" sz="3200" i="1">
                              <a:solidFill>
                                <a:srgbClr val="C00000"/>
                              </a:solidFill>
                              <a:latin typeface="Cambria Math"/>
                              <a:ea typeface="Times New Roman"/>
                              <a:cs typeface="Times New Roman"/>
                            </a:rPr>
                            <m:t>𝑉</m:t>
                          </m:r>
                        </m:e>
                        <m:sub>
                          <m:r>
                            <a:rPr lang="es-ES" sz="3200" i="1">
                              <a:solidFill>
                                <a:srgbClr val="C00000"/>
                              </a:solidFill>
                              <a:latin typeface="Cambria Math"/>
                              <a:ea typeface="Times New Roman"/>
                              <a:cs typeface="Times New Roman"/>
                            </a:rPr>
                            <m:t>𝑎𝑏</m:t>
                          </m:r>
                        </m:sub>
                      </m:sSub>
                      <m:r>
                        <a:rPr lang="es-ES" sz="3200" b="0" i="1" smtClean="0">
                          <a:solidFill>
                            <a:srgbClr val="C00000"/>
                          </a:solidFill>
                          <a:latin typeface="Cambria Math"/>
                          <a:ea typeface="Times New Roman"/>
                          <a:cs typeface="Times New Roman"/>
                        </a:rPr>
                        <m:t>=</m:t>
                      </m:r>
                      <m:r>
                        <a:rPr lang="es-ES" sz="3200" b="0" i="1" smtClean="0">
                          <a:solidFill>
                            <a:srgbClr val="C00000"/>
                          </a:solidFill>
                          <a:latin typeface="Cambria Math"/>
                          <a:ea typeface="Times New Roman"/>
                          <a:cs typeface="Times New Roman"/>
                        </a:rPr>
                        <m:t>𝐼𝑅</m:t>
                      </m:r>
                    </m:oMath>
                  </m:oMathPara>
                </a14:m>
                <a:endParaRPr lang="es-ES" dirty="0" smtClean="0">
                  <a:solidFill>
                    <a:srgbClr val="C00000"/>
                  </a:solidFill>
                </a:endParaRPr>
              </a:p>
            </p:txBody>
          </p:sp>
        </mc:Choice>
        <mc:Fallback xmlns="">
          <p:sp>
            <p:nvSpPr>
              <p:cNvPr id="9" name="8 Marcador de contenido"/>
              <p:cNvSpPr>
                <a:spLocks noGrp="1" noRot="1" noChangeAspect="1" noMove="1" noResize="1" noEditPoints="1" noAdjustHandles="1" noChangeArrowheads="1" noChangeShapeType="1" noTextEdit="1"/>
              </p:cNvSpPr>
              <p:nvPr>
                <p:ph sz="quarter" idx="1"/>
              </p:nvPr>
            </p:nvSpPr>
            <p:spPr>
              <a:xfrm>
                <a:off x="251521" y="1600199"/>
                <a:ext cx="5580620" cy="5024155"/>
              </a:xfrm>
              <a:blipFill rotWithShape="1">
                <a:blip r:embed="rId3"/>
                <a:stretch>
                  <a:fillRect l="-546" t="-1939" r="-2620"/>
                </a:stretch>
              </a:blipFill>
            </p:spPr>
            <p:txBody>
              <a:bodyPr/>
              <a:lstStyle/>
              <a:p>
                <a:r>
                  <a:rPr lang="en-US">
                    <a:noFill/>
                  </a:rPr>
                  <a:t> </a:t>
                </a:r>
              </a:p>
            </p:txBody>
          </p:sp>
        </mc:Fallback>
      </mc:AlternateContent>
      <p:sp>
        <p:nvSpPr>
          <p:cNvPr id="7" name="6 Rectángulo redondeado"/>
          <p:cNvSpPr/>
          <p:nvPr/>
        </p:nvSpPr>
        <p:spPr>
          <a:xfrm>
            <a:off x="1826696" y="5848384"/>
            <a:ext cx="2520280" cy="55094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3 CuadroTexto"/>
          <p:cNvSpPr txBox="1"/>
          <p:nvPr/>
        </p:nvSpPr>
        <p:spPr>
          <a:xfrm>
            <a:off x="5517105" y="5859270"/>
            <a:ext cx="3420380" cy="461665"/>
          </a:xfrm>
          <a:prstGeom prst="rect">
            <a:avLst/>
          </a:prstGeom>
          <a:noFill/>
        </p:spPr>
        <p:txBody>
          <a:bodyPr wrap="square" rtlCol="0">
            <a:spAutoFit/>
          </a:bodyPr>
          <a:lstStyle/>
          <a:p>
            <a:r>
              <a:rPr lang="es-ES" sz="2400" i="1" dirty="0" err="1" smtClean="0">
                <a:solidFill>
                  <a:srgbClr val="C00000"/>
                </a:solidFill>
                <a:latin typeface="+mn-lt"/>
              </a:rPr>
              <a:t>fem</a:t>
            </a:r>
            <a:r>
              <a:rPr lang="es-ES" sz="2400" dirty="0" smtClean="0">
                <a:solidFill>
                  <a:srgbClr val="C00000"/>
                </a:solidFill>
                <a:latin typeface="+mn-lt"/>
              </a:rPr>
              <a:t> para una fuente ideal</a:t>
            </a:r>
            <a:endParaRPr lang="es-ES" sz="2400" dirty="0">
              <a:solidFill>
                <a:srgbClr val="C00000"/>
              </a:solidFill>
              <a:latin typeface="+mn-lt"/>
            </a:endParaRPr>
          </a:p>
        </p:txBody>
      </p:sp>
      <p:sp>
        <p:nvSpPr>
          <p:cNvPr id="5" name="4 Flecha izquierda"/>
          <p:cNvSpPr/>
          <p:nvPr/>
        </p:nvSpPr>
        <p:spPr>
          <a:xfrm>
            <a:off x="4526995" y="5974685"/>
            <a:ext cx="900100" cy="3462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559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Fuente de </a:t>
            </a:r>
            <a:r>
              <a:rPr lang="es-ES" i="1" dirty="0" err="1" smtClean="0"/>
              <a:t>fem</a:t>
            </a:r>
            <a:r>
              <a:rPr lang="es-ES" dirty="0" smtClean="0"/>
              <a:t> real</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fld id="{EDC582AC-EEDE-44FB-91FC-D700AD3AA88C}" type="slidenum">
              <a:rPr lang="es-ES" smtClean="0"/>
              <a:pPr/>
              <a:t>36</a:t>
            </a:fld>
            <a:endParaRPr lang="es-ES"/>
          </a:p>
        </p:txBody>
      </p:sp>
      <mc:AlternateContent xmlns:mc="http://schemas.openxmlformats.org/markup-compatibility/2006" xmlns:a14="http://schemas.microsoft.com/office/drawing/2010/main">
        <mc:Choice Requires="a14">
          <p:sp>
            <p:nvSpPr>
              <p:cNvPr id="9" name="8 Marcador de contenido"/>
              <p:cNvSpPr>
                <a:spLocks noGrp="1"/>
              </p:cNvSpPr>
              <p:nvPr>
                <p:ph sz="quarter" idx="1"/>
              </p:nvPr>
            </p:nvSpPr>
            <p:spPr>
              <a:xfrm>
                <a:off x="116505" y="1600199"/>
                <a:ext cx="6030670" cy="5159171"/>
              </a:xfrm>
            </p:spPr>
            <p:txBody>
              <a:bodyPr>
                <a:normAutofit fontScale="85000" lnSpcReduction="20000"/>
              </a:bodyPr>
              <a:lstStyle/>
              <a:p>
                <a:r>
                  <a:rPr lang="es-ES" dirty="0" smtClean="0"/>
                  <a:t>En las </a:t>
                </a:r>
                <a:r>
                  <a:rPr lang="es-ES" dirty="0" smtClean="0">
                    <a:solidFill>
                      <a:srgbClr val="C00000"/>
                    </a:solidFill>
                  </a:rPr>
                  <a:t>fuentes de </a:t>
                </a:r>
                <a:r>
                  <a:rPr lang="es-ES" dirty="0" err="1" smtClean="0">
                    <a:solidFill>
                      <a:srgbClr val="C00000"/>
                    </a:solidFill>
                  </a:rPr>
                  <a:t>fem</a:t>
                </a:r>
                <a:r>
                  <a:rPr lang="es-ES" dirty="0" smtClean="0">
                    <a:solidFill>
                      <a:srgbClr val="C00000"/>
                    </a:solidFill>
                  </a:rPr>
                  <a:t> reales </a:t>
                </a:r>
                <a:r>
                  <a:rPr lang="es-ES" dirty="0" smtClean="0"/>
                  <a:t>la diferencia de potencial en los bornes no es igual a la </a:t>
                </a:r>
                <a:r>
                  <a:rPr lang="es-ES" i="1" dirty="0" err="1" smtClean="0"/>
                  <a:t>fem</a:t>
                </a:r>
                <a:endParaRPr lang="es-ES" i="1" dirty="0" smtClean="0"/>
              </a:p>
              <a:p>
                <a:pPr lvl="1"/>
                <a:r>
                  <a:rPr lang="es-ES" dirty="0" smtClean="0"/>
                  <a:t>Porque tiene una </a:t>
                </a:r>
                <a:r>
                  <a:rPr lang="es-ES" dirty="0" smtClean="0">
                    <a:solidFill>
                      <a:srgbClr val="C00000"/>
                    </a:solidFill>
                  </a:rPr>
                  <a:t>resistencia interna, </a:t>
                </a:r>
                <a:r>
                  <a:rPr lang="es-ES" i="1" dirty="0" smtClean="0">
                    <a:solidFill>
                      <a:srgbClr val="C00000"/>
                    </a:solidFill>
                  </a:rPr>
                  <a:t>r</a:t>
                </a:r>
              </a:p>
              <a:p>
                <a:pPr lvl="1">
                  <a:buFont typeface="Wingdings" pitchFamily="2" charset="2"/>
                  <a:buChar char="à"/>
                </a:pPr>
                <a:r>
                  <a:rPr lang="es-ES" dirty="0" smtClean="0">
                    <a:sym typeface="Wingdings" pitchFamily="2" charset="2"/>
                  </a:rPr>
                  <a:t>La </a:t>
                </a:r>
                <a:r>
                  <a:rPr lang="es-ES" dirty="0">
                    <a:sym typeface="Wingdings" pitchFamily="2" charset="2"/>
                  </a:rPr>
                  <a:t>d</a:t>
                </a:r>
                <a:r>
                  <a:rPr lang="es-ES" dirty="0" smtClean="0">
                    <a:sym typeface="Wingdings" pitchFamily="2" charset="2"/>
                  </a:rPr>
                  <a:t>iferencia de potencial será menor que la </a:t>
                </a:r>
                <a:r>
                  <a:rPr lang="es-ES" i="1" dirty="0" err="1" smtClean="0">
                    <a:sym typeface="Wingdings" pitchFamily="2" charset="2"/>
                  </a:rPr>
                  <a:t>fem</a:t>
                </a:r>
                <a:endParaRPr lang="es-ES" i="1" dirty="0" smtClean="0"/>
              </a:p>
              <a:p>
                <a:r>
                  <a:rPr lang="es-ES" dirty="0" smtClean="0"/>
                  <a:t>Suponiendo que la resistencia interna sigue la ley de Ohm</a:t>
                </a:r>
              </a:p>
              <a:p>
                <a:pPr marL="45720" indent="0">
                  <a:buNone/>
                </a:pPr>
                <a:r>
                  <a:rPr lang="es-ES" sz="3100" b="0" dirty="0" smtClean="0">
                    <a:ea typeface="Times New Roman"/>
                    <a:cs typeface="Times New Roman"/>
                  </a:rPr>
                  <a:t>	</a:t>
                </a:r>
                <a14:m>
                  <m:oMath xmlns:m="http://schemas.openxmlformats.org/officeDocument/2006/math">
                    <m:sSub>
                      <m:sSubPr>
                        <m:ctrlPr>
                          <a:rPr lang="es-ES" sz="3100" b="0" i="1" smtClean="0">
                            <a:latin typeface="Cambria Math"/>
                            <a:ea typeface="Times New Roman"/>
                            <a:cs typeface="Times New Roman"/>
                          </a:rPr>
                        </m:ctrlPr>
                      </m:sSubPr>
                      <m:e>
                        <m:r>
                          <a:rPr lang="es-ES" sz="3100" b="0" i="1" smtClean="0">
                            <a:latin typeface="Cambria Math"/>
                            <a:ea typeface="Times New Roman"/>
                            <a:cs typeface="Times New Roman"/>
                          </a:rPr>
                          <m:t>𝑉</m:t>
                        </m:r>
                      </m:e>
                      <m:sub>
                        <m:r>
                          <a:rPr lang="es-ES" sz="3100" b="0" i="1" smtClean="0">
                            <a:latin typeface="Cambria Math"/>
                            <a:ea typeface="Times New Roman"/>
                            <a:cs typeface="Times New Roman"/>
                          </a:rPr>
                          <m:t>𝑎𝑏</m:t>
                        </m:r>
                      </m:sub>
                    </m:sSub>
                    <m:r>
                      <a:rPr lang="es-ES" sz="3100" b="0" i="1" smtClean="0">
                        <a:latin typeface="Cambria Math"/>
                        <a:ea typeface="Times New Roman"/>
                        <a:cs typeface="Times New Roman"/>
                      </a:rPr>
                      <m:t>=</m:t>
                    </m:r>
                    <m:r>
                      <m:rPr>
                        <m:nor/>
                      </m:rPr>
                      <a:rPr lang="es-ES" sz="3100" smtClean="0">
                        <a:latin typeface="Kunstler Script"/>
                        <a:ea typeface="Times New Roman"/>
                        <a:cs typeface="Times New Roman"/>
                      </a:rPr>
                      <m:t>E</m:t>
                    </m:r>
                    <m:r>
                      <a:rPr lang="es-ES" sz="3100" i="1">
                        <a:latin typeface="Cambria Math"/>
                        <a:ea typeface="Times New Roman"/>
                        <a:cs typeface="Times New Roman"/>
                      </a:rPr>
                      <m:t>−</m:t>
                    </m:r>
                    <m:r>
                      <a:rPr lang="es-ES" sz="3100" i="1">
                        <a:latin typeface="Cambria Math"/>
                        <a:ea typeface="Times New Roman"/>
                        <a:cs typeface="Times New Roman"/>
                      </a:rPr>
                      <m:t>𝐼𝑟</m:t>
                    </m:r>
                  </m:oMath>
                </a14:m>
                <a:endParaRPr lang="es-ES" sz="3100" b="0" dirty="0" smtClean="0">
                  <a:ea typeface="Times New Roman"/>
                  <a:cs typeface="Times New Roman"/>
                </a:endParaRPr>
              </a:p>
              <a:p>
                <a:r>
                  <a:rPr lang="es-ES" dirty="0" smtClean="0"/>
                  <a:t>Y para la resistencia:</a:t>
                </a:r>
              </a:p>
              <a:p>
                <a:pPr marL="0" indent="0">
                  <a:buNone/>
                </a:pPr>
                <a:r>
                  <a:rPr lang="es-ES" sz="2400" dirty="0" smtClean="0">
                    <a:ea typeface="Times New Roman"/>
                    <a:cs typeface="Times New Roman"/>
                  </a:rPr>
                  <a:t>	</a:t>
                </a:r>
                <a14:m>
                  <m:oMath xmlns:m="http://schemas.openxmlformats.org/officeDocument/2006/math">
                    <m:sSub>
                      <m:sSubPr>
                        <m:ctrlPr>
                          <a:rPr lang="es-ES" sz="2400" i="1">
                            <a:latin typeface="Cambria Math"/>
                            <a:ea typeface="Times New Roman"/>
                            <a:cs typeface="Times New Roman"/>
                          </a:rPr>
                        </m:ctrlPr>
                      </m:sSubPr>
                      <m:e>
                        <m:r>
                          <a:rPr lang="es-ES" sz="2400" i="1">
                            <a:latin typeface="Cambria Math"/>
                            <a:ea typeface="Times New Roman"/>
                            <a:cs typeface="Times New Roman"/>
                          </a:rPr>
                          <m:t>𝑉</m:t>
                        </m:r>
                      </m:e>
                      <m:sub>
                        <m:r>
                          <a:rPr lang="es-ES" sz="2400" i="1">
                            <a:latin typeface="Cambria Math"/>
                            <a:ea typeface="Times New Roman"/>
                            <a:cs typeface="Times New Roman"/>
                          </a:rPr>
                          <m:t>𝑎𝑏</m:t>
                        </m:r>
                      </m:sub>
                    </m:sSub>
                    <m:r>
                      <a:rPr lang="es-ES" sz="2400" b="0" i="1" smtClean="0">
                        <a:latin typeface="Cambria Math"/>
                        <a:ea typeface="Times New Roman"/>
                        <a:cs typeface="Times New Roman"/>
                      </a:rPr>
                      <m:t>=</m:t>
                    </m:r>
                    <m:r>
                      <a:rPr lang="es-ES" sz="2400" b="0" i="1" smtClean="0">
                        <a:latin typeface="Cambria Math"/>
                        <a:ea typeface="Times New Roman"/>
                        <a:cs typeface="Times New Roman"/>
                      </a:rPr>
                      <m:t>𝐼𝑅</m:t>
                    </m:r>
                    <m:r>
                      <a:rPr lang="es-ES" sz="2400" b="0" i="1" smtClean="0">
                        <a:latin typeface="Cambria Math"/>
                        <a:ea typeface="Times New Roman"/>
                        <a:cs typeface="Times New Roman"/>
                      </a:rPr>
                      <m:t>⇒</m:t>
                    </m:r>
                    <m:r>
                      <m:rPr>
                        <m:nor/>
                      </m:rPr>
                      <a:rPr lang="es-ES" sz="2400">
                        <a:latin typeface="Kunstler Script"/>
                        <a:ea typeface="Times New Roman"/>
                        <a:cs typeface="Times New Roman"/>
                      </a:rPr>
                      <m:t>E</m:t>
                    </m:r>
                    <m:r>
                      <a:rPr lang="es-ES" sz="2400" i="1">
                        <a:latin typeface="Cambria Math"/>
                        <a:ea typeface="Times New Roman"/>
                        <a:cs typeface="Times New Roman"/>
                      </a:rPr>
                      <m:t>−</m:t>
                    </m:r>
                    <m:r>
                      <a:rPr lang="es-ES" sz="2400" i="1">
                        <a:latin typeface="Cambria Math"/>
                        <a:ea typeface="Times New Roman"/>
                        <a:cs typeface="Times New Roman"/>
                      </a:rPr>
                      <m:t>𝐼𝑟</m:t>
                    </m:r>
                    <m:r>
                      <a:rPr lang="es-ES" sz="2400" b="0" i="1" smtClean="0">
                        <a:latin typeface="Cambria Math"/>
                        <a:ea typeface="Times New Roman"/>
                        <a:cs typeface="Times New Roman"/>
                      </a:rPr>
                      <m:t>=</m:t>
                    </m:r>
                    <m:r>
                      <a:rPr lang="es-ES" sz="2400" b="0" i="1" smtClean="0">
                        <a:latin typeface="Cambria Math"/>
                        <a:ea typeface="Times New Roman"/>
                        <a:cs typeface="Times New Roman"/>
                      </a:rPr>
                      <m:t>𝐼𝑅</m:t>
                    </m:r>
                  </m:oMath>
                </a14:m>
                <a:endParaRPr lang="es-ES" dirty="0" smtClean="0"/>
              </a:p>
              <a:p>
                <a:pPr marL="0" indent="0">
                  <a:buNone/>
                </a:pPr>
                <a:endParaRPr lang="es-ES" dirty="0" smtClean="0"/>
              </a:p>
              <a:p>
                <a:pPr marL="0" indent="0">
                  <a:buNone/>
                </a:pPr>
                <a:r>
                  <a:rPr lang="es-ES" b="0" dirty="0" smtClean="0"/>
                  <a:t>	</a:t>
                </a:r>
                <a14:m>
                  <m:oMath xmlns:m="http://schemas.openxmlformats.org/officeDocument/2006/math">
                    <m:r>
                      <a:rPr lang="es-ES" sz="3300" b="0" i="1" smtClean="0">
                        <a:solidFill>
                          <a:srgbClr val="C00000"/>
                        </a:solidFill>
                        <a:latin typeface="Cambria Math"/>
                      </a:rPr>
                      <m:t>𝐼</m:t>
                    </m:r>
                    <m:r>
                      <a:rPr lang="es-ES" sz="3300" b="0" i="1" smtClean="0">
                        <a:solidFill>
                          <a:srgbClr val="C00000"/>
                        </a:solidFill>
                        <a:latin typeface="Cambria Math"/>
                      </a:rPr>
                      <m:t>=</m:t>
                    </m:r>
                    <m:f>
                      <m:fPr>
                        <m:ctrlPr>
                          <a:rPr lang="es-ES" sz="3300" b="0" i="1" smtClean="0">
                            <a:solidFill>
                              <a:srgbClr val="C00000"/>
                            </a:solidFill>
                            <a:latin typeface="Cambria Math"/>
                          </a:rPr>
                        </m:ctrlPr>
                      </m:fPr>
                      <m:num>
                        <m:r>
                          <m:rPr>
                            <m:nor/>
                          </m:rPr>
                          <a:rPr lang="es-ES" sz="3300">
                            <a:solidFill>
                              <a:srgbClr val="C00000"/>
                            </a:solidFill>
                            <a:latin typeface="Kunstler Script"/>
                            <a:ea typeface="Times New Roman"/>
                            <a:cs typeface="Times New Roman"/>
                          </a:rPr>
                          <m:t>E</m:t>
                        </m:r>
                      </m:num>
                      <m:den>
                        <m:r>
                          <a:rPr lang="es-ES" sz="3300" b="0" i="1" smtClean="0">
                            <a:solidFill>
                              <a:srgbClr val="C00000"/>
                            </a:solidFill>
                            <a:latin typeface="Cambria Math"/>
                          </a:rPr>
                          <m:t>𝑅</m:t>
                        </m:r>
                        <m:r>
                          <a:rPr lang="es-ES" sz="3300" b="0" i="1" smtClean="0">
                            <a:solidFill>
                              <a:srgbClr val="C00000"/>
                            </a:solidFill>
                            <a:latin typeface="Cambria Math"/>
                          </a:rPr>
                          <m:t>+</m:t>
                        </m:r>
                        <m:r>
                          <a:rPr lang="es-ES" sz="3300" b="0" i="1" smtClean="0">
                            <a:solidFill>
                              <a:srgbClr val="C00000"/>
                            </a:solidFill>
                            <a:latin typeface="Cambria Math"/>
                          </a:rPr>
                          <m:t>𝑟</m:t>
                        </m:r>
                      </m:den>
                    </m:f>
                  </m:oMath>
                </a14:m>
                <a:endParaRPr lang="es-ES" sz="3300" dirty="0" smtClean="0">
                  <a:solidFill>
                    <a:srgbClr val="C00000"/>
                  </a:solidFill>
                </a:endParaRPr>
              </a:p>
            </p:txBody>
          </p:sp>
        </mc:Choice>
        <mc:Fallback xmlns="">
          <p:sp>
            <p:nvSpPr>
              <p:cNvPr id="9" name="8 Marcador de contenido"/>
              <p:cNvSpPr>
                <a:spLocks noGrp="1" noRot="1" noChangeAspect="1" noMove="1" noResize="1" noEditPoints="1" noAdjustHandles="1" noChangeArrowheads="1" noChangeShapeType="1" noTextEdit="1"/>
              </p:cNvSpPr>
              <p:nvPr>
                <p:ph sz="quarter" idx="1"/>
              </p:nvPr>
            </p:nvSpPr>
            <p:spPr>
              <a:xfrm>
                <a:off x="116505" y="1600199"/>
                <a:ext cx="6030670" cy="5159171"/>
              </a:xfrm>
              <a:blipFill rotWithShape="1">
                <a:blip r:embed="rId2"/>
                <a:stretch>
                  <a:fillRect l="-202" t="-2125" r="-2022"/>
                </a:stretch>
              </a:blipFill>
            </p:spPr>
            <p:txBody>
              <a:bodyPr/>
              <a:lstStyle/>
              <a:p>
                <a:r>
                  <a:rPr lang="en-US">
                    <a:noFill/>
                  </a:rPr>
                  <a:t> </a:t>
                </a:r>
              </a:p>
            </p:txBody>
          </p:sp>
        </mc:Fallback>
      </mc:AlternateContent>
      <p:pic>
        <p:nvPicPr>
          <p:cNvPr id="11" name="Picture 4" descr="25_Figure16-P"/>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2220" y="4183484"/>
            <a:ext cx="2555861" cy="266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Circuito_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997" y="1583795"/>
            <a:ext cx="2748093" cy="20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redondeado"/>
          <p:cNvSpPr/>
          <p:nvPr/>
        </p:nvSpPr>
        <p:spPr>
          <a:xfrm>
            <a:off x="1039837" y="5724255"/>
            <a:ext cx="1305146" cy="81009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14 CuadroTexto"/>
          <p:cNvSpPr txBox="1"/>
          <p:nvPr/>
        </p:nvSpPr>
        <p:spPr>
          <a:xfrm>
            <a:off x="3626895" y="5724255"/>
            <a:ext cx="2880320" cy="830997"/>
          </a:xfrm>
          <a:prstGeom prst="rect">
            <a:avLst/>
          </a:prstGeom>
          <a:noFill/>
        </p:spPr>
        <p:txBody>
          <a:bodyPr wrap="square" rtlCol="0">
            <a:spAutoFit/>
          </a:bodyPr>
          <a:lstStyle/>
          <a:p>
            <a:pPr algn="just"/>
            <a:r>
              <a:rPr lang="es-ES" sz="2400" i="1" dirty="0" err="1" smtClean="0">
                <a:solidFill>
                  <a:srgbClr val="C00000"/>
                </a:solidFill>
                <a:latin typeface="+mn-lt"/>
              </a:rPr>
              <a:t>fem</a:t>
            </a:r>
            <a:r>
              <a:rPr lang="es-ES" sz="2400" dirty="0" smtClean="0">
                <a:solidFill>
                  <a:srgbClr val="C00000"/>
                </a:solidFill>
                <a:latin typeface="+mn-lt"/>
              </a:rPr>
              <a:t> para una fuente con resistencia interna</a:t>
            </a:r>
            <a:endParaRPr lang="es-ES" sz="2400" dirty="0">
              <a:solidFill>
                <a:srgbClr val="C00000"/>
              </a:solidFill>
              <a:latin typeface="+mn-lt"/>
            </a:endParaRPr>
          </a:p>
        </p:txBody>
      </p:sp>
      <p:sp>
        <p:nvSpPr>
          <p:cNvPr id="16" name="15 Flecha izquierda"/>
          <p:cNvSpPr/>
          <p:nvPr/>
        </p:nvSpPr>
        <p:spPr>
          <a:xfrm>
            <a:off x="2591780" y="5949280"/>
            <a:ext cx="900100" cy="3462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407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smtClean="0"/>
              <a:t>Símbolos para diagramas de circuito</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37</a:t>
            </a:fld>
            <a:endParaRPr lang="es-ES"/>
          </a:p>
        </p:txBody>
      </p:sp>
      <p:pic>
        <p:nvPicPr>
          <p:cNvPr id="6" name="Picture 4" descr="25_Table04-T"/>
          <p:cNvPicPr>
            <a:picLocks noChangeAspect="1" noChangeArrowheads="1"/>
          </p:cNvPicPr>
          <p:nvPr/>
        </p:nvPicPr>
        <p:blipFill rotWithShape="1">
          <a:blip r:embed="rId2">
            <a:extLst>
              <a:ext uri="{28A0092B-C50C-407E-A947-70E740481C1C}">
                <a14:useLocalDpi xmlns:a14="http://schemas.microsoft.com/office/drawing/2010/main" val="0"/>
              </a:ext>
            </a:extLst>
          </a:blip>
          <a:srcRect t="7597" b="3467"/>
          <a:stretch/>
        </p:blipFill>
        <p:spPr bwMode="auto">
          <a:xfrm>
            <a:off x="71500" y="1626272"/>
            <a:ext cx="8999538" cy="4579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2996825" y="1673805"/>
            <a:ext cx="5805645" cy="369332"/>
          </a:xfrm>
          <a:prstGeom prst="rect">
            <a:avLst/>
          </a:prstGeom>
          <a:solidFill>
            <a:schemeClr val="bg1"/>
          </a:solidFill>
        </p:spPr>
        <p:txBody>
          <a:bodyPr wrap="square" rtlCol="0">
            <a:spAutoFit/>
          </a:bodyPr>
          <a:lstStyle/>
          <a:p>
            <a:r>
              <a:rPr lang="es-ES" dirty="0">
                <a:solidFill>
                  <a:srgbClr val="C00000"/>
                </a:solidFill>
              </a:rPr>
              <a:t>Conductor</a:t>
            </a:r>
            <a:r>
              <a:rPr lang="es-ES" dirty="0"/>
              <a:t> con resistencia despreciable</a:t>
            </a:r>
          </a:p>
        </p:txBody>
      </p:sp>
      <p:sp>
        <p:nvSpPr>
          <p:cNvPr id="8" name="7 CuadroTexto"/>
          <p:cNvSpPr txBox="1"/>
          <p:nvPr/>
        </p:nvSpPr>
        <p:spPr>
          <a:xfrm>
            <a:off x="2996825" y="2123855"/>
            <a:ext cx="5805645" cy="369332"/>
          </a:xfrm>
          <a:prstGeom prst="rect">
            <a:avLst/>
          </a:prstGeom>
          <a:solidFill>
            <a:schemeClr val="bg1"/>
          </a:solidFill>
        </p:spPr>
        <p:txBody>
          <a:bodyPr wrap="square" rtlCol="0">
            <a:spAutoFit/>
          </a:bodyPr>
          <a:lstStyle/>
          <a:p>
            <a:r>
              <a:rPr lang="es-ES" dirty="0" smtClean="0">
                <a:solidFill>
                  <a:srgbClr val="C00000"/>
                </a:solidFill>
              </a:rPr>
              <a:t>Resistencia / Resistor</a:t>
            </a:r>
            <a:endParaRPr lang="es-ES" dirty="0">
              <a:solidFill>
                <a:srgbClr val="C00000"/>
              </a:solidFill>
            </a:endParaRPr>
          </a:p>
        </p:txBody>
      </p:sp>
      <p:sp>
        <p:nvSpPr>
          <p:cNvPr id="9" name="8 CuadroTexto"/>
          <p:cNvSpPr txBox="1"/>
          <p:nvPr/>
        </p:nvSpPr>
        <p:spPr>
          <a:xfrm>
            <a:off x="2996825" y="2744633"/>
            <a:ext cx="6029208" cy="646331"/>
          </a:xfrm>
          <a:prstGeom prst="rect">
            <a:avLst/>
          </a:prstGeom>
          <a:solidFill>
            <a:schemeClr val="bg1"/>
          </a:solidFill>
        </p:spPr>
        <p:txBody>
          <a:bodyPr wrap="square" rtlCol="0">
            <a:spAutoFit/>
          </a:bodyPr>
          <a:lstStyle/>
          <a:p>
            <a:r>
              <a:rPr lang="es-ES" dirty="0" smtClean="0">
                <a:solidFill>
                  <a:srgbClr val="C00000"/>
                </a:solidFill>
              </a:rPr>
              <a:t>Fuente de </a:t>
            </a:r>
            <a:r>
              <a:rPr lang="es-ES" i="1" dirty="0" err="1" smtClean="0">
                <a:solidFill>
                  <a:srgbClr val="C00000"/>
                </a:solidFill>
              </a:rPr>
              <a:t>fem</a:t>
            </a:r>
            <a:r>
              <a:rPr lang="es-ES" i="1" dirty="0" smtClean="0">
                <a:solidFill>
                  <a:srgbClr val="C00000"/>
                </a:solidFill>
              </a:rPr>
              <a:t> </a:t>
            </a:r>
            <a:r>
              <a:rPr lang="es-ES" dirty="0" smtClean="0"/>
              <a:t>– La línea más larga representa el terminal positivo, por lo general aquella de más potencial</a:t>
            </a:r>
            <a:endParaRPr lang="es-ES" dirty="0"/>
          </a:p>
        </p:txBody>
      </p:sp>
      <p:sp>
        <p:nvSpPr>
          <p:cNvPr id="10" name="9 CuadroTexto"/>
          <p:cNvSpPr txBox="1"/>
          <p:nvPr/>
        </p:nvSpPr>
        <p:spPr>
          <a:xfrm>
            <a:off x="2998287" y="3592759"/>
            <a:ext cx="6029208" cy="646331"/>
          </a:xfrm>
          <a:prstGeom prst="rect">
            <a:avLst/>
          </a:prstGeom>
          <a:solidFill>
            <a:schemeClr val="bg1"/>
          </a:solidFill>
        </p:spPr>
        <p:txBody>
          <a:bodyPr wrap="square" rtlCol="0">
            <a:spAutoFit/>
          </a:bodyPr>
          <a:lstStyle/>
          <a:p>
            <a:r>
              <a:rPr lang="es-ES" dirty="0" smtClean="0">
                <a:solidFill>
                  <a:srgbClr val="C00000"/>
                </a:solidFill>
              </a:rPr>
              <a:t>Fuente de </a:t>
            </a:r>
            <a:r>
              <a:rPr lang="es-ES" i="1" dirty="0" err="1" smtClean="0">
                <a:solidFill>
                  <a:srgbClr val="C00000"/>
                </a:solidFill>
              </a:rPr>
              <a:t>fem</a:t>
            </a:r>
            <a:r>
              <a:rPr lang="es-ES" i="1" dirty="0" smtClean="0">
                <a:solidFill>
                  <a:srgbClr val="C00000"/>
                </a:solidFill>
              </a:rPr>
              <a:t> </a:t>
            </a:r>
            <a:r>
              <a:rPr lang="es-ES" dirty="0" smtClean="0">
                <a:solidFill>
                  <a:srgbClr val="C00000"/>
                </a:solidFill>
              </a:rPr>
              <a:t> con resistencia interna </a:t>
            </a:r>
            <a:r>
              <a:rPr lang="es-ES" i="1" dirty="0" smtClean="0">
                <a:solidFill>
                  <a:srgbClr val="C00000"/>
                </a:solidFill>
              </a:rPr>
              <a:t>r</a:t>
            </a:r>
            <a:r>
              <a:rPr lang="es-ES" dirty="0" smtClean="0"/>
              <a:t> – La resistencia puede colocarse en cualquier lado</a:t>
            </a:r>
            <a:endParaRPr lang="es-ES" dirty="0"/>
          </a:p>
        </p:txBody>
      </p:sp>
      <p:sp>
        <p:nvSpPr>
          <p:cNvPr id="11" name="10 CuadroTexto"/>
          <p:cNvSpPr txBox="1"/>
          <p:nvPr/>
        </p:nvSpPr>
        <p:spPr>
          <a:xfrm>
            <a:off x="2998287" y="4689140"/>
            <a:ext cx="6029208" cy="923330"/>
          </a:xfrm>
          <a:prstGeom prst="rect">
            <a:avLst/>
          </a:prstGeom>
          <a:solidFill>
            <a:schemeClr val="bg1"/>
          </a:solidFill>
        </p:spPr>
        <p:txBody>
          <a:bodyPr wrap="square" rtlCol="0">
            <a:spAutoFit/>
          </a:bodyPr>
          <a:lstStyle/>
          <a:p>
            <a:r>
              <a:rPr lang="es-ES" dirty="0" smtClean="0">
                <a:solidFill>
                  <a:srgbClr val="C00000"/>
                </a:solidFill>
              </a:rPr>
              <a:t>Voltímetro</a:t>
            </a:r>
            <a:r>
              <a:rPr lang="es-ES" dirty="0" smtClean="0"/>
              <a:t> – Mide la </a:t>
            </a:r>
            <a:r>
              <a:rPr lang="es-ES" dirty="0" err="1" smtClean="0"/>
              <a:t>dif</a:t>
            </a:r>
            <a:r>
              <a:rPr lang="es-ES" dirty="0" smtClean="0"/>
              <a:t>. de potencial entre sus terminales</a:t>
            </a:r>
          </a:p>
          <a:p>
            <a:r>
              <a:rPr lang="es-ES" dirty="0" smtClean="0"/>
              <a:t>(Idealmente tiene una resistencia infinita </a:t>
            </a:r>
            <a:r>
              <a:rPr lang="es-ES" dirty="0" smtClean="0">
                <a:sym typeface="Wingdings" pitchFamily="2" charset="2"/>
              </a:rPr>
              <a:t> No desvía corriente a través suyo)</a:t>
            </a:r>
            <a:endParaRPr lang="es-ES" dirty="0"/>
          </a:p>
        </p:txBody>
      </p:sp>
      <p:sp>
        <p:nvSpPr>
          <p:cNvPr id="12" name="11 CuadroTexto"/>
          <p:cNvSpPr txBox="1"/>
          <p:nvPr/>
        </p:nvSpPr>
        <p:spPr>
          <a:xfrm>
            <a:off x="2998287" y="5544235"/>
            <a:ext cx="6029208" cy="646331"/>
          </a:xfrm>
          <a:prstGeom prst="rect">
            <a:avLst/>
          </a:prstGeom>
          <a:solidFill>
            <a:schemeClr val="bg1"/>
          </a:solidFill>
        </p:spPr>
        <p:txBody>
          <a:bodyPr wrap="square" rtlCol="0">
            <a:spAutoFit/>
          </a:bodyPr>
          <a:lstStyle/>
          <a:p>
            <a:r>
              <a:rPr lang="es-ES" dirty="0" smtClean="0">
                <a:solidFill>
                  <a:srgbClr val="C00000"/>
                </a:solidFill>
              </a:rPr>
              <a:t>Amperímetro</a:t>
            </a:r>
            <a:r>
              <a:rPr lang="es-ES" dirty="0" smtClean="0"/>
              <a:t> – Mide la corriente a través suyo</a:t>
            </a:r>
          </a:p>
          <a:p>
            <a:r>
              <a:rPr lang="es-ES" dirty="0" smtClean="0"/>
              <a:t>(Idealmente tiene una resistencia 0 </a:t>
            </a:r>
            <a:r>
              <a:rPr lang="es-ES" dirty="0" smtClean="0">
                <a:sym typeface="Wingdings" pitchFamily="2" charset="2"/>
              </a:rPr>
              <a:t> Mantiene V)</a:t>
            </a:r>
            <a:endParaRPr lang="es-ES" dirty="0"/>
          </a:p>
        </p:txBody>
      </p:sp>
    </p:spTree>
    <p:extLst>
      <p:ext uri="{BB962C8B-B14F-4D97-AF65-F5344CB8AC3E}">
        <p14:creationId xmlns:p14="http://schemas.microsoft.com/office/powerpoint/2010/main" val="120335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Fuente en un circuito abierto</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38</a:t>
            </a:fld>
            <a:endParaRPr lang="es-ES"/>
          </a:p>
        </p:txBody>
      </p:sp>
      <p:sp>
        <p:nvSpPr>
          <p:cNvPr id="4" name="3 Marcador de contenido"/>
          <p:cNvSpPr>
            <a:spLocks noGrp="1"/>
          </p:cNvSpPr>
          <p:nvPr>
            <p:ph sz="quarter" idx="1"/>
          </p:nvPr>
        </p:nvSpPr>
        <p:spPr>
          <a:xfrm>
            <a:off x="251520" y="1600200"/>
            <a:ext cx="8640960" cy="1738790"/>
          </a:xfrm>
        </p:spPr>
        <p:txBody>
          <a:bodyPr/>
          <a:lstStyle/>
          <a:p>
            <a:pPr marL="0" lvl="0" indent="0" algn="just">
              <a:buNone/>
            </a:pPr>
            <a:r>
              <a:rPr lang="es-ES" dirty="0"/>
              <a:t>Los alambres a la izquierda de </a:t>
            </a:r>
            <a:r>
              <a:rPr lang="es-ES" i="1" dirty="0"/>
              <a:t>a</a:t>
            </a:r>
            <a:r>
              <a:rPr lang="es-ES" dirty="0"/>
              <a:t> y a la derecha del amperímetro, A, no están conectados. Indicar las lecturas del voltímetro y del amperímetro.</a:t>
            </a:r>
          </a:p>
          <a:p>
            <a:pPr marL="0" indent="0">
              <a:buNone/>
            </a:pPr>
            <a:endParaRPr lang="es-ES" dirty="0"/>
          </a:p>
        </p:txBody>
      </p:sp>
      <p:pic>
        <p:nvPicPr>
          <p:cNvPr id="6" name="Picture 4" descr="25_Figure17-I"/>
          <p:cNvPicPr>
            <a:picLocks noChangeAspect="1" noChangeArrowheads="1"/>
          </p:cNvPicPr>
          <p:nvPr/>
        </p:nvPicPr>
        <p:blipFill>
          <a:blip r:embed="rId2" cstate="print">
            <a:extLst>
              <a:ext uri="{28A0092B-C50C-407E-A947-70E740481C1C}">
                <a14:useLocalDpi xmlns:a14="http://schemas.microsoft.com/office/drawing/2010/main" val="0"/>
              </a:ext>
            </a:extLst>
          </a:blip>
          <a:srcRect b="3534"/>
          <a:stretch>
            <a:fillRect/>
          </a:stretch>
        </p:blipFill>
        <p:spPr bwMode="auto">
          <a:xfrm>
            <a:off x="1790120" y="3474005"/>
            <a:ext cx="5572190" cy="29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832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Fuente en un circuito abierto</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39</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600200"/>
                <a:ext cx="8640960" cy="2503876"/>
              </a:xfrm>
            </p:spPr>
            <p:txBody>
              <a:bodyPr>
                <a:normAutofit fontScale="92500" lnSpcReduction="20000"/>
              </a:bodyPr>
              <a:lstStyle/>
              <a:p>
                <a:r>
                  <a:rPr lang="es-ES" dirty="0" smtClean="0"/>
                  <a:t>No circula intensidad de corriente porque el circuito está abierto:</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a:rPr>
                        <m:t>𝐼</m:t>
                      </m:r>
                      <m:r>
                        <a:rPr lang="es-ES" b="0" i="1" smtClean="0">
                          <a:latin typeface="Cambria Math"/>
                        </a:rPr>
                        <m:t>=0</m:t>
                      </m:r>
                    </m:oMath>
                  </m:oMathPara>
                </a14:m>
                <a:endParaRPr lang="es-ES" b="0" dirty="0" smtClean="0"/>
              </a:p>
              <a:p>
                <a:endParaRPr lang="es-ES" dirty="0" smtClean="0"/>
              </a:p>
              <a:p>
                <a:r>
                  <a:rPr lang="es-ES" dirty="0" smtClean="0"/>
                  <a:t>No hay corriente a través de la batería:</a:t>
                </a:r>
              </a:p>
              <a:p>
                <a:pPr marL="0" indent="0">
                  <a:buNone/>
                </a:pPr>
                <a14:m>
                  <m:oMathPara xmlns:m="http://schemas.openxmlformats.org/officeDocument/2006/math">
                    <m:oMathParaPr>
                      <m:jc m:val="centerGroup"/>
                    </m:oMathParaPr>
                    <m:oMath xmlns:m="http://schemas.openxmlformats.org/officeDocument/2006/math">
                      <m:sSub>
                        <m:sSubPr>
                          <m:ctrlPr>
                            <a:rPr lang="es-ES" sz="3200" i="1">
                              <a:latin typeface="Cambria Math"/>
                              <a:ea typeface="Times New Roman"/>
                              <a:cs typeface="Times New Roman"/>
                            </a:rPr>
                          </m:ctrlPr>
                        </m:sSubPr>
                        <m:e>
                          <m:r>
                            <a:rPr lang="es-ES" sz="3200" i="1">
                              <a:latin typeface="Cambria Math"/>
                              <a:ea typeface="Times New Roman"/>
                              <a:cs typeface="Times New Roman"/>
                            </a:rPr>
                            <m:t>𝑉</m:t>
                          </m:r>
                        </m:e>
                        <m:sub>
                          <m:r>
                            <a:rPr lang="es-ES" sz="3200" i="1">
                              <a:latin typeface="Cambria Math"/>
                              <a:ea typeface="Times New Roman"/>
                              <a:cs typeface="Times New Roman"/>
                            </a:rPr>
                            <m:t>𝑎𝑏</m:t>
                          </m:r>
                        </m:sub>
                      </m:sSub>
                      <m:r>
                        <m:rPr>
                          <m:nor/>
                        </m:rPr>
                        <a:rPr lang="es-ES" sz="3200" b="0" i="0" smtClean="0">
                          <a:latin typeface="Cambria Math"/>
                          <a:ea typeface="Times New Roman"/>
                          <a:cs typeface="Times New Roman"/>
                        </a:rPr>
                        <m:t>=</m:t>
                      </m:r>
                      <m:r>
                        <m:rPr>
                          <m:nor/>
                        </m:rPr>
                        <a:rPr lang="es-ES" sz="3200">
                          <a:latin typeface="Kunstler Script"/>
                          <a:ea typeface="Times New Roman"/>
                          <a:cs typeface="Times New Roman"/>
                        </a:rPr>
                        <m:t>E</m:t>
                      </m:r>
                      <m:r>
                        <a:rPr lang="es-ES" sz="3200" i="1">
                          <a:latin typeface="Cambria Math"/>
                          <a:ea typeface="Times New Roman"/>
                          <a:cs typeface="Times New Roman"/>
                        </a:rPr>
                        <m:t>=</m:t>
                      </m:r>
                      <m:r>
                        <a:rPr lang="es-ES" sz="3200" b="0" i="1" smtClean="0">
                          <a:latin typeface="Cambria Math"/>
                          <a:ea typeface="Times New Roman"/>
                          <a:cs typeface="Times New Roman"/>
                        </a:rPr>
                        <m:t>12 </m:t>
                      </m:r>
                      <m:r>
                        <m:rPr>
                          <m:sty m:val="p"/>
                        </m:rPr>
                        <a:rPr lang="es-ES" sz="3200" b="0" i="0" smtClean="0">
                          <a:latin typeface="Cambria Math"/>
                          <a:ea typeface="Times New Roman"/>
                          <a:cs typeface="Times New Roman"/>
                        </a:rPr>
                        <m:t>V</m:t>
                      </m:r>
                    </m:oMath>
                  </m:oMathPara>
                </a14:m>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600200"/>
                <a:ext cx="8640960" cy="2503876"/>
              </a:xfrm>
              <a:blipFill rotWithShape="1">
                <a:blip r:embed="rId2"/>
                <a:stretch>
                  <a:fillRect l="-282" t="-5122"/>
                </a:stretch>
              </a:blipFill>
            </p:spPr>
            <p:txBody>
              <a:bodyPr/>
              <a:lstStyle/>
              <a:p>
                <a:r>
                  <a:rPr lang="en-US">
                    <a:noFill/>
                  </a:rPr>
                  <a:t> </a:t>
                </a:r>
              </a:p>
            </p:txBody>
          </p:sp>
        </mc:Fallback>
      </mc:AlternateContent>
      <p:pic>
        <p:nvPicPr>
          <p:cNvPr id="6" name="Picture 4" descr="25_Figure17-I"/>
          <p:cNvPicPr>
            <a:picLocks noChangeAspect="1" noChangeArrowheads="1"/>
          </p:cNvPicPr>
          <p:nvPr/>
        </p:nvPicPr>
        <p:blipFill>
          <a:blip r:embed="rId3" cstate="print">
            <a:extLst>
              <a:ext uri="{28A0092B-C50C-407E-A947-70E740481C1C}">
                <a14:useLocalDpi xmlns:a14="http://schemas.microsoft.com/office/drawing/2010/main" val="0"/>
              </a:ext>
            </a:extLst>
          </a:blip>
          <a:srcRect b="3534"/>
          <a:stretch>
            <a:fillRect/>
          </a:stretch>
        </p:blipFill>
        <p:spPr bwMode="auto">
          <a:xfrm>
            <a:off x="2411760" y="4104075"/>
            <a:ext cx="4815534" cy="252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6 Grupo"/>
          <p:cNvGrpSpPr/>
          <p:nvPr/>
        </p:nvGrpSpPr>
        <p:grpSpPr>
          <a:xfrm rot="10800000">
            <a:off x="4031939" y="2258870"/>
            <a:ext cx="398461" cy="539328"/>
            <a:chOff x="5832140" y="4059070"/>
            <a:chExt cx="1530170" cy="765085"/>
          </a:xfrm>
        </p:grpSpPr>
        <p:cxnSp>
          <p:nvCxnSpPr>
            <p:cNvPr id="8" name="7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1" name="10 Grupo"/>
          <p:cNvGrpSpPr/>
          <p:nvPr/>
        </p:nvGrpSpPr>
        <p:grpSpPr>
          <a:xfrm>
            <a:off x="4662010" y="2258870"/>
            <a:ext cx="398461" cy="539328"/>
            <a:chOff x="5832140" y="4059070"/>
            <a:chExt cx="1530170" cy="765085"/>
          </a:xfrm>
        </p:grpSpPr>
        <p:cxnSp>
          <p:nvCxnSpPr>
            <p:cNvPr id="12" name="11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5" name="14 Grupo"/>
          <p:cNvGrpSpPr/>
          <p:nvPr/>
        </p:nvGrpSpPr>
        <p:grpSpPr>
          <a:xfrm>
            <a:off x="5060471" y="3519742"/>
            <a:ext cx="765085" cy="539328"/>
            <a:chOff x="5832140" y="4059070"/>
            <a:chExt cx="1530170" cy="765085"/>
          </a:xfrm>
        </p:grpSpPr>
        <p:cxnSp>
          <p:nvCxnSpPr>
            <p:cNvPr id="16" name="15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9" name="18 Grupo"/>
          <p:cNvGrpSpPr/>
          <p:nvPr/>
        </p:nvGrpSpPr>
        <p:grpSpPr>
          <a:xfrm rot="10800000">
            <a:off x="3311859" y="3519741"/>
            <a:ext cx="720078" cy="539328"/>
            <a:chOff x="5832140" y="4059070"/>
            <a:chExt cx="1530170" cy="765085"/>
          </a:xfrm>
        </p:grpSpPr>
        <p:cxnSp>
          <p:nvCxnSpPr>
            <p:cNvPr id="20" name="19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4727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a:t>
            </a:fld>
            <a:endParaRPr lang="es-ES"/>
          </a:p>
        </p:txBody>
      </p:sp>
      <p:sp>
        <p:nvSpPr>
          <p:cNvPr id="4" name="3 Marcador de contenido"/>
          <p:cNvSpPr>
            <a:spLocks noGrp="1"/>
          </p:cNvSpPr>
          <p:nvPr>
            <p:ph sz="quarter" idx="1"/>
          </p:nvPr>
        </p:nvSpPr>
        <p:spPr>
          <a:xfrm>
            <a:off x="71500" y="1600199"/>
            <a:ext cx="8820980" cy="5159171"/>
          </a:xfrm>
        </p:spPr>
        <p:txBody>
          <a:bodyPr>
            <a:normAutofit fontScale="77500" lnSpcReduction="20000"/>
          </a:bodyPr>
          <a:lstStyle/>
          <a:p>
            <a:r>
              <a:rPr lang="es-ES" dirty="0" smtClean="0"/>
              <a:t>Los circuitos eléctricos son un medio para </a:t>
            </a:r>
            <a:r>
              <a:rPr lang="es-ES" dirty="0" smtClean="0">
                <a:solidFill>
                  <a:srgbClr val="C00000"/>
                </a:solidFill>
              </a:rPr>
              <a:t>transportar energía</a:t>
            </a:r>
            <a:r>
              <a:rPr lang="es-ES" dirty="0" smtClean="0"/>
              <a:t> de un sitio a otro</a:t>
            </a:r>
          </a:p>
          <a:p>
            <a:pPr lvl="1"/>
            <a:r>
              <a:rPr lang="es-ES" dirty="0" smtClean="0"/>
              <a:t>Al desplazarse las partículas cargadas transferimos energía potencial eléctrica...</a:t>
            </a:r>
          </a:p>
          <a:p>
            <a:pPr lvl="2"/>
            <a:r>
              <a:rPr lang="es-ES" dirty="0" smtClean="0"/>
              <a:t>... desde una fuente...</a:t>
            </a:r>
          </a:p>
          <a:p>
            <a:pPr lvl="2"/>
            <a:r>
              <a:rPr lang="es-ES" dirty="0" smtClean="0"/>
              <a:t>... hasta otro dispositivo</a:t>
            </a:r>
          </a:p>
          <a:p>
            <a:r>
              <a:rPr lang="es-ES" dirty="0" smtClean="0"/>
              <a:t>Los dispositivos almacenan la energía, o la transforman en otro tipo de</a:t>
            </a:r>
            <a:br>
              <a:rPr lang="es-ES" dirty="0" smtClean="0"/>
            </a:br>
            <a:r>
              <a:rPr lang="es-ES" dirty="0" smtClean="0"/>
              <a:t>energía</a:t>
            </a:r>
          </a:p>
          <a:p>
            <a:r>
              <a:rPr lang="es-ES" dirty="0" smtClean="0"/>
              <a:t>Los circuitos son fundamentales en nuestra</a:t>
            </a:r>
            <a:br>
              <a:rPr lang="es-ES" dirty="0" smtClean="0"/>
            </a:br>
            <a:r>
              <a:rPr lang="es-ES" dirty="0" smtClean="0"/>
              <a:t>vida cotidiana:</a:t>
            </a:r>
          </a:p>
          <a:p>
            <a:pPr lvl="1"/>
            <a:r>
              <a:rPr lang="es-ES" dirty="0" smtClean="0"/>
              <a:t>Luz: Bombillas, linternas,...</a:t>
            </a:r>
          </a:p>
          <a:p>
            <a:pPr lvl="1"/>
            <a:r>
              <a:rPr lang="es-ES" dirty="0" smtClean="0"/>
              <a:t>Sonido: Altavoces, Radios,...</a:t>
            </a:r>
          </a:p>
          <a:p>
            <a:pPr lvl="1"/>
            <a:r>
              <a:rPr lang="es-ES" dirty="0" smtClean="0"/>
              <a:t>Calor: Tostadoras, radiadores,...</a:t>
            </a:r>
          </a:p>
          <a:p>
            <a:pPr lvl="1"/>
            <a:r>
              <a:rPr lang="es-ES" dirty="0" smtClean="0"/>
              <a:t>Varios: Ordenadores, televisión,...</a:t>
            </a:r>
          </a:p>
          <a:p>
            <a:pPr lvl="1"/>
            <a:r>
              <a:rPr lang="es-ES" dirty="0" smtClean="0"/>
              <a:t>Biología: El sistema nervioso de los animales</a:t>
            </a:r>
          </a:p>
        </p:txBody>
      </p:sp>
      <p:pic>
        <p:nvPicPr>
          <p:cNvPr id="5" name="Picture 5" descr="25_00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679"/>
          <a:stretch>
            <a:fillRect/>
          </a:stretch>
        </p:blipFill>
        <p:spPr bwMode="auto">
          <a:xfrm>
            <a:off x="5607901" y="4329100"/>
            <a:ext cx="3535777" cy="25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498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Ejemplo: Fuente en un circuito completo</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40</a:t>
            </a:fld>
            <a:endParaRPr lang="es-ES"/>
          </a:p>
        </p:txBody>
      </p:sp>
      <p:sp>
        <p:nvSpPr>
          <p:cNvPr id="4" name="3 Marcador de contenido"/>
          <p:cNvSpPr>
            <a:spLocks noGrp="1"/>
          </p:cNvSpPr>
          <p:nvPr>
            <p:ph sz="quarter" idx="1"/>
          </p:nvPr>
        </p:nvSpPr>
        <p:spPr>
          <a:xfrm>
            <a:off x="251520" y="1600199"/>
            <a:ext cx="8640960" cy="1558771"/>
          </a:xfrm>
        </p:spPr>
        <p:txBody>
          <a:bodyPr/>
          <a:lstStyle/>
          <a:p>
            <a:pPr marL="0" lvl="0" indent="0" algn="just">
              <a:buNone/>
            </a:pPr>
            <a:r>
              <a:rPr lang="es-ES" dirty="0"/>
              <a:t>A la batería anterior se le añade una resistencia de 4 </a:t>
            </a:r>
            <a:r>
              <a:rPr lang="es-ES" dirty="0">
                <a:sym typeface="Symbol"/>
              </a:rPr>
              <a:t></a:t>
            </a:r>
            <a:r>
              <a:rPr lang="es-ES" dirty="0"/>
              <a:t> para formar el circuito de la figura. ¿Cuáles son las lecturas del voltímetro y del amperímetro?</a:t>
            </a:r>
          </a:p>
          <a:p>
            <a:endParaRPr lang="es-ES" dirty="0"/>
          </a:p>
        </p:txBody>
      </p:sp>
      <p:pic>
        <p:nvPicPr>
          <p:cNvPr id="5" name="Picture 4" descr="25_Figure18-I"/>
          <p:cNvPicPr>
            <a:picLocks noChangeAspect="1" noChangeArrowheads="1"/>
          </p:cNvPicPr>
          <p:nvPr/>
        </p:nvPicPr>
        <p:blipFill>
          <a:blip r:embed="rId2" cstate="print">
            <a:extLst>
              <a:ext uri="{28A0092B-C50C-407E-A947-70E740481C1C}">
                <a14:useLocalDpi xmlns:a14="http://schemas.microsoft.com/office/drawing/2010/main" val="0"/>
              </a:ext>
            </a:extLst>
          </a:blip>
          <a:srcRect b="2478"/>
          <a:stretch>
            <a:fillRect/>
          </a:stretch>
        </p:blipFill>
        <p:spPr bwMode="auto">
          <a:xfrm>
            <a:off x="2250262" y="3158970"/>
            <a:ext cx="4571988" cy="336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832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Ejemplo: Fuente en un circuito completo</a:t>
            </a:r>
            <a:endParaRPr lang="es-ES" dirty="0"/>
          </a:p>
        </p:txBody>
      </p:sp>
      <p:sp>
        <p:nvSpPr>
          <p:cNvPr id="3" name="2 Marcador de número de diapositiva"/>
          <p:cNvSpPr>
            <a:spLocks noGrp="1"/>
          </p:cNvSpPr>
          <p:nvPr>
            <p:ph type="sldNum" sz="quarter" idx="12"/>
          </p:nvPr>
        </p:nvSpPr>
        <p:spPr>
          <a:xfrm>
            <a:off x="-18510" y="1272222"/>
            <a:ext cx="533400" cy="244476"/>
          </a:xfrm>
        </p:spPr>
        <p:txBody>
          <a:bodyPr>
            <a:normAutofit fontScale="85000" lnSpcReduction="20000"/>
          </a:bodyPr>
          <a:lstStyle/>
          <a:p>
            <a:pPr>
              <a:defRPr/>
            </a:pPr>
            <a:fld id="{EDC582AC-EEDE-44FB-91FC-D700AD3AA88C}" type="slidenum">
              <a:rPr lang="es-ES" smtClean="0"/>
              <a:pPr>
                <a:defRPr/>
              </a:pPr>
              <a:t>41</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116505" y="1600199"/>
                <a:ext cx="8775975" cy="5159171"/>
              </a:xfrm>
            </p:spPr>
            <p:txBody>
              <a:bodyPr/>
              <a:lstStyle/>
              <a:p>
                <a:pPr algn="just"/>
                <a:r>
                  <a:rPr lang="es-ES" dirty="0" smtClean="0"/>
                  <a:t>En este caso tenemos corriente:</a:t>
                </a:r>
              </a:p>
              <a:p>
                <a:pPr marL="0" indent="0" algn="just">
                  <a:buNone/>
                </a:pPr>
                <a:r>
                  <a:rPr lang="es-ES" sz="3200" dirty="0">
                    <a:solidFill>
                      <a:schemeClr val="tx1"/>
                    </a:solidFill>
                  </a:rPr>
                  <a:t>	</a:t>
                </a:r>
                <a14:m>
                  <m:oMath xmlns:m="http://schemas.openxmlformats.org/officeDocument/2006/math">
                    <m:r>
                      <a:rPr lang="es-ES" sz="3200" i="1" smtClean="0">
                        <a:solidFill>
                          <a:schemeClr val="tx1"/>
                        </a:solidFill>
                        <a:latin typeface="Cambria Math"/>
                      </a:rPr>
                      <m:t>𝐼</m:t>
                    </m:r>
                    <m:r>
                      <a:rPr lang="es-ES" sz="3200" i="1" smtClean="0">
                        <a:solidFill>
                          <a:schemeClr val="tx1"/>
                        </a:solidFill>
                        <a:latin typeface="Cambria Math"/>
                      </a:rPr>
                      <m:t>=</m:t>
                    </m:r>
                    <m:f>
                      <m:fPr>
                        <m:ctrlPr>
                          <a:rPr lang="es-ES" sz="3200" i="1">
                            <a:solidFill>
                              <a:schemeClr val="tx1"/>
                            </a:solidFill>
                            <a:latin typeface="Cambria Math"/>
                          </a:rPr>
                        </m:ctrlPr>
                      </m:fPr>
                      <m:num>
                        <m:r>
                          <m:rPr>
                            <m:nor/>
                          </m:rPr>
                          <a:rPr lang="es-ES" sz="3200">
                            <a:solidFill>
                              <a:schemeClr val="tx1"/>
                            </a:solidFill>
                            <a:latin typeface="Kunstler Script"/>
                            <a:ea typeface="Times New Roman"/>
                            <a:cs typeface="Times New Roman"/>
                          </a:rPr>
                          <m:t>E</m:t>
                        </m:r>
                      </m:num>
                      <m:den>
                        <m:r>
                          <a:rPr lang="es-ES" sz="3200" i="1">
                            <a:solidFill>
                              <a:schemeClr val="tx1"/>
                            </a:solidFill>
                            <a:latin typeface="Cambria Math"/>
                          </a:rPr>
                          <m:t>𝑅</m:t>
                        </m:r>
                        <m:r>
                          <a:rPr lang="es-ES" sz="3200" i="1">
                            <a:solidFill>
                              <a:schemeClr val="tx1"/>
                            </a:solidFill>
                            <a:latin typeface="Cambria Math"/>
                          </a:rPr>
                          <m:t>+</m:t>
                        </m:r>
                        <m:r>
                          <a:rPr lang="es-ES" sz="3200" i="1">
                            <a:solidFill>
                              <a:schemeClr val="tx1"/>
                            </a:solidFill>
                            <a:latin typeface="Cambria Math"/>
                          </a:rPr>
                          <m:t>𝑟</m:t>
                        </m:r>
                      </m:den>
                    </m:f>
                    <m:r>
                      <a:rPr lang="es-ES" sz="3200" b="0" i="0" smtClean="0">
                        <a:solidFill>
                          <a:schemeClr val="tx1"/>
                        </a:solidFill>
                        <a:latin typeface="Cambria Math"/>
                      </a:rPr>
                      <m:t>=</m:t>
                    </m:r>
                    <m:f>
                      <m:fPr>
                        <m:ctrlPr>
                          <a:rPr lang="es-ES" sz="3200" b="0" i="1" smtClean="0">
                            <a:solidFill>
                              <a:schemeClr val="tx1"/>
                            </a:solidFill>
                            <a:latin typeface="Cambria Math"/>
                          </a:rPr>
                        </m:ctrlPr>
                      </m:fPr>
                      <m:num>
                        <m:r>
                          <a:rPr lang="es-ES" sz="3200" b="0" i="0" smtClean="0">
                            <a:solidFill>
                              <a:schemeClr val="tx1"/>
                            </a:solidFill>
                            <a:latin typeface="Cambria Math"/>
                          </a:rPr>
                          <m:t>12 </m:t>
                        </m:r>
                        <m:r>
                          <m:rPr>
                            <m:sty m:val="p"/>
                          </m:rPr>
                          <a:rPr lang="es-ES" sz="3200" b="0" i="0" smtClean="0">
                            <a:solidFill>
                              <a:schemeClr val="tx1"/>
                            </a:solidFill>
                            <a:latin typeface="Cambria Math"/>
                          </a:rPr>
                          <m:t>V</m:t>
                        </m:r>
                      </m:num>
                      <m:den>
                        <m:r>
                          <a:rPr lang="es-ES" sz="3200" b="0" i="1" smtClean="0">
                            <a:solidFill>
                              <a:schemeClr val="tx1"/>
                            </a:solidFill>
                            <a:latin typeface="Cambria Math"/>
                          </a:rPr>
                          <m:t>4</m:t>
                        </m:r>
                        <m:r>
                          <m:rPr>
                            <m:sty m:val="p"/>
                          </m:rPr>
                          <a:rPr lang="es-ES" sz="3200" b="0" i="0" smtClean="0">
                            <a:solidFill>
                              <a:schemeClr val="tx1"/>
                            </a:solidFill>
                            <a:latin typeface="Cambria Math"/>
                          </a:rPr>
                          <m:t>Ω</m:t>
                        </m:r>
                        <m:r>
                          <a:rPr lang="es-ES" sz="3200" b="0" i="1" smtClean="0">
                            <a:solidFill>
                              <a:schemeClr val="tx1"/>
                            </a:solidFill>
                            <a:latin typeface="Cambria Math"/>
                          </a:rPr>
                          <m:t>+2</m:t>
                        </m:r>
                        <m:r>
                          <m:rPr>
                            <m:sty m:val="p"/>
                          </m:rPr>
                          <a:rPr lang="es-ES" sz="3200" b="0" i="0" smtClean="0">
                            <a:solidFill>
                              <a:schemeClr val="tx1"/>
                            </a:solidFill>
                            <a:latin typeface="Cambria Math"/>
                          </a:rPr>
                          <m:t>Ω</m:t>
                        </m:r>
                      </m:den>
                    </m:f>
                    <m:r>
                      <a:rPr lang="es-ES" sz="3200" b="0" i="1" smtClean="0">
                        <a:solidFill>
                          <a:schemeClr val="tx1"/>
                        </a:solidFill>
                        <a:latin typeface="Cambria Math"/>
                      </a:rPr>
                      <m:t>=2 </m:t>
                    </m:r>
                    <m:r>
                      <m:rPr>
                        <m:sty m:val="p"/>
                      </m:rPr>
                      <a:rPr lang="es-ES" sz="3200" b="0" i="0" smtClean="0">
                        <a:solidFill>
                          <a:schemeClr val="tx1"/>
                        </a:solidFill>
                        <a:latin typeface="Cambria Math"/>
                      </a:rPr>
                      <m:t>A</m:t>
                    </m:r>
                  </m:oMath>
                </a14:m>
                <a:endParaRPr lang="es-ES" dirty="0" smtClean="0">
                  <a:solidFill>
                    <a:schemeClr val="tx1"/>
                  </a:solidFill>
                </a:endParaRPr>
              </a:p>
              <a:p>
                <a:pPr marL="365760" lvl="1" indent="0" algn="just">
                  <a:buNone/>
                </a:pPr>
                <a:r>
                  <a:rPr lang="es-ES" dirty="0" smtClean="0"/>
                  <a:t>El amperímetro medirá una corriente</a:t>
                </a:r>
              </a:p>
              <a:p>
                <a:pPr marL="365760" lvl="1" indent="0" algn="just">
                  <a:buNone/>
                </a:pPr>
                <a:r>
                  <a:rPr lang="es-ES" dirty="0" smtClean="0"/>
                  <a:t>de 2 A</a:t>
                </a:r>
              </a:p>
              <a:p>
                <a:pPr marL="365760" lvl="1" indent="0" algn="just">
                  <a:buNone/>
                </a:pPr>
                <a:endParaRPr lang="es-ES" dirty="0">
                  <a:solidFill>
                    <a:schemeClr val="tx1"/>
                  </a:solidFill>
                </a:endParaRPr>
              </a:p>
              <a:p>
                <a:pPr algn="just"/>
                <a:r>
                  <a:rPr lang="es-ES" dirty="0" smtClean="0"/>
                  <a:t>Para calcular la </a:t>
                </a:r>
                <a:r>
                  <a:rPr lang="es-ES" dirty="0" err="1" smtClean="0"/>
                  <a:t>dif</a:t>
                </a:r>
                <a:r>
                  <a:rPr lang="es-ES" dirty="0" smtClean="0"/>
                  <a:t>. potencial tenemos dos caminos:</a:t>
                </a:r>
              </a:p>
              <a:p>
                <a:pPr marL="880110" lvl="1" indent="-514350">
                  <a:buFont typeface="+mj-lt"/>
                  <a:buAutoNum type="arabicPeriod"/>
                </a:pPr>
                <a:r>
                  <a:rPr lang="es-ES" dirty="0" smtClean="0">
                    <a:solidFill>
                      <a:schemeClr val="tx1"/>
                    </a:solidFill>
                  </a:rPr>
                  <a:t>A través de la resistencia:</a:t>
                </a:r>
                <a:br>
                  <a:rPr lang="es-ES" dirty="0" smtClean="0">
                    <a:solidFill>
                      <a:schemeClr val="tx1"/>
                    </a:solidFill>
                  </a:rPr>
                </a:br>
                <a14:m>
                  <m:oMath xmlns:m="http://schemas.openxmlformats.org/officeDocument/2006/math">
                    <m:sSub>
                      <m:sSubPr>
                        <m:ctrlPr>
                          <a:rPr lang="es-ES" b="0" i="1" smtClean="0">
                            <a:solidFill>
                              <a:schemeClr val="tx1"/>
                            </a:solidFill>
                            <a:latin typeface="Cambria Math"/>
                          </a:rPr>
                        </m:ctrlPr>
                      </m:sSubPr>
                      <m:e>
                        <m:r>
                          <a:rPr lang="es-ES" b="0" i="1" smtClean="0">
                            <a:solidFill>
                              <a:schemeClr val="tx1"/>
                            </a:solidFill>
                            <a:latin typeface="Cambria Math"/>
                          </a:rPr>
                          <m:t>𝑉</m:t>
                        </m:r>
                      </m:e>
                      <m:sub>
                        <m:r>
                          <a:rPr lang="es-ES" b="0" i="1" smtClean="0">
                            <a:solidFill>
                              <a:schemeClr val="tx1"/>
                            </a:solidFill>
                            <a:latin typeface="Cambria Math"/>
                          </a:rPr>
                          <m:t>𝑎𝑏</m:t>
                        </m:r>
                      </m:sub>
                    </m:sSub>
                    <m:r>
                      <a:rPr lang="es-ES" b="0" i="1" smtClean="0">
                        <a:solidFill>
                          <a:schemeClr val="tx1"/>
                        </a:solidFill>
                        <a:latin typeface="Cambria Math"/>
                      </a:rPr>
                      <m:t>=</m:t>
                    </m:r>
                    <m:r>
                      <a:rPr lang="es-ES" b="0" i="1" smtClean="0">
                        <a:solidFill>
                          <a:schemeClr val="tx1"/>
                        </a:solidFill>
                        <a:latin typeface="Cambria Math"/>
                      </a:rPr>
                      <m:t>𝐼𝑅</m:t>
                    </m:r>
                    <m:r>
                      <a:rPr lang="es-ES" b="0" i="1" smtClean="0">
                        <a:solidFill>
                          <a:schemeClr val="tx1"/>
                        </a:solidFill>
                        <a:latin typeface="Cambria Math"/>
                      </a:rPr>
                      <m:t>=2 </m:t>
                    </m:r>
                    <m:r>
                      <m:rPr>
                        <m:sty m:val="p"/>
                      </m:rPr>
                      <a:rPr lang="es-ES" b="0" i="0" smtClean="0">
                        <a:solidFill>
                          <a:schemeClr val="tx1"/>
                        </a:solidFill>
                        <a:latin typeface="Cambria Math"/>
                      </a:rPr>
                      <m:t>A</m:t>
                    </m:r>
                    <m:r>
                      <a:rPr lang="es-ES" b="0" i="1" smtClean="0">
                        <a:solidFill>
                          <a:schemeClr val="tx1"/>
                        </a:solidFill>
                        <a:latin typeface="Cambria Math"/>
                      </a:rPr>
                      <m:t>⋅4</m:t>
                    </m:r>
                    <m:r>
                      <m:rPr>
                        <m:sty m:val="p"/>
                      </m:rPr>
                      <a:rPr lang="es-ES" b="0" i="0" smtClean="0">
                        <a:solidFill>
                          <a:schemeClr val="tx1"/>
                        </a:solidFill>
                        <a:latin typeface="Cambria Math"/>
                      </a:rPr>
                      <m:t>Ω</m:t>
                    </m:r>
                    <m:r>
                      <a:rPr lang="es-ES" b="0" i="1" smtClean="0">
                        <a:solidFill>
                          <a:schemeClr val="tx1"/>
                        </a:solidFill>
                        <a:latin typeface="Cambria Math"/>
                      </a:rPr>
                      <m:t>=8</m:t>
                    </m:r>
                    <m:r>
                      <a:rPr lang="es-ES" b="0" i="0" smtClean="0">
                        <a:solidFill>
                          <a:schemeClr val="tx1"/>
                        </a:solidFill>
                        <a:latin typeface="Cambria Math"/>
                      </a:rPr>
                      <m:t> </m:t>
                    </m:r>
                    <m:r>
                      <m:rPr>
                        <m:sty m:val="p"/>
                      </m:rPr>
                      <a:rPr lang="es-ES" b="0" i="0" smtClean="0">
                        <a:solidFill>
                          <a:schemeClr val="tx1"/>
                        </a:solidFill>
                        <a:latin typeface="Cambria Math"/>
                      </a:rPr>
                      <m:t>V</m:t>
                    </m:r>
                  </m:oMath>
                </a14:m>
                <a:endParaRPr lang="es-ES" b="0" dirty="0" smtClean="0">
                  <a:solidFill>
                    <a:schemeClr val="tx1"/>
                  </a:solidFill>
                </a:endParaRPr>
              </a:p>
              <a:p>
                <a:pPr marL="880110" lvl="1" indent="-514350">
                  <a:buFont typeface="+mj-lt"/>
                  <a:buAutoNum type="arabicPeriod"/>
                </a:pPr>
                <a:r>
                  <a:rPr lang="es-ES" dirty="0" smtClean="0">
                    <a:solidFill>
                      <a:schemeClr val="tx1"/>
                    </a:solidFill>
                  </a:rPr>
                  <a:t>A través de la batería:</a:t>
                </a:r>
                <a:br>
                  <a:rPr lang="es-ES" dirty="0" smtClean="0">
                    <a:solidFill>
                      <a:schemeClr val="tx1"/>
                    </a:solidFill>
                  </a:rPr>
                </a:br>
                <a14:m>
                  <m:oMath xmlns:m="http://schemas.openxmlformats.org/officeDocument/2006/math">
                    <m:sSub>
                      <m:sSubPr>
                        <m:ctrlPr>
                          <a:rPr lang="es-ES" i="1">
                            <a:latin typeface="Cambria Math"/>
                          </a:rPr>
                        </m:ctrlPr>
                      </m:sSubPr>
                      <m:e>
                        <m:r>
                          <a:rPr lang="es-ES" i="1">
                            <a:latin typeface="Cambria Math"/>
                          </a:rPr>
                          <m:t>𝑉</m:t>
                        </m:r>
                      </m:e>
                      <m:sub>
                        <m:r>
                          <a:rPr lang="es-ES" i="1">
                            <a:latin typeface="Cambria Math"/>
                          </a:rPr>
                          <m:t>𝑎𝑏</m:t>
                        </m:r>
                      </m:sub>
                    </m:sSub>
                    <m:r>
                      <a:rPr lang="es-ES" i="1">
                        <a:latin typeface="Cambria Math"/>
                      </a:rPr>
                      <m:t>=</m:t>
                    </m:r>
                    <m:r>
                      <m:rPr>
                        <m:nor/>
                      </m:rPr>
                      <a:rPr lang="es-ES" sz="2800">
                        <a:latin typeface="Kunstler Script"/>
                        <a:ea typeface="Times New Roman"/>
                        <a:cs typeface="Times New Roman"/>
                      </a:rPr>
                      <m:t>E</m:t>
                    </m:r>
                    <m:r>
                      <a:rPr lang="es-ES" sz="2800" b="0" i="1" smtClean="0">
                        <a:latin typeface="Cambria Math"/>
                        <a:ea typeface="Times New Roman"/>
                        <a:cs typeface="Times New Roman"/>
                      </a:rPr>
                      <m:t>−</m:t>
                    </m:r>
                    <m:r>
                      <a:rPr lang="es-ES" i="1">
                        <a:latin typeface="Cambria Math"/>
                      </a:rPr>
                      <m:t>𝐼</m:t>
                    </m:r>
                    <m:r>
                      <a:rPr lang="es-ES" b="0" i="1" smtClean="0">
                        <a:latin typeface="Cambria Math"/>
                      </a:rPr>
                      <m:t>𝑟</m:t>
                    </m:r>
                    <m:r>
                      <a:rPr lang="es-ES" i="1">
                        <a:latin typeface="Cambria Math"/>
                      </a:rPr>
                      <m:t>=</m:t>
                    </m:r>
                    <m:r>
                      <a:rPr lang="es-ES" b="0" i="1" smtClean="0">
                        <a:latin typeface="Cambria Math"/>
                      </a:rPr>
                      <m:t>1</m:t>
                    </m:r>
                    <m:r>
                      <a:rPr lang="es-ES" i="1">
                        <a:latin typeface="Cambria Math"/>
                      </a:rPr>
                      <m:t>2 </m:t>
                    </m:r>
                    <m:r>
                      <m:rPr>
                        <m:sty m:val="p"/>
                      </m:rPr>
                      <a:rPr lang="es-ES" b="0" i="0" smtClean="0">
                        <a:latin typeface="Cambria Math"/>
                      </a:rPr>
                      <m:t>V</m:t>
                    </m:r>
                    <m:r>
                      <a:rPr lang="es-ES" b="0" i="1" smtClean="0">
                        <a:latin typeface="Cambria Math"/>
                      </a:rPr>
                      <m:t>−2</m:t>
                    </m:r>
                    <m:r>
                      <m:rPr>
                        <m:sty m:val="p"/>
                      </m:rPr>
                      <a:rPr lang="es-ES" b="0" i="0" smtClean="0">
                        <a:latin typeface="Cambria Math"/>
                      </a:rPr>
                      <m:t>A</m:t>
                    </m:r>
                    <m:r>
                      <a:rPr lang="es-ES" b="0" i="1" smtClean="0">
                        <a:latin typeface="Cambria Math"/>
                      </a:rPr>
                      <m:t>⋅2</m:t>
                    </m:r>
                    <m:r>
                      <m:rPr>
                        <m:sty m:val="p"/>
                      </m:rPr>
                      <a:rPr lang="es-ES">
                        <a:latin typeface="Cambria Math"/>
                      </a:rPr>
                      <m:t>Ω</m:t>
                    </m:r>
                    <m:r>
                      <a:rPr lang="es-ES" i="1">
                        <a:latin typeface="Cambria Math"/>
                      </a:rPr>
                      <m:t>=8</m:t>
                    </m:r>
                    <m:r>
                      <a:rPr lang="es-ES">
                        <a:latin typeface="Cambria Math"/>
                      </a:rPr>
                      <m:t> </m:t>
                    </m:r>
                    <m:r>
                      <m:rPr>
                        <m:sty m:val="p"/>
                      </m:rPr>
                      <a:rPr lang="es-ES">
                        <a:latin typeface="Cambria Math"/>
                      </a:rPr>
                      <m:t>V</m:t>
                    </m:r>
                  </m:oMath>
                </a14:m>
                <a:endParaRPr lang="es-ES" dirty="0" smtClean="0">
                  <a:solidFill>
                    <a:schemeClr val="tx1"/>
                  </a:solidFill>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116505" y="1600199"/>
                <a:ext cx="8775975" cy="5159171"/>
              </a:xfrm>
              <a:blipFill rotWithShape="1">
                <a:blip r:embed="rId2"/>
                <a:stretch>
                  <a:fillRect l="-347" t="-1063"/>
                </a:stretch>
              </a:blipFill>
            </p:spPr>
            <p:txBody>
              <a:bodyPr/>
              <a:lstStyle/>
              <a:p>
                <a:r>
                  <a:rPr lang="en-US">
                    <a:noFill/>
                  </a:rPr>
                  <a:t> </a:t>
                </a:r>
              </a:p>
            </p:txBody>
          </p:sp>
        </mc:Fallback>
      </mc:AlternateContent>
      <p:pic>
        <p:nvPicPr>
          <p:cNvPr id="5" name="Picture 4" descr="25_Figure18-I"/>
          <p:cNvPicPr>
            <a:picLocks noChangeAspect="1" noChangeArrowheads="1"/>
          </p:cNvPicPr>
          <p:nvPr/>
        </p:nvPicPr>
        <p:blipFill>
          <a:blip r:embed="rId3" cstate="print">
            <a:extLst>
              <a:ext uri="{28A0092B-C50C-407E-A947-70E740481C1C}">
                <a14:useLocalDpi xmlns:a14="http://schemas.microsoft.com/office/drawing/2010/main" val="0"/>
              </a:ext>
            </a:extLst>
          </a:blip>
          <a:srcRect b="2478"/>
          <a:stretch>
            <a:fillRect/>
          </a:stretch>
        </p:blipFill>
        <p:spPr bwMode="auto">
          <a:xfrm>
            <a:off x="5535726" y="1538790"/>
            <a:ext cx="3608274" cy="265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5 Grupo"/>
          <p:cNvGrpSpPr/>
          <p:nvPr/>
        </p:nvGrpSpPr>
        <p:grpSpPr>
          <a:xfrm>
            <a:off x="4436985" y="2394617"/>
            <a:ext cx="765085" cy="539328"/>
            <a:chOff x="5832140" y="4059070"/>
            <a:chExt cx="1530170" cy="765085"/>
          </a:xfrm>
        </p:grpSpPr>
        <p:cxnSp>
          <p:nvCxnSpPr>
            <p:cNvPr id="7" name="6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 name="9 Grupo"/>
          <p:cNvGrpSpPr/>
          <p:nvPr/>
        </p:nvGrpSpPr>
        <p:grpSpPr>
          <a:xfrm rot="10800000">
            <a:off x="1064294" y="2394616"/>
            <a:ext cx="720078" cy="539328"/>
            <a:chOff x="5832140" y="4059070"/>
            <a:chExt cx="1530170" cy="765085"/>
          </a:xfrm>
        </p:grpSpPr>
        <p:cxnSp>
          <p:nvCxnSpPr>
            <p:cNvPr id="11" name="10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4" name="13 Grupo"/>
          <p:cNvGrpSpPr/>
          <p:nvPr/>
        </p:nvGrpSpPr>
        <p:grpSpPr>
          <a:xfrm>
            <a:off x="5562110" y="5385988"/>
            <a:ext cx="675075" cy="450050"/>
            <a:chOff x="5832140" y="4059070"/>
            <a:chExt cx="1530170" cy="765085"/>
          </a:xfrm>
        </p:grpSpPr>
        <p:cxnSp>
          <p:nvCxnSpPr>
            <p:cNvPr id="15" name="14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8" name="17 Grupo"/>
          <p:cNvGrpSpPr/>
          <p:nvPr/>
        </p:nvGrpSpPr>
        <p:grpSpPr>
          <a:xfrm rot="10800000">
            <a:off x="2300471" y="5385987"/>
            <a:ext cx="720078" cy="450050"/>
            <a:chOff x="5832140" y="4059070"/>
            <a:chExt cx="1530170" cy="765085"/>
          </a:xfrm>
        </p:grpSpPr>
        <p:cxnSp>
          <p:nvCxnSpPr>
            <p:cNvPr id="19" name="18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2" name="21 Grupo"/>
          <p:cNvGrpSpPr/>
          <p:nvPr/>
        </p:nvGrpSpPr>
        <p:grpSpPr>
          <a:xfrm>
            <a:off x="6417205" y="6264316"/>
            <a:ext cx="675075" cy="450050"/>
            <a:chOff x="5832140" y="4059070"/>
            <a:chExt cx="1530170" cy="765085"/>
          </a:xfrm>
        </p:grpSpPr>
        <p:cxnSp>
          <p:nvCxnSpPr>
            <p:cNvPr id="23" name="22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6" name="25 Grupo"/>
          <p:cNvGrpSpPr/>
          <p:nvPr/>
        </p:nvGrpSpPr>
        <p:grpSpPr>
          <a:xfrm rot="10800000">
            <a:off x="1580393" y="6264315"/>
            <a:ext cx="720078" cy="450050"/>
            <a:chOff x="5832140" y="4059070"/>
            <a:chExt cx="1530170" cy="765085"/>
          </a:xfrm>
        </p:grpSpPr>
        <p:cxnSp>
          <p:nvCxnSpPr>
            <p:cNvPr id="27" name="26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2486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Voltímetros y amperímetros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42</a:t>
            </a:fld>
            <a:endParaRPr lang="es-ES"/>
          </a:p>
        </p:txBody>
      </p:sp>
      <p:sp>
        <p:nvSpPr>
          <p:cNvPr id="4" name="3 Marcador de contenido"/>
          <p:cNvSpPr>
            <a:spLocks noGrp="1"/>
          </p:cNvSpPr>
          <p:nvPr>
            <p:ph sz="quarter" idx="1"/>
          </p:nvPr>
        </p:nvSpPr>
        <p:spPr/>
        <p:txBody>
          <a:bodyPr/>
          <a:lstStyle/>
          <a:p>
            <a:pPr marL="0" indent="0">
              <a:buNone/>
            </a:pPr>
            <a:r>
              <a:rPr lang="es-ES" dirty="0" smtClean="0"/>
              <a:t>¿Cuáles son las lecturas en (a) y (b)?</a:t>
            </a:r>
            <a:endParaRPr lang="es-ES" dirty="0"/>
          </a:p>
        </p:txBody>
      </p:sp>
      <p:pic>
        <p:nvPicPr>
          <p:cNvPr id="5" name="Picture 4" descr="25_Figure19-I"/>
          <p:cNvPicPr>
            <a:picLocks noChangeAspect="1" noChangeArrowheads="1"/>
          </p:cNvPicPr>
          <p:nvPr/>
        </p:nvPicPr>
        <p:blipFill>
          <a:blip r:embed="rId2">
            <a:extLst>
              <a:ext uri="{28A0092B-C50C-407E-A947-70E740481C1C}">
                <a14:useLocalDpi xmlns:a14="http://schemas.microsoft.com/office/drawing/2010/main" val="0"/>
              </a:ext>
            </a:extLst>
          </a:blip>
          <a:srcRect b="3737"/>
          <a:stretch>
            <a:fillRect/>
          </a:stretch>
        </p:blipFill>
        <p:spPr bwMode="auto">
          <a:xfrm>
            <a:off x="107950" y="2663915"/>
            <a:ext cx="90011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832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Voltímetros y amperímetros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43</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600199"/>
                <a:ext cx="5410747" cy="5024155"/>
              </a:xfrm>
            </p:spPr>
            <p:txBody>
              <a:bodyPr>
                <a:normAutofit/>
              </a:bodyPr>
              <a:lstStyle/>
              <a:p>
                <a:pPr marL="514350" indent="-514350">
                  <a:buAutoNum type="alphaLcParenBoth"/>
                </a:pPr>
                <a:r>
                  <a:rPr lang="es-ES" dirty="0" smtClean="0"/>
                  <a:t>En este caso:</a:t>
                </a:r>
              </a:p>
              <a:p>
                <a:pPr marL="631825" lvl="1" indent="-312738"/>
                <a:r>
                  <a:rPr lang="es-ES" dirty="0" smtClean="0"/>
                  <a:t>La diferencia de potencial será la misma que en el ejercicio anterior</a:t>
                </a:r>
              </a:p>
              <a:p>
                <a:pPr marL="0" indent="0">
                  <a:buNone/>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𝑉</m:t>
                          </m:r>
                        </m:e>
                        <m:sub>
                          <m:r>
                            <a:rPr lang="es-ES" b="0" i="1" smtClean="0">
                              <a:latin typeface="Cambria Math"/>
                            </a:rPr>
                            <m:t>𝑎</m:t>
                          </m:r>
                          <m:r>
                            <a:rPr lang="es-ES" b="0" i="1" smtClean="0">
                              <a:latin typeface="Cambria Math"/>
                            </a:rPr>
                            <m:t>´</m:t>
                          </m:r>
                          <m:r>
                            <a:rPr lang="es-ES" b="0" i="1" smtClean="0">
                              <a:latin typeface="Cambria Math"/>
                            </a:rPr>
                            <m:t>𝑏</m:t>
                          </m:r>
                          <m:r>
                            <a:rPr lang="es-ES" b="0" i="1" smtClean="0">
                              <a:latin typeface="Cambria Math"/>
                            </a:rPr>
                            <m:t>´</m:t>
                          </m:r>
                        </m:sub>
                      </m:sSub>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𝑎𝑏</m:t>
                          </m:r>
                        </m:sub>
                      </m:sSub>
                      <m:r>
                        <a:rPr lang="es-ES" b="0" i="1" smtClean="0">
                          <a:latin typeface="Cambria Math"/>
                        </a:rPr>
                        <m:t>=8 </m:t>
                      </m:r>
                      <m:r>
                        <m:rPr>
                          <m:sty m:val="p"/>
                        </m:rPr>
                        <a:rPr lang="es-ES" b="0" i="0" smtClean="0">
                          <a:latin typeface="Cambria Math"/>
                        </a:rPr>
                        <m:t>V</m:t>
                      </m:r>
                    </m:oMath>
                  </m:oMathPara>
                </a14:m>
                <a:endParaRPr lang="es-ES" b="0" dirty="0" smtClean="0"/>
              </a:p>
              <a:p>
                <a:pPr lvl="1"/>
                <a:endParaRPr lang="es-ES" dirty="0" smtClean="0"/>
              </a:p>
              <a:p>
                <a:pPr lvl="1"/>
                <a:r>
                  <a:rPr lang="es-ES" dirty="0" smtClean="0"/>
                  <a:t>La corriente en una espira simple (circuito cerrado) es la misma en todos los puntos</a:t>
                </a:r>
              </a:p>
              <a:p>
                <a:pPr lvl="1"/>
                <a:r>
                  <a:rPr lang="es-ES" dirty="0" smtClean="0"/>
                  <a:t>La intensidad de corriente será también la misma</a:t>
                </a:r>
              </a:p>
              <a:p>
                <a:pPr marL="365760" lvl="1" indent="0">
                  <a:buNone/>
                </a:pPr>
                <a14:m>
                  <m:oMathPara xmlns:m="http://schemas.openxmlformats.org/officeDocument/2006/math">
                    <m:oMathParaPr>
                      <m:jc m:val="centerGroup"/>
                    </m:oMathParaPr>
                    <m:oMath xmlns:m="http://schemas.openxmlformats.org/officeDocument/2006/math">
                      <m:r>
                        <a:rPr lang="es-ES" b="0" i="1" smtClean="0">
                          <a:latin typeface="Cambria Math"/>
                        </a:rPr>
                        <m:t>𝐼</m:t>
                      </m:r>
                      <m:r>
                        <a:rPr lang="es-ES" b="0" i="1" smtClean="0">
                          <a:latin typeface="Cambria Math"/>
                        </a:rPr>
                        <m:t>=2 </m:t>
                      </m:r>
                      <m:r>
                        <a:rPr lang="es-ES" b="0" i="1" smtClean="0">
                          <a:latin typeface="Cambria Math"/>
                        </a:rPr>
                        <m:t>𝐴</m:t>
                      </m:r>
                    </m:oMath>
                  </m:oMathPara>
                </a14:m>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600199"/>
                <a:ext cx="5410747" cy="5024155"/>
              </a:xfrm>
              <a:blipFill rotWithShape="1">
                <a:blip r:embed="rId2"/>
                <a:stretch>
                  <a:fillRect l="-450" t="-1091" r="-1351"/>
                </a:stretch>
              </a:blipFill>
            </p:spPr>
            <p:txBody>
              <a:bodyPr/>
              <a:lstStyle/>
              <a:p>
                <a:r>
                  <a:rPr lang="en-US">
                    <a:noFill/>
                  </a:rPr>
                  <a:t> </a:t>
                </a:r>
              </a:p>
            </p:txBody>
          </p:sp>
        </mc:Fallback>
      </mc:AlternateContent>
      <p:pic>
        <p:nvPicPr>
          <p:cNvPr id="5" name="Picture 4" descr="25_Figure19-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36" r="48713" b="3737"/>
          <a:stretch/>
        </p:blipFill>
        <p:spPr bwMode="auto">
          <a:xfrm>
            <a:off x="6287644" y="4149081"/>
            <a:ext cx="2784856" cy="220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7 Grupo"/>
          <p:cNvGrpSpPr/>
          <p:nvPr/>
        </p:nvGrpSpPr>
        <p:grpSpPr>
          <a:xfrm>
            <a:off x="6327195" y="1619508"/>
            <a:ext cx="2690917" cy="2349552"/>
            <a:chOff x="6426588" y="1538791"/>
            <a:chExt cx="2690917" cy="2349552"/>
          </a:xfrm>
          <a:solidFill>
            <a:schemeClr val="bg1">
              <a:lumMod val="95000"/>
            </a:schemeClr>
          </a:solidFill>
        </p:grpSpPr>
        <p:pic>
          <p:nvPicPr>
            <p:cNvPr id="6" name="Picture 4" descr="25_Figure18-I"/>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2478"/>
            <a:stretch>
              <a:fillRect/>
            </a:stretch>
          </p:blipFill>
          <p:spPr bwMode="auto">
            <a:xfrm>
              <a:off x="6426589" y="1538791"/>
              <a:ext cx="2690916" cy="1980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6426588" y="3519011"/>
              <a:ext cx="2690917" cy="369332"/>
            </a:xfrm>
            <a:prstGeom prst="rect">
              <a:avLst/>
            </a:prstGeom>
            <a:grpFill/>
          </p:spPr>
          <p:txBody>
            <a:bodyPr wrap="square" rtlCol="0">
              <a:spAutoFit/>
            </a:bodyPr>
            <a:lstStyle/>
            <a:p>
              <a:pPr algn="ctr"/>
              <a:r>
                <a:rPr lang="es-ES" i="1" dirty="0" smtClean="0"/>
                <a:t>Ejemplo anterior</a:t>
              </a:r>
              <a:endParaRPr lang="es-ES" i="1" dirty="0"/>
            </a:p>
          </p:txBody>
        </p:sp>
      </p:grpSp>
      <p:sp>
        <p:nvSpPr>
          <p:cNvPr id="9" name="8 CuadroTexto"/>
          <p:cNvSpPr txBox="1"/>
          <p:nvPr/>
        </p:nvSpPr>
        <p:spPr>
          <a:xfrm>
            <a:off x="6287644" y="6167118"/>
            <a:ext cx="2690917" cy="369332"/>
          </a:xfrm>
          <a:prstGeom prst="rect">
            <a:avLst/>
          </a:prstGeom>
          <a:solidFill>
            <a:schemeClr val="bg1"/>
          </a:solidFill>
        </p:spPr>
        <p:txBody>
          <a:bodyPr wrap="square" rtlCol="0">
            <a:spAutoFit/>
          </a:bodyPr>
          <a:lstStyle/>
          <a:p>
            <a:pPr algn="ctr"/>
            <a:r>
              <a:rPr lang="es-ES" i="1" dirty="0" smtClean="0"/>
              <a:t>Ejemplo actual</a:t>
            </a:r>
            <a:endParaRPr lang="es-ES" i="1" dirty="0"/>
          </a:p>
        </p:txBody>
      </p:sp>
    </p:spTree>
    <p:extLst>
      <p:ext uri="{BB962C8B-B14F-4D97-AF65-F5344CB8AC3E}">
        <p14:creationId xmlns:p14="http://schemas.microsoft.com/office/powerpoint/2010/main" val="37709398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Voltímetros y amperímetros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44</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600199"/>
                <a:ext cx="5410747" cy="5024155"/>
              </a:xfrm>
            </p:spPr>
            <p:txBody>
              <a:bodyPr>
                <a:normAutofit fontScale="92500" lnSpcReduction="20000"/>
              </a:bodyPr>
              <a:lstStyle/>
              <a:p>
                <a:pPr marL="514350" indent="-514350">
                  <a:buAutoNum type="alphaLcParenBoth"/>
                </a:pPr>
                <a:r>
                  <a:rPr lang="es-ES" dirty="0" smtClean="0"/>
                  <a:t>En este caso:</a:t>
                </a:r>
              </a:p>
              <a:p>
                <a:pPr marL="631825" lvl="1" indent="-312738"/>
                <a:r>
                  <a:rPr lang="es-ES" dirty="0" smtClean="0"/>
                  <a:t>El voltímetro tiene una resistencia infinita... </a:t>
                </a:r>
              </a:p>
              <a:p>
                <a:pPr marL="631825" lvl="1" indent="-312738"/>
                <a:r>
                  <a:rPr lang="es-ES" dirty="0" smtClean="0"/>
                  <a:t>... luego no hay ninguna corriente...</a:t>
                </a:r>
              </a:p>
              <a:p>
                <a:pPr marL="631825" lvl="1" indent="-312738"/>
                <a:r>
                  <a:rPr lang="es-ES" dirty="0" smtClean="0"/>
                  <a:t>... por lo que la lectura del amperímetro será:</a:t>
                </a:r>
              </a:p>
              <a:p>
                <a:pPr marL="319087" lvl="1" indent="0">
                  <a:buNone/>
                </a:pPr>
                <a14:m>
                  <m:oMathPara xmlns:m="http://schemas.openxmlformats.org/officeDocument/2006/math">
                    <m:oMathParaPr>
                      <m:jc m:val="centerGroup"/>
                    </m:oMathParaPr>
                    <m:oMath xmlns:m="http://schemas.openxmlformats.org/officeDocument/2006/math">
                      <m:r>
                        <a:rPr lang="es-ES" i="1">
                          <a:latin typeface="Cambria Math"/>
                        </a:rPr>
                        <m:t>𝐼</m:t>
                      </m:r>
                      <m:r>
                        <a:rPr lang="es-ES" i="1">
                          <a:latin typeface="Cambria Math"/>
                        </a:rPr>
                        <m:t>=0 </m:t>
                      </m:r>
                      <m:r>
                        <a:rPr lang="es-ES" i="1">
                          <a:latin typeface="Cambria Math"/>
                        </a:rPr>
                        <m:t>𝐴</m:t>
                      </m:r>
                    </m:oMath>
                  </m:oMathPara>
                </a14:m>
                <a:endParaRPr lang="es-ES" dirty="0" smtClean="0"/>
              </a:p>
              <a:p>
                <a:pPr marL="631825" lvl="1" indent="-312738"/>
                <a:r>
                  <a:rPr lang="es-ES" dirty="0" smtClean="0"/>
                  <a:t>La diferencia de potencial a través de la resistencia será:</a:t>
                </a:r>
              </a:p>
              <a:p>
                <a:pPr marL="0" indent="0">
                  <a:buNone/>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𝑉</m:t>
                          </m:r>
                        </m:e>
                        <m:sub>
                          <m:r>
                            <a:rPr lang="es-ES" b="0" i="1" smtClean="0">
                              <a:latin typeface="Cambria Math"/>
                            </a:rPr>
                            <m:t>𝑎</m:t>
                          </m:r>
                          <m:r>
                            <a:rPr lang="es-ES" b="0" i="1" smtClean="0">
                              <a:latin typeface="Cambria Math"/>
                            </a:rPr>
                            <m:t>´</m:t>
                          </m:r>
                          <m:r>
                            <a:rPr lang="es-ES" b="0" i="1" smtClean="0">
                              <a:latin typeface="Cambria Math"/>
                            </a:rPr>
                            <m:t>𝑏</m:t>
                          </m:r>
                          <m:r>
                            <a:rPr lang="es-ES" b="0" i="1" smtClean="0">
                              <a:latin typeface="Cambria Math"/>
                            </a:rPr>
                            <m:t>´</m:t>
                          </m:r>
                        </m:sub>
                      </m:sSub>
                      <m:r>
                        <a:rPr lang="es-ES" b="0" i="1" smtClean="0">
                          <a:latin typeface="Cambria Math"/>
                        </a:rPr>
                        <m:t>=</m:t>
                      </m:r>
                      <m:r>
                        <a:rPr lang="es-ES" b="0" i="1" smtClean="0">
                          <a:latin typeface="Cambria Math"/>
                        </a:rPr>
                        <m:t>𝐼𝑅</m:t>
                      </m:r>
                      <m:r>
                        <a:rPr lang="es-ES" b="0" i="1" smtClean="0">
                          <a:latin typeface="Cambria Math"/>
                        </a:rPr>
                        <m:t>=0 </m:t>
                      </m:r>
                      <m:r>
                        <m:rPr>
                          <m:sty m:val="p"/>
                        </m:rPr>
                        <a:rPr lang="es-ES" b="0" i="0" smtClean="0">
                          <a:latin typeface="Cambria Math"/>
                        </a:rPr>
                        <m:t>V</m:t>
                      </m:r>
                    </m:oMath>
                  </m:oMathPara>
                </a14:m>
                <a:endParaRPr lang="es-ES" b="0" dirty="0" smtClean="0"/>
              </a:p>
              <a:p>
                <a:pPr lvl="1"/>
                <a:r>
                  <a:rPr lang="es-ES" dirty="0" smtClean="0"/>
                  <a:t>Lo mismo que entre a y a’</a:t>
                </a:r>
              </a:p>
              <a:p>
                <a:pPr lvl="1"/>
                <a:r>
                  <a:rPr lang="es-ES" dirty="0" smtClean="0"/>
                  <a:t>Por tanto:</a:t>
                </a:r>
              </a:p>
              <a:p>
                <a:pPr marL="365760" lvl="1"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𝑉</m:t>
                          </m:r>
                        </m:e>
                        <m:sub>
                          <m:r>
                            <a:rPr lang="es-ES" b="0" i="1" smtClean="0">
                              <a:latin typeface="Cambria Math"/>
                            </a:rPr>
                            <m:t>𝑏</m:t>
                          </m:r>
                          <m:r>
                            <a:rPr lang="es-ES" i="1">
                              <a:latin typeface="Cambria Math"/>
                            </a:rPr>
                            <m:t>𝑏</m:t>
                          </m:r>
                          <m:r>
                            <a:rPr lang="es-ES" i="1">
                              <a:latin typeface="Cambria Math"/>
                            </a:rPr>
                            <m:t>´</m:t>
                          </m:r>
                        </m:sub>
                      </m:sSub>
                      <m:r>
                        <a:rPr lang="es-ES" i="1">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𝑎𝑏</m:t>
                          </m:r>
                        </m:sub>
                      </m:sSub>
                      <m:r>
                        <a:rPr lang="es-ES" b="0" i="1" smtClean="0">
                          <a:latin typeface="Cambria Math"/>
                        </a:rPr>
                        <m:t>=</m:t>
                      </m:r>
                      <m:r>
                        <m:rPr>
                          <m:nor/>
                        </m:rPr>
                        <a:rPr lang="es-ES" sz="2400">
                          <a:latin typeface="Kunstler Script"/>
                          <a:ea typeface="Times New Roman"/>
                          <a:cs typeface="Times New Roman"/>
                        </a:rPr>
                        <m:t>E</m:t>
                      </m:r>
                      <m:r>
                        <a:rPr lang="es-ES" i="1" smtClean="0">
                          <a:latin typeface="Cambria Math"/>
                        </a:rPr>
                        <m:t>=</m:t>
                      </m:r>
                      <m:r>
                        <a:rPr lang="es-ES" b="0" i="0" smtClean="0">
                          <a:latin typeface="Cambria Math"/>
                        </a:rPr>
                        <m:t>12</m:t>
                      </m:r>
                      <m:r>
                        <a:rPr lang="es-ES" b="0" i="1" smtClean="0">
                          <a:latin typeface="Cambria Math"/>
                        </a:rPr>
                        <m:t> </m:t>
                      </m:r>
                      <m:r>
                        <m:rPr>
                          <m:sty m:val="p"/>
                        </m:rPr>
                        <a:rPr lang="es-ES" b="0" i="0" smtClean="0">
                          <a:latin typeface="Cambria Math"/>
                        </a:rPr>
                        <m:t>V</m:t>
                      </m:r>
                    </m:oMath>
                  </m:oMathPara>
                </a14:m>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600199"/>
                <a:ext cx="5410747" cy="5024155"/>
              </a:xfrm>
              <a:blipFill rotWithShape="1">
                <a:blip r:embed="rId2"/>
                <a:stretch>
                  <a:fillRect l="-338" t="-2424"/>
                </a:stretch>
              </a:blipFill>
            </p:spPr>
            <p:txBody>
              <a:bodyPr/>
              <a:lstStyle/>
              <a:p>
                <a:r>
                  <a:rPr lang="en-US">
                    <a:noFill/>
                  </a:rPr>
                  <a:t> </a:t>
                </a:r>
              </a:p>
            </p:txBody>
          </p:sp>
        </mc:Fallback>
      </mc:AlternateContent>
      <p:grpSp>
        <p:nvGrpSpPr>
          <p:cNvPr id="8" name="7 Grupo"/>
          <p:cNvGrpSpPr/>
          <p:nvPr/>
        </p:nvGrpSpPr>
        <p:grpSpPr>
          <a:xfrm>
            <a:off x="6327195" y="1619508"/>
            <a:ext cx="2690917" cy="2349552"/>
            <a:chOff x="6426588" y="1538791"/>
            <a:chExt cx="2690917" cy="2349552"/>
          </a:xfrm>
          <a:solidFill>
            <a:schemeClr val="bg1">
              <a:lumMod val="95000"/>
            </a:schemeClr>
          </a:solidFill>
        </p:grpSpPr>
        <p:pic>
          <p:nvPicPr>
            <p:cNvPr id="6" name="Picture 4" descr="25_Figure18-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478"/>
            <a:stretch>
              <a:fillRect/>
            </a:stretch>
          </p:blipFill>
          <p:spPr bwMode="auto">
            <a:xfrm>
              <a:off x="6426589" y="1538791"/>
              <a:ext cx="2690916" cy="1980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6426588" y="3519011"/>
              <a:ext cx="2690917" cy="369332"/>
            </a:xfrm>
            <a:prstGeom prst="rect">
              <a:avLst/>
            </a:prstGeom>
            <a:grpFill/>
          </p:spPr>
          <p:txBody>
            <a:bodyPr wrap="square" rtlCol="0">
              <a:spAutoFit/>
            </a:bodyPr>
            <a:lstStyle/>
            <a:p>
              <a:pPr algn="ctr"/>
              <a:r>
                <a:rPr lang="es-ES" i="1" dirty="0" smtClean="0"/>
                <a:t>Ejemplo anterior</a:t>
              </a:r>
              <a:endParaRPr lang="es-ES" i="1" dirty="0"/>
            </a:p>
          </p:txBody>
        </p:sp>
      </p:grpSp>
      <p:sp>
        <p:nvSpPr>
          <p:cNvPr id="9" name="8 CuadroTexto"/>
          <p:cNvSpPr txBox="1"/>
          <p:nvPr/>
        </p:nvSpPr>
        <p:spPr>
          <a:xfrm>
            <a:off x="6287644" y="6167118"/>
            <a:ext cx="2690917" cy="369332"/>
          </a:xfrm>
          <a:prstGeom prst="rect">
            <a:avLst/>
          </a:prstGeom>
          <a:solidFill>
            <a:schemeClr val="bg1"/>
          </a:solidFill>
        </p:spPr>
        <p:txBody>
          <a:bodyPr wrap="square" rtlCol="0">
            <a:spAutoFit/>
          </a:bodyPr>
          <a:lstStyle/>
          <a:p>
            <a:pPr algn="ctr"/>
            <a:r>
              <a:rPr lang="es-ES" i="1" dirty="0" smtClean="0"/>
              <a:t>Ejemplo actual</a:t>
            </a:r>
            <a:endParaRPr lang="es-ES" i="1" dirty="0"/>
          </a:p>
        </p:txBody>
      </p:sp>
      <p:pic>
        <p:nvPicPr>
          <p:cNvPr id="10" name="Picture 4" descr="25_Figure19-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18" t="12493" b="29205"/>
          <a:stretch/>
        </p:blipFill>
        <p:spPr bwMode="auto">
          <a:xfrm>
            <a:off x="6372005" y="4644135"/>
            <a:ext cx="2606555" cy="153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10 Grupo"/>
          <p:cNvGrpSpPr/>
          <p:nvPr/>
        </p:nvGrpSpPr>
        <p:grpSpPr>
          <a:xfrm>
            <a:off x="2816806" y="3627304"/>
            <a:ext cx="540060" cy="450050"/>
            <a:chOff x="5832140" y="4059070"/>
            <a:chExt cx="1530170" cy="765085"/>
          </a:xfrm>
        </p:grpSpPr>
        <p:cxnSp>
          <p:nvCxnSpPr>
            <p:cNvPr id="12" name="11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5" name="14 Grupo"/>
          <p:cNvGrpSpPr/>
          <p:nvPr/>
        </p:nvGrpSpPr>
        <p:grpSpPr>
          <a:xfrm rot="10800000">
            <a:off x="2294791" y="3627303"/>
            <a:ext cx="360038" cy="450050"/>
            <a:chOff x="5832140" y="4059070"/>
            <a:chExt cx="1530170" cy="765085"/>
          </a:xfrm>
        </p:grpSpPr>
        <p:cxnSp>
          <p:nvCxnSpPr>
            <p:cNvPr id="16" name="15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9" name="18 Grupo"/>
          <p:cNvGrpSpPr/>
          <p:nvPr/>
        </p:nvGrpSpPr>
        <p:grpSpPr>
          <a:xfrm>
            <a:off x="3716905" y="5790375"/>
            <a:ext cx="675075" cy="450050"/>
            <a:chOff x="5832140" y="4059070"/>
            <a:chExt cx="1530170" cy="765085"/>
          </a:xfrm>
        </p:grpSpPr>
        <p:cxnSp>
          <p:nvCxnSpPr>
            <p:cNvPr id="20" name="19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 name="22 Grupo"/>
          <p:cNvGrpSpPr/>
          <p:nvPr/>
        </p:nvGrpSpPr>
        <p:grpSpPr>
          <a:xfrm rot="10800000">
            <a:off x="1220354" y="5814266"/>
            <a:ext cx="720079" cy="450050"/>
            <a:chOff x="5832140" y="4059070"/>
            <a:chExt cx="1530170" cy="765085"/>
          </a:xfrm>
        </p:grpSpPr>
        <p:cxnSp>
          <p:nvCxnSpPr>
            <p:cNvPr id="24" name="23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9063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Cambio de potencial en un circuito</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45</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600200"/>
                <a:ext cx="4005444" cy="3764016"/>
              </a:xfrm>
            </p:spPr>
            <p:txBody>
              <a:bodyPr>
                <a:normAutofit fontScale="85000" lnSpcReduction="20000"/>
              </a:bodyPr>
              <a:lstStyle/>
              <a:p>
                <a:r>
                  <a:rPr lang="es-ES" dirty="0"/>
                  <a:t>Cuando una corriente pasa a través de un componente de un circuito hay una transformación de energía</a:t>
                </a:r>
              </a:p>
              <a:p>
                <a:r>
                  <a:rPr lang="es-ES" dirty="0" smtClean="0"/>
                  <a:t>El cambio neto en la energía potencial para una carga q que hace un viaje redondo alrededor de un circuito completo debe ser igual a cero:</a:t>
                </a:r>
              </a:p>
              <a:p>
                <a:pPr marL="0" indent="0">
                  <a:buNone/>
                </a:pPr>
                <a14:m>
                  <m:oMathPara xmlns:m="http://schemas.openxmlformats.org/officeDocument/2006/math">
                    <m:oMathParaPr>
                      <m:jc m:val="centerGroup"/>
                    </m:oMathParaPr>
                    <m:oMath xmlns:m="http://schemas.openxmlformats.org/officeDocument/2006/math">
                      <m:r>
                        <m:rPr>
                          <m:nor/>
                        </m:rPr>
                        <a:rPr lang="es-ES" sz="3200">
                          <a:latin typeface="Kunstler Script"/>
                          <a:ea typeface="Times New Roman"/>
                          <a:cs typeface="Times New Roman"/>
                        </a:rPr>
                        <m:t>E</m:t>
                      </m:r>
                      <m:r>
                        <a:rPr lang="es-ES" b="0" i="1" smtClean="0">
                          <a:latin typeface="Cambria Math"/>
                        </a:rPr>
                        <m:t>−</m:t>
                      </m:r>
                      <m:r>
                        <a:rPr lang="es-ES" b="0" i="1" smtClean="0">
                          <a:latin typeface="Cambria Math"/>
                        </a:rPr>
                        <m:t>𝐼𝑟</m:t>
                      </m:r>
                      <m:r>
                        <a:rPr lang="es-ES" b="0" i="1" smtClean="0">
                          <a:latin typeface="Cambria Math"/>
                        </a:rPr>
                        <m:t>−</m:t>
                      </m:r>
                      <m:r>
                        <a:rPr lang="es-ES" b="0" i="1" smtClean="0">
                          <a:latin typeface="Cambria Math"/>
                        </a:rPr>
                        <m:t>𝐼𝑅</m:t>
                      </m:r>
                      <m:r>
                        <a:rPr lang="es-ES" b="0" i="1" smtClean="0">
                          <a:latin typeface="Cambria Math"/>
                        </a:rPr>
                        <m:t>=0</m:t>
                      </m:r>
                    </m:oMath>
                  </m:oMathPara>
                </a14:m>
                <a:endParaRPr lang="es-ES" dirty="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600200"/>
                <a:ext cx="4005444" cy="3764016"/>
              </a:xfrm>
              <a:blipFill rotWithShape="1">
                <a:blip r:embed="rId2"/>
                <a:stretch>
                  <a:fillRect l="-304" t="-3079" r="-4262"/>
                </a:stretch>
              </a:blipFill>
            </p:spPr>
            <p:txBody>
              <a:bodyPr/>
              <a:lstStyle/>
              <a:p>
                <a:r>
                  <a:rPr lang="en-US">
                    <a:noFill/>
                  </a:rPr>
                  <a:t> </a:t>
                </a:r>
              </a:p>
            </p:txBody>
          </p:sp>
        </mc:Fallback>
      </mc:AlternateContent>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964" y="1588437"/>
            <a:ext cx="4905545" cy="430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971600" y="6404265"/>
            <a:ext cx="2475275" cy="400110"/>
          </a:xfrm>
          <a:prstGeom prst="rect">
            <a:avLst/>
          </a:prstGeom>
          <a:noFill/>
        </p:spPr>
        <p:txBody>
          <a:bodyPr wrap="square" rtlCol="0">
            <a:spAutoFit/>
          </a:bodyPr>
          <a:lstStyle/>
          <a:p>
            <a:pPr algn="just"/>
            <a:r>
              <a:rPr lang="es-ES" sz="2000" dirty="0" smtClean="0">
                <a:latin typeface="+mn-lt"/>
              </a:rPr>
              <a:t>Ganancia de la </a:t>
            </a:r>
            <a:r>
              <a:rPr lang="es-ES" sz="2000" i="1" dirty="0" err="1" smtClean="0">
                <a:latin typeface="+mn-lt"/>
              </a:rPr>
              <a:t>fem</a:t>
            </a:r>
            <a:endParaRPr lang="es-ES" sz="2000" dirty="0">
              <a:latin typeface="+mn-lt"/>
            </a:endParaRPr>
          </a:p>
        </p:txBody>
      </p:sp>
      <p:sp>
        <p:nvSpPr>
          <p:cNvPr id="8" name="7 CuadroTexto"/>
          <p:cNvSpPr txBox="1"/>
          <p:nvPr/>
        </p:nvSpPr>
        <p:spPr>
          <a:xfrm>
            <a:off x="1511660" y="6044225"/>
            <a:ext cx="2475275" cy="400110"/>
          </a:xfrm>
          <a:prstGeom prst="rect">
            <a:avLst/>
          </a:prstGeom>
          <a:noFill/>
        </p:spPr>
        <p:txBody>
          <a:bodyPr wrap="square" rtlCol="0">
            <a:spAutoFit/>
          </a:bodyPr>
          <a:lstStyle/>
          <a:p>
            <a:pPr algn="just"/>
            <a:r>
              <a:rPr lang="es-ES" sz="2000" dirty="0" smtClean="0">
                <a:latin typeface="+mn-lt"/>
              </a:rPr>
              <a:t>Resistencia interna</a:t>
            </a:r>
            <a:endParaRPr lang="es-ES" sz="2000" dirty="0">
              <a:latin typeface="+mn-lt"/>
            </a:endParaRPr>
          </a:p>
        </p:txBody>
      </p:sp>
      <p:sp>
        <p:nvSpPr>
          <p:cNvPr id="9" name="8 CuadroTexto"/>
          <p:cNvSpPr txBox="1"/>
          <p:nvPr/>
        </p:nvSpPr>
        <p:spPr>
          <a:xfrm>
            <a:off x="2164232" y="5684185"/>
            <a:ext cx="2497778" cy="400110"/>
          </a:xfrm>
          <a:prstGeom prst="rect">
            <a:avLst/>
          </a:prstGeom>
          <a:noFill/>
        </p:spPr>
        <p:txBody>
          <a:bodyPr wrap="square" rtlCol="0">
            <a:spAutoFit/>
          </a:bodyPr>
          <a:lstStyle/>
          <a:p>
            <a:pPr algn="just"/>
            <a:r>
              <a:rPr lang="es-ES" sz="2000" dirty="0" smtClean="0">
                <a:latin typeface="+mn-lt"/>
              </a:rPr>
              <a:t>Resistencia del circuito</a:t>
            </a:r>
            <a:endParaRPr lang="es-ES" sz="2000" dirty="0">
              <a:latin typeface="+mn-lt"/>
            </a:endParaRPr>
          </a:p>
        </p:txBody>
      </p:sp>
      <p:cxnSp>
        <p:nvCxnSpPr>
          <p:cNvPr id="11" name="10 Conector recto de flecha"/>
          <p:cNvCxnSpPr/>
          <p:nvPr/>
        </p:nvCxnSpPr>
        <p:spPr>
          <a:xfrm flipV="1">
            <a:off x="1286635" y="5184195"/>
            <a:ext cx="0" cy="1220071"/>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1916705" y="5184195"/>
            <a:ext cx="0" cy="86003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2636785" y="5184195"/>
            <a:ext cx="0" cy="52249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832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Potencia disipada por una resistencia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46</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p:txBody>
              <a:bodyPr/>
              <a:lstStyle/>
              <a:p>
                <a:r>
                  <a:rPr lang="es-ES" dirty="0" smtClean="0"/>
                  <a:t>Tomemos una resistencia, </a:t>
                </a:r>
                <a:r>
                  <a:rPr lang="es-ES" i="1" dirty="0" smtClean="0"/>
                  <a:t>R</a:t>
                </a:r>
                <a:r>
                  <a:rPr lang="es-ES" dirty="0" smtClean="0"/>
                  <a:t>, por la que</a:t>
                </a:r>
                <a:br>
                  <a:rPr lang="es-ES" dirty="0" smtClean="0"/>
                </a:br>
                <a:r>
                  <a:rPr lang="es-ES" dirty="0" smtClean="0"/>
                  <a:t>pasa una corriente, </a:t>
                </a:r>
                <a:r>
                  <a:rPr lang="es-ES" i="1" dirty="0" smtClean="0"/>
                  <a:t>I</a:t>
                </a:r>
                <a:r>
                  <a:rPr lang="es-ES" dirty="0" smtClean="0"/>
                  <a:t> (desde </a:t>
                </a:r>
                <a:r>
                  <a:rPr lang="es-ES" i="1" dirty="0" smtClean="0"/>
                  <a:t>a</a:t>
                </a:r>
                <a:r>
                  <a:rPr lang="es-ES" dirty="0" smtClean="0"/>
                  <a:t> </a:t>
                </a:r>
                <a:r>
                  <a:rPr lang="es-ES" dirty="0" smtClean="0">
                    <a:sym typeface="Wingdings" pitchFamily="2" charset="2"/>
                  </a:rPr>
                  <a:t> </a:t>
                </a:r>
                <a:r>
                  <a:rPr lang="es-ES" i="1" dirty="0" smtClean="0"/>
                  <a:t>b</a:t>
                </a:r>
                <a:r>
                  <a:rPr lang="es-ES" dirty="0" smtClean="0"/>
                  <a:t>)</a:t>
                </a:r>
                <a:endParaRPr lang="es-ES" i="1" dirty="0" smtClean="0"/>
              </a:p>
              <a:p>
                <a:pPr lvl="1">
                  <a:buFont typeface="Wingdings" pitchFamily="2" charset="2"/>
                  <a:buChar char="à"/>
                </a:pPr>
                <a14:m>
                  <m:oMath xmlns:m="http://schemas.openxmlformats.org/officeDocument/2006/math">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𝑎𝑏</m:t>
                        </m:r>
                      </m:sub>
                    </m:sSub>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𝑎</m:t>
                        </m:r>
                      </m:sub>
                    </m:sSub>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𝑏</m:t>
                        </m:r>
                      </m:sub>
                    </m:sSub>
                  </m:oMath>
                </a14:m>
                <a:r>
                  <a:rPr lang="es-ES" dirty="0" smtClean="0">
                    <a:sym typeface="Wingdings" pitchFamily="2" charset="2"/>
                  </a:rPr>
                  <a:t> es la </a:t>
                </a:r>
                <a:r>
                  <a:rPr lang="es-ES" dirty="0" err="1" smtClean="0">
                    <a:sym typeface="Wingdings" pitchFamily="2" charset="2"/>
                  </a:rPr>
                  <a:t>dif</a:t>
                </a:r>
                <a:r>
                  <a:rPr lang="es-ES" dirty="0" smtClean="0">
                    <a:sym typeface="Wingdings" pitchFamily="2" charset="2"/>
                  </a:rPr>
                  <a:t>. de potencial entre a y b</a:t>
                </a:r>
              </a:p>
              <a:p>
                <a:pPr marL="358775" indent="-314325"/>
                <a:r>
                  <a:rPr lang="es-ES" dirty="0" smtClean="0">
                    <a:sym typeface="Wingdings" pitchFamily="2" charset="2"/>
                  </a:rPr>
                  <a:t>En un intervalo de tiempo </a:t>
                </a:r>
                <a:r>
                  <a:rPr lang="es-ES" i="1" dirty="0" err="1" smtClean="0">
                    <a:sym typeface="Wingdings" pitchFamily="2" charset="2"/>
                  </a:rPr>
                  <a:t>dt</a:t>
                </a:r>
                <a:endParaRPr lang="es-ES" dirty="0">
                  <a:sym typeface="Wingdings" pitchFamily="2" charset="2"/>
                </a:endParaRPr>
              </a:p>
              <a:p>
                <a:pPr marL="678815" lvl="1" indent="-314325"/>
                <a:r>
                  <a:rPr lang="es-ES" dirty="0" smtClean="0">
                    <a:sym typeface="Wingdings" pitchFamily="2" charset="2"/>
                  </a:rPr>
                  <a:t>La carga total que entra a la resistencia por </a:t>
                </a:r>
                <a:r>
                  <a:rPr lang="es-ES" i="1" dirty="0" smtClean="0">
                    <a:sym typeface="Wingdings" pitchFamily="2" charset="2"/>
                  </a:rPr>
                  <a:t>a</a:t>
                </a:r>
                <a:r>
                  <a:rPr lang="es-ES" dirty="0" smtClean="0">
                    <a:sym typeface="Wingdings" pitchFamily="2" charset="2"/>
                  </a:rPr>
                  <a:t> </a:t>
                </a:r>
              </a:p>
              <a:p>
                <a:pPr marL="678815" lvl="1" indent="-314325"/>
                <a:r>
                  <a:rPr lang="es-ES" dirty="0" smtClean="0">
                    <a:sym typeface="Wingdings" pitchFamily="2" charset="2"/>
                  </a:rPr>
                  <a:t>La carga total que sale de la resistencia por </a:t>
                </a:r>
                <a:r>
                  <a:rPr lang="es-ES" i="1" dirty="0" smtClean="0">
                    <a:sym typeface="Wingdings" pitchFamily="2" charset="2"/>
                  </a:rPr>
                  <a:t>b</a:t>
                </a:r>
                <a:endParaRPr lang="es-ES" dirty="0">
                  <a:sym typeface="Wingdings" pitchFamily="2" charset="2"/>
                </a:endParaRPr>
              </a:p>
              <a:p>
                <a:pPr marL="364490" lvl="1" indent="0">
                  <a:buNone/>
                </a:pPr>
                <a:endParaRPr lang="es-ES" i="1" dirty="0" smtClean="0">
                  <a:sym typeface="Wingdings" pitchFamily="2" charset="2"/>
                </a:endParaRPr>
              </a:p>
              <a:p>
                <a:pPr marL="364490" lvl="1" indent="0">
                  <a:buNone/>
                </a:pPr>
                <a:r>
                  <a:rPr lang="es-ES" dirty="0" smtClean="0">
                    <a:sym typeface="Wingdings" pitchFamily="2" charset="2"/>
                  </a:rPr>
                  <a:t>La variación de energía potencial eléctrica será:</a:t>
                </a:r>
              </a:p>
              <a:p>
                <a:pPr marL="364490" lvl="1" indent="0">
                  <a:buNone/>
                </a:pPr>
                <a14:m>
                  <m:oMathPara xmlns:m="http://schemas.openxmlformats.org/officeDocument/2006/math">
                    <m:oMathParaPr>
                      <m:jc m:val="centerGroup"/>
                    </m:oMathParaPr>
                    <m:oMath xmlns:m="http://schemas.openxmlformats.org/officeDocument/2006/math">
                      <m:r>
                        <a:rPr lang="es-ES" b="0" i="1" smtClean="0">
                          <a:latin typeface="Cambria Math"/>
                          <a:sym typeface="Wingdings" pitchFamily="2" charset="2"/>
                        </a:rPr>
                        <m:t>𝑑𝑈</m:t>
                      </m:r>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𝑏</m:t>
                          </m:r>
                        </m:sub>
                      </m:sSub>
                      <m:r>
                        <a:rPr lang="es-ES" b="0" i="1" smtClean="0">
                          <a:latin typeface="Cambria Math"/>
                          <a:sym typeface="Wingdings" pitchFamily="2" charset="2"/>
                        </a:rPr>
                        <m:t>𝑑𝑄</m:t>
                      </m:r>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𝑎</m:t>
                          </m:r>
                        </m:sub>
                      </m:sSub>
                      <m:r>
                        <a:rPr lang="es-ES" b="0" i="1" smtClean="0">
                          <a:latin typeface="Cambria Math"/>
                          <a:sym typeface="Wingdings" pitchFamily="2" charset="2"/>
                        </a:rPr>
                        <m:t>𝑑𝑄</m:t>
                      </m:r>
                      <m:r>
                        <a:rPr lang="es-ES" b="0" i="1" smtClean="0">
                          <a:latin typeface="Cambria Math"/>
                          <a:sym typeface="Wingdings" pitchFamily="2" charset="2"/>
                        </a:rPr>
                        <m:t>=−</m:t>
                      </m:r>
                      <m:d>
                        <m:dPr>
                          <m:ctrlPr>
                            <a:rPr lang="es-ES" b="0" i="1" smtClean="0">
                              <a:latin typeface="Cambria Math"/>
                              <a:sym typeface="Wingdings" pitchFamily="2" charset="2"/>
                            </a:rPr>
                          </m:ctrlPr>
                        </m:dPr>
                        <m:e>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𝑏</m:t>
                              </m:r>
                            </m:sub>
                          </m:sSub>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𝑎</m:t>
                              </m:r>
                            </m:sub>
                          </m:sSub>
                        </m:e>
                      </m:d>
                      <m:r>
                        <a:rPr lang="es-ES" b="0" i="1" smtClean="0">
                          <a:latin typeface="Cambria Math"/>
                          <a:sym typeface="Wingdings" pitchFamily="2" charset="2"/>
                        </a:rPr>
                        <m:t>𝑑𝑄</m:t>
                      </m:r>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𝑎𝑏</m:t>
                          </m:r>
                        </m:sub>
                      </m:sSub>
                      <m:r>
                        <a:rPr lang="es-ES" b="0" i="1" smtClean="0">
                          <a:latin typeface="Cambria Math"/>
                          <a:sym typeface="Wingdings" pitchFamily="2" charset="2"/>
                        </a:rPr>
                        <m:t>𝑑𝑄</m:t>
                      </m:r>
                    </m:oMath>
                  </m:oMathPara>
                </a14:m>
                <a:endParaRPr lang="es-ES" dirty="0" smtClean="0">
                  <a:sym typeface="Wingdings" pitchFamily="2" charset="2"/>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blipFill rotWithShape="1">
                <a:blip r:embed="rId2"/>
                <a:stretch>
                  <a:fillRect l="-353" t="-1091"/>
                </a:stretch>
              </a:blipFill>
            </p:spPr>
            <p:txBody>
              <a:bodyPr/>
              <a:lstStyle/>
              <a:p>
                <a:r>
                  <a:rPr lang="en-US">
                    <a:noFill/>
                  </a:rPr>
                  <a:t> </a:t>
                </a:r>
              </a:p>
            </p:txBody>
          </p:sp>
        </mc:Fallback>
      </mc:AlternateContent>
      <p:pic>
        <p:nvPicPr>
          <p:cNvPr id="5122" name="Picture 2" descr="Energi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130" y="1538790"/>
            <a:ext cx="1744360" cy="10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7624510" y="3828236"/>
            <a:ext cx="971600" cy="461665"/>
          </a:xfrm>
          <a:prstGeom prst="rect">
            <a:avLst/>
          </a:prstGeom>
          <a:noFill/>
        </p:spPr>
        <p:txBody>
          <a:bodyPr wrap="square" rtlCol="0">
            <a:spAutoFit/>
          </a:bodyPr>
          <a:lstStyle/>
          <a:p>
            <a:r>
              <a:rPr lang="es-ES" sz="2400" dirty="0" smtClean="0">
                <a:latin typeface="+mn-lt"/>
              </a:rPr>
              <a:t>es </a:t>
            </a:r>
            <a:r>
              <a:rPr lang="es-ES" sz="2400" i="1" dirty="0" err="1" smtClean="0">
                <a:latin typeface="+mn-lt"/>
              </a:rPr>
              <a:t>dQ</a:t>
            </a:r>
            <a:endParaRPr lang="es-ES" sz="2400" i="1" dirty="0">
              <a:latin typeface="+mn-lt"/>
            </a:endParaRPr>
          </a:p>
        </p:txBody>
      </p:sp>
      <p:sp>
        <p:nvSpPr>
          <p:cNvPr id="6" name="5 Cerrar llave"/>
          <p:cNvSpPr/>
          <p:nvPr/>
        </p:nvSpPr>
        <p:spPr>
          <a:xfrm>
            <a:off x="7238129" y="3744035"/>
            <a:ext cx="259195" cy="6300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7 Flecha curvada hacia la derecha"/>
          <p:cNvSpPr/>
          <p:nvPr/>
        </p:nvSpPr>
        <p:spPr>
          <a:xfrm>
            <a:off x="71500" y="4059068"/>
            <a:ext cx="585065" cy="130514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8 CuadroTexto"/>
          <p:cNvSpPr txBox="1"/>
          <p:nvPr/>
        </p:nvSpPr>
        <p:spPr>
          <a:xfrm>
            <a:off x="4842030" y="6039290"/>
            <a:ext cx="396044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Negativo porque el potencial decrece en el sentido de la corriente</a:t>
            </a:r>
            <a:endParaRPr lang="es-ES" dirty="0"/>
          </a:p>
        </p:txBody>
      </p:sp>
      <p:cxnSp>
        <p:nvCxnSpPr>
          <p:cNvPr id="11" name="10 Conector recto de flecha"/>
          <p:cNvCxnSpPr>
            <a:stCxn id="9" idx="0"/>
          </p:cNvCxnSpPr>
          <p:nvPr/>
        </p:nvCxnSpPr>
        <p:spPr>
          <a:xfrm flipV="1">
            <a:off x="6822250" y="5814265"/>
            <a:ext cx="0" cy="22502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Potencia disipada por una resistencia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47</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763814"/>
                <a:ext cx="8640960" cy="5094185"/>
              </a:xfrm>
            </p:spPr>
            <p:txBody>
              <a:bodyPr>
                <a:normAutofit/>
              </a:bodyPr>
              <a:lstStyle/>
              <a:p>
                <a:pPr marL="44450" indent="0">
                  <a:buNone/>
                </a:pPr>
                <a:r>
                  <a:rPr lang="es-ES" dirty="0" smtClean="0">
                    <a:sym typeface="Wingdings" pitchFamily="2" charset="2"/>
                  </a:rPr>
                  <a:t>La variación de energía potencial eléctrica</a:t>
                </a:r>
                <a:br>
                  <a:rPr lang="es-ES" dirty="0" smtClean="0">
                    <a:sym typeface="Wingdings" pitchFamily="2" charset="2"/>
                  </a:rPr>
                </a:br>
                <a:r>
                  <a:rPr lang="es-ES" dirty="0" smtClean="0">
                    <a:sym typeface="Wingdings" pitchFamily="2" charset="2"/>
                  </a:rPr>
                  <a:t>será:</a:t>
                </a:r>
              </a:p>
              <a:p>
                <a:pPr marL="44450" indent="0">
                  <a:buNone/>
                </a:pPr>
                <a14:m>
                  <m:oMathPara xmlns:m="http://schemas.openxmlformats.org/officeDocument/2006/math">
                    <m:oMathParaPr>
                      <m:jc m:val="centerGroup"/>
                    </m:oMathParaPr>
                    <m:oMath xmlns:m="http://schemas.openxmlformats.org/officeDocument/2006/math">
                      <m:r>
                        <a:rPr lang="es-ES" b="0" i="1" smtClean="0">
                          <a:latin typeface="Cambria Math"/>
                          <a:sym typeface="Wingdings" pitchFamily="2" charset="2"/>
                        </a:rPr>
                        <m:t>𝑑𝑈</m:t>
                      </m:r>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𝑏</m:t>
                          </m:r>
                        </m:sub>
                      </m:sSub>
                      <m:r>
                        <a:rPr lang="es-ES" b="0" i="1" smtClean="0">
                          <a:latin typeface="Cambria Math"/>
                          <a:sym typeface="Wingdings" pitchFamily="2" charset="2"/>
                        </a:rPr>
                        <m:t>𝑑𝑄</m:t>
                      </m:r>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𝑎</m:t>
                          </m:r>
                        </m:sub>
                      </m:sSub>
                      <m:r>
                        <a:rPr lang="es-ES" b="0" i="1" smtClean="0">
                          <a:latin typeface="Cambria Math"/>
                          <a:sym typeface="Wingdings" pitchFamily="2" charset="2"/>
                        </a:rPr>
                        <m:t>𝑑𝑄</m:t>
                      </m:r>
                      <m:r>
                        <a:rPr lang="es-ES" b="0" i="1" smtClean="0">
                          <a:latin typeface="Cambria Math"/>
                          <a:sym typeface="Wingdings" pitchFamily="2" charset="2"/>
                        </a:rPr>
                        <m:t>=−</m:t>
                      </m:r>
                      <m:d>
                        <m:dPr>
                          <m:ctrlPr>
                            <a:rPr lang="es-ES" b="0" i="1" smtClean="0">
                              <a:latin typeface="Cambria Math"/>
                              <a:sym typeface="Wingdings" pitchFamily="2" charset="2"/>
                            </a:rPr>
                          </m:ctrlPr>
                        </m:dPr>
                        <m:e>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𝑏</m:t>
                              </m:r>
                            </m:sub>
                          </m:sSub>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𝑎</m:t>
                              </m:r>
                            </m:sub>
                          </m:sSub>
                        </m:e>
                      </m:d>
                      <m:r>
                        <a:rPr lang="es-ES" b="0" i="1" smtClean="0">
                          <a:latin typeface="Cambria Math"/>
                          <a:sym typeface="Wingdings" pitchFamily="2" charset="2"/>
                        </a:rPr>
                        <m:t>𝑑𝑄</m:t>
                      </m:r>
                      <m:r>
                        <a:rPr lang="es-ES" b="0" i="1" smtClean="0">
                          <a:latin typeface="Cambria Math"/>
                          <a:sym typeface="Wingdings" pitchFamily="2" charset="2"/>
                        </a:rPr>
                        <m:t>=−</m:t>
                      </m:r>
                      <m:sSub>
                        <m:sSubPr>
                          <m:ctrlPr>
                            <a:rPr lang="es-ES" b="0" i="1" smtClean="0">
                              <a:latin typeface="Cambria Math"/>
                              <a:sym typeface="Wingdings" pitchFamily="2" charset="2"/>
                            </a:rPr>
                          </m:ctrlPr>
                        </m:sSubPr>
                        <m:e>
                          <m:r>
                            <a:rPr lang="es-ES" b="0" i="1" smtClean="0">
                              <a:latin typeface="Cambria Math"/>
                              <a:sym typeface="Wingdings" pitchFamily="2" charset="2"/>
                            </a:rPr>
                            <m:t>𝑉</m:t>
                          </m:r>
                        </m:e>
                        <m:sub>
                          <m:r>
                            <a:rPr lang="es-ES" b="0" i="1" smtClean="0">
                              <a:latin typeface="Cambria Math"/>
                              <a:sym typeface="Wingdings" pitchFamily="2" charset="2"/>
                            </a:rPr>
                            <m:t>𝑎𝑏</m:t>
                          </m:r>
                        </m:sub>
                      </m:sSub>
                      <m:r>
                        <a:rPr lang="es-ES" b="0" i="1" smtClean="0">
                          <a:latin typeface="Cambria Math"/>
                          <a:sym typeface="Wingdings" pitchFamily="2" charset="2"/>
                        </a:rPr>
                        <m:t>𝑑𝑄</m:t>
                      </m:r>
                    </m:oMath>
                  </m:oMathPara>
                </a14:m>
                <a:endParaRPr lang="es-ES" dirty="0" smtClean="0">
                  <a:sym typeface="Wingdings" pitchFamily="2" charset="2"/>
                </a:endParaRPr>
              </a:p>
              <a:p>
                <a:pPr marL="44450" indent="0">
                  <a:buNone/>
                </a:pPr>
                <a:endParaRPr lang="es-ES" dirty="0">
                  <a:sym typeface="Wingdings" pitchFamily="2" charset="2"/>
                </a:endParaRPr>
              </a:p>
              <a:p>
                <a:pPr marL="364490" lvl="1" indent="0">
                  <a:buNone/>
                </a:pPr>
                <a:r>
                  <a:rPr lang="es-ES" dirty="0" smtClean="0">
                    <a:sym typeface="Wingdings" pitchFamily="2" charset="2"/>
                  </a:rPr>
                  <a:t>Y la variación temporal será:</a:t>
                </a:r>
              </a:p>
              <a:p>
                <a:pPr marL="364490" lvl="1" indent="0">
                  <a:buNone/>
                </a:pPr>
                <a:r>
                  <a:rPr lang="es-ES" b="0" dirty="0" smtClean="0">
                    <a:sym typeface="Wingdings" pitchFamily="2" charset="2"/>
                  </a:rPr>
                  <a:t>		</a:t>
                </a:r>
                <a14:m>
                  <m:oMath xmlns:m="http://schemas.openxmlformats.org/officeDocument/2006/math">
                    <m:r>
                      <a:rPr lang="es-ES" b="0" i="1" smtClean="0">
                        <a:latin typeface="Cambria Math"/>
                        <a:sym typeface="Wingdings" pitchFamily="2" charset="2"/>
                      </a:rPr>
                      <m:t>−</m:t>
                    </m:r>
                    <m:f>
                      <m:fPr>
                        <m:ctrlPr>
                          <a:rPr lang="es-ES" b="0" i="1" smtClean="0">
                            <a:latin typeface="Cambria Math"/>
                            <a:sym typeface="Wingdings" pitchFamily="2" charset="2"/>
                          </a:rPr>
                        </m:ctrlPr>
                      </m:fPr>
                      <m:num>
                        <m:r>
                          <a:rPr lang="es-ES" b="0" i="1" smtClean="0">
                            <a:latin typeface="Cambria Math"/>
                            <a:sym typeface="Wingdings" pitchFamily="2" charset="2"/>
                          </a:rPr>
                          <m:t>𝑑𝑈</m:t>
                        </m:r>
                      </m:num>
                      <m:den>
                        <m:r>
                          <a:rPr lang="es-ES" b="0" i="1" smtClean="0">
                            <a:latin typeface="Cambria Math"/>
                            <a:sym typeface="Wingdings" pitchFamily="2" charset="2"/>
                          </a:rPr>
                          <m:t>𝑑𝑡</m:t>
                        </m:r>
                      </m:den>
                    </m:f>
                    <m:r>
                      <a:rPr lang="es-ES" b="0" i="1" smtClean="0">
                        <a:latin typeface="Cambria Math"/>
                        <a:sym typeface="Wingdings" pitchFamily="2" charset="2"/>
                      </a:rPr>
                      <m:t>=−</m:t>
                    </m:r>
                    <m:f>
                      <m:fPr>
                        <m:ctrlPr>
                          <a:rPr lang="es-ES" b="0" i="1" smtClean="0">
                            <a:latin typeface="Cambria Math"/>
                            <a:sym typeface="Wingdings" pitchFamily="2" charset="2"/>
                          </a:rPr>
                        </m:ctrlPr>
                      </m:fPr>
                      <m:num>
                        <m:r>
                          <a:rPr lang="es-ES" b="0" i="1" smtClean="0">
                            <a:latin typeface="Cambria Math"/>
                            <a:sym typeface="Wingdings" pitchFamily="2" charset="2"/>
                          </a:rPr>
                          <m:t>−</m:t>
                        </m:r>
                        <m:r>
                          <a:rPr lang="es-ES" b="0" i="1" smtClean="0">
                            <a:latin typeface="Cambria Math"/>
                            <a:sym typeface="Wingdings" pitchFamily="2" charset="2"/>
                          </a:rPr>
                          <m:t>𝑉𝑑𝑄</m:t>
                        </m:r>
                      </m:num>
                      <m:den>
                        <m:r>
                          <a:rPr lang="es-ES" b="0" i="1" smtClean="0">
                            <a:latin typeface="Cambria Math"/>
                            <a:sym typeface="Wingdings" pitchFamily="2" charset="2"/>
                          </a:rPr>
                          <m:t>𝑑𝑡</m:t>
                        </m:r>
                      </m:den>
                    </m:f>
                    <m:r>
                      <a:rPr lang="es-ES" b="0" i="0" smtClean="0">
                        <a:latin typeface="Cambria Math"/>
                        <a:sym typeface="Wingdings" pitchFamily="2" charset="2"/>
                      </a:rPr>
                      <m:t>=</m:t>
                    </m:r>
                    <m:r>
                      <a:rPr lang="es-ES" b="0" i="1" smtClean="0">
                        <a:latin typeface="Cambria Math"/>
                        <a:sym typeface="Wingdings" pitchFamily="2" charset="2"/>
                      </a:rPr>
                      <m:t>𝑉</m:t>
                    </m:r>
                    <m:f>
                      <m:fPr>
                        <m:ctrlPr>
                          <a:rPr lang="es-ES" b="0" i="1" smtClean="0">
                            <a:latin typeface="Cambria Math"/>
                            <a:sym typeface="Wingdings" pitchFamily="2" charset="2"/>
                          </a:rPr>
                        </m:ctrlPr>
                      </m:fPr>
                      <m:num>
                        <m:r>
                          <a:rPr lang="es-ES" b="0" i="1" smtClean="0">
                            <a:latin typeface="Cambria Math"/>
                            <a:sym typeface="Wingdings" pitchFamily="2" charset="2"/>
                          </a:rPr>
                          <m:t>𝑑𝑄</m:t>
                        </m:r>
                      </m:num>
                      <m:den>
                        <m:r>
                          <a:rPr lang="es-ES" b="0" i="1" smtClean="0">
                            <a:latin typeface="Cambria Math"/>
                            <a:sym typeface="Wingdings" pitchFamily="2" charset="2"/>
                          </a:rPr>
                          <m:t>𝑑𝑡</m:t>
                        </m:r>
                      </m:den>
                    </m:f>
                  </m:oMath>
                </a14:m>
                <a:endParaRPr lang="es-ES" i="1" dirty="0" smtClean="0">
                  <a:sym typeface="Wingdings" pitchFamily="2" charset="2"/>
                </a:endParaRPr>
              </a:p>
              <a:p>
                <a:pPr marL="364490" lvl="1" indent="0">
                  <a:buNone/>
                </a:pPr>
                <a:r>
                  <a:rPr lang="es-ES" dirty="0" smtClean="0">
                    <a:sym typeface="Wingdings" pitchFamily="2" charset="2"/>
                  </a:rPr>
                  <a:t>Es decir:</a:t>
                </a:r>
              </a:p>
              <a:p>
                <a:pPr marL="364490" lvl="1" indent="0">
                  <a:buNone/>
                </a:pPr>
                <a:r>
                  <a:rPr lang="es-ES" b="0" dirty="0" smtClean="0">
                    <a:sym typeface="Wingdings" pitchFamily="2" charset="2"/>
                  </a:rPr>
                  <a:t>		</a:t>
                </a:r>
                <a14:m>
                  <m:oMath xmlns:m="http://schemas.openxmlformats.org/officeDocument/2006/math">
                    <m:sSub>
                      <m:sSubPr>
                        <m:ctrlPr>
                          <a:rPr lang="es-ES" b="0" i="1" smtClean="0">
                            <a:latin typeface="Cambria Math"/>
                            <a:sym typeface="Wingdings" pitchFamily="2" charset="2"/>
                          </a:rPr>
                        </m:ctrlPr>
                      </m:sSubPr>
                      <m:e>
                        <m:r>
                          <a:rPr lang="es-ES" b="0" i="1" smtClean="0">
                            <a:latin typeface="Cambria Math"/>
                            <a:sym typeface="Wingdings" pitchFamily="2" charset="2"/>
                          </a:rPr>
                          <m:t>𝑃</m:t>
                        </m:r>
                      </m:e>
                      <m:sub>
                        <m:r>
                          <a:rPr lang="es-ES" b="0" i="1" smtClean="0">
                            <a:latin typeface="Cambria Math"/>
                            <a:sym typeface="Wingdings" pitchFamily="2" charset="2"/>
                          </a:rPr>
                          <m:t>𝑅</m:t>
                        </m:r>
                      </m:sub>
                    </m:sSub>
                    <m:r>
                      <a:rPr lang="es-ES" b="0" i="1" smtClean="0">
                        <a:latin typeface="Cambria Math"/>
                        <a:sym typeface="Wingdings" pitchFamily="2" charset="2"/>
                      </a:rPr>
                      <m:t>=</m:t>
                    </m:r>
                    <m:r>
                      <a:rPr lang="es-ES" b="0" i="1" smtClean="0">
                        <a:latin typeface="Cambria Math"/>
                        <a:sym typeface="Wingdings" pitchFamily="2" charset="2"/>
                      </a:rPr>
                      <m:t>𝑉𝐼</m:t>
                    </m:r>
                  </m:oMath>
                </a14:m>
                <a:endParaRPr lang="es-ES" dirty="0" smtClean="0">
                  <a:sym typeface="Wingdings" pitchFamily="2" charset="2"/>
                </a:endParaRPr>
              </a:p>
              <a:p>
                <a:pPr marL="364490" lvl="1" indent="0">
                  <a:buNone/>
                </a:pPr>
                <a:endParaRPr lang="es-ES" sz="1400" dirty="0">
                  <a:sym typeface="Wingdings" pitchFamily="2" charset="2"/>
                </a:endParaRPr>
              </a:p>
              <a:p>
                <a:pPr marL="364490" lvl="1" indent="0">
                  <a:buNone/>
                </a:pPr>
                <a:r>
                  <a:rPr lang="es-ES" b="1" dirty="0" smtClean="0">
                    <a:solidFill>
                      <a:srgbClr val="C00000"/>
                    </a:solidFill>
                    <a:sym typeface="Wingdings" pitchFamily="2" charset="2"/>
                  </a:rPr>
                  <a:t>	   </a:t>
                </a:r>
                <a14:m>
                  <m:oMath xmlns:m="http://schemas.openxmlformats.org/officeDocument/2006/math">
                    <m:sSub>
                      <m:sSubPr>
                        <m:ctrlPr>
                          <a:rPr lang="es-ES" b="1" i="1" smtClean="0">
                            <a:solidFill>
                              <a:srgbClr val="C00000"/>
                            </a:solidFill>
                            <a:latin typeface="Cambria Math"/>
                            <a:sym typeface="Wingdings" pitchFamily="2" charset="2"/>
                          </a:rPr>
                        </m:ctrlPr>
                      </m:sSubPr>
                      <m:e>
                        <m:r>
                          <a:rPr lang="es-ES" b="1" i="1" smtClean="0">
                            <a:solidFill>
                              <a:srgbClr val="C00000"/>
                            </a:solidFill>
                            <a:latin typeface="Cambria Math"/>
                            <a:sym typeface="Wingdings" pitchFamily="2" charset="2"/>
                          </a:rPr>
                          <m:t>𝑷</m:t>
                        </m:r>
                      </m:e>
                      <m:sub>
                        <m:r>
                          <a:rPr lang="es-ES" b="1" i="1" smtClean="0">
                            <a:solidFill>
                              <a:srgbClr val="C00000"/>
                            </a:solidFill>
                            <a:latin typeface="Cambria Math"/>
                            <a:sym typeface="Wingdings" pitchFamily="2" charset="2"/>
                          </a:rPr>
                          <m:t>𝑹</m:t>
                        </m:r>
                      </m:sub>
                    </m:sSub>
                    <m:r>
                      <a:rPr lang="es-ES" b="1" i="1" smtClean="0">
                        <a:solidFill>
                          <a:srgbClr val="C00000"/>
                        </a:solidFill>
                        <a:latin typeface="Cambria Math"/>
                        <a:sym typeface="Wingdings" pitchFamily="2" charset="2"/>
                      </a:rPr>
                      <m:t>=</m:t>
                    </m:r>
                    <m:r>
                      <a:rPr lang="es-ES" b="1" i="1" smtClean="0">
                        <a:solidFill>
                          <a:srgbClr val="C00000"/>
                        </a:solidFill>
                        <a:latin typeface="Cambria Math"/>
                        <a:sym typeface="Wingdings" pitchFamily="2" charset="2"/>
                      </a:rPr>
                      <m:t>𝑽𝑰</m:t>
                    </m:r>
                    <m:r>
                      <a:rPr lang="es-ES" b="1" i="1" smtClean="0">
                        <a:solidFill>
                          <a:srgbClr val="C00000"/>
                        </a:solidFill>
                        <a:latin typeface="Cambria Math"/>
                        <a:sym typeface="Wingdings" pitchFamily="2" charset="2"/>
                      </a:rPr>
                      <m:t>=</m:t>
                    </m:r>
                    <m:sSup>
                      <m:sSupPr>
                        <m:ctrlPr>
                          <a:rPr lang="es-ES" b="1" i="1" smtClean="0">
                            <a:solidFill>
                              <a:srgbClr val="C00000"/>
                            </a:solidFill>
                            <a:latin typeface="Cambria Math"/>
                            <a:sym typeface="Wingdings" pitchFamily="2" charset="2"/>
                          </a:rPr>
                        </m:ctrlPr>
                      </m:sSupPr>
                      <m:e>
                        <m:r>
                          <a:rPr lang="es-ES" b="1" i="1" smtClean="0">
                            <a:solidFill>
                              <a:srgbClr val="C00000"/>
                            </a:solidFill>
                            <a:latin typeface="Cambria Math"/>
                            <a:sym typeface="Wingdings" pitchFamily="2" charset="2"/>
                          </a:rPr>
                          <m:t>𝑰</m:t>
                        </m:r>
                      </m:e>
                      <m:sup>
                        <m:r>
                          <a:rPr lang="es-ES" b="1" i="1" smtClean="0">
                            <a:solidFill>
                              <a:srgbClr val="C00000"/>
                            </a:solidFill>
                            <a:latin typeface="Cambria Math"/>
                            <a:sym typeface="Wingdings" pitchFamily="2" charset="2"/>
                          </a:rPr>
                          <m:t>𝟐</m:t>
                        </m:r>
                      </m:sup>
                    </m:sSup>
                    <m:r>
                      <a:rPr lang="es-ES" b="1" i="1" smtClean="0">
                        <a:solidFill>
                          <a:srgbClr val="C00000"/>
                        </a:solidFill>
                        <a:latin typeface="Cambria Math"/>
                        <a:sym typeface="Wingdings" pitchFamily="2" charset="2"/>
                      </a:rPr>
                      <m:t>𝑹</m:t>
                    </m:r>
                    <m:r>
                      <a:rPr lang="es-ES" b="1" i="1" smtClean="0">
                        <a:solidFill>
                          <a:srgbClr val="C00000"/>
                        </a:solidFill>
                        <a:latin typeface="Cambria Math"/>
                        <a:sym typeface="Wingdings" pitchFamily="2" charset="2"/>
                      </a:rPr>
                      <m:t>=</m:t>
                    </m:r>
                    <m:f>
                      <m:fPr>
                        <m:ctrlPr>
                          <a:rPr lang="es-ES" b="1" i="1" smtClean="0">
                            <a:solidFill>
                              <a:srgbClr val="C00000"/>
                            </a:solidFill>
                            <a:latin typeface="Cambria Math"/>
                            <a:sym typeface="Wingdings" pitchFamily="2" charset="2"/>
                          </a:rPr>
                        </m:ctrlPr>
                      </m:fPr>
                      <m:num>
                        <m:sSup>
                          <m:sSupPr>
                            <m:ctrlPr>
                              <a:rPr lang="es-ES" b="1" i="1" smtClean="0">
                                <a:solidFill>
                                  <a:srgbClr val="C00000"/>
                                </a:solidFill>
                                <a:latin typeface="Cambria Math"/>
                                <a:sym typeface="Wingdings" pitchFamily="2" charset="2"/>
                              </a:rPr>
                            </m:ctrlPr>
                          </m:sSupPr>
                          <m:e>
                            <m:r>
                              <a:rPr lang="es-ES" b="1" i="1" smtClean="0">
                                <a:solidFill>
                                  <a:srgbClr val="C00000"/>
                                </a:solidFill>
                                <a:latin typeface="Cambria Math"/>
                                <a:sym typeface="Wingdings" pitchFamily="2" charset="2"/>
                              </a:rPr>
                              <m:t>𝑽</m:t>
                            </m:r>
                          </m:e>
                          <m:sup>
                            <m:r>
                              <a:rPr lang="es-ES" b="1" i="1" smtClean="0">
                                <a:solidFill>
                                  <a:srgbClr val="C00000"/>
                                </a:solidFill>
                                <a:latin typeface="Cambria Math"/>
                                <a:sym typeface="Wingdings" pitchFamily="2" charset="2"/>
                              </a:rPr>
                              <m:t>𝟐</m:t>
                            </m:r>
                          </m:sup>
                        </m:sSup>
                      </m:num>
                      <m:den>
                        <m:r>
                          <a:rPr lang="es-ES" b="1" i="1" smtClean="0">
                            <a:solidFill>
                              <a:srgbClr val="C00000"/>
                            </a:solidFill>
                            <a:latin typeface="Cambria Math"/>
                            <a:sym typeface="Wingdings" pitchFamily="2" charset="2"/>
                          </a:rPr>
                          <m:t>𝑹</m:t>
                        </m:r>
                      </m:den>
                    </m:f>
                  </m:oMath>
                </a14:m>
                <a:endParaRPr lang="es-ES" b="1" dirty="0" smtClean="0">
                  <a:solidFill>
                    <a:srgbClr val="C00000"/>
                  </a:solidFill>
                  <a:sym typeface="Wingdings" pitchFamily="2" charset="2"/>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763814"/>
                <a:ext cx="8640960" cy="5094185"/>
              </a:xfrm>
              <a:blipFill rotWithShape="1">
                <a:blip r:embed="rId2"/>
                <a:stretch>
                  <a:fillRect l="-987" t="-1196"/>
                </a:stretch>
              </a:blipFill>
            </p:spPr>
            <p:txBody>
              <a:bodyPr/>
              <a:lstStyle/>
              <a:p>
                <a:r>
                  <a:rPr lang="en-US">
                    <a:noFill/>
                  </a:rPr>
                  <a:t> </a:t>
                </a:r>
              </a:p>
            </p:txBody>
          </p:sp>
        </mc:Fallback>
      </mc:AlternateContent>
      <p:pic>
        <p:nvPicPr>
          <p:cNvPr id="5122" name="Picture 2" descr="Energi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130" y="1538790"/>
            <a:ext cx="1744360" cy="10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redondeado"/>
          <p:cNvSpPr/>
          <p:nvPr/>
        </p:nvSpPr>
        <p:spPr>
          <a:xfrm>
            <a:off x="4887035" y="4084087"/>
            <a:ext cx="450050" cy="85509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Rectángulo redondeado"/>
          <p:cNvSpPr/>
          <p:nvPr/>
        </p:nvSpPr>
        <p:spPr>
          <a:xfrm>
            <a:off x="2141730" y="4104075"/>
            <a:ext cx="720080" cy="85509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Rectángulo redondeado"/>
          <p:cNvSpPr/>
          <p:nvPr/>
        </p:nvSpPr>
        <p:spPr>
          <a:xfrm>
            <a:off x="1466655" y="5994285"/>
            <a:ext cx="3060340" cy="81009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5" name="14 Conector recto de flecha"/>
          <p:cNvCxnSpPr>
            <a:stCxn id="10" idx="2"/>
          </p:cNvCxnSpPr>
          <p:nvPr/>
        </p:nvCxnSpPr>
        <p:spPr>
          <a:xfrm flipH="1">
            <a:off x="3311860" y="4939182"/>
            <a:ext cx="1800200" cy="605053"/>
          </a:xfrm>
          <a:prstGeom prst="straightConnector1">
            <a:avLst/>
          </a:prstGeom>
          <a:ln w="1905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13" idx="2"/>
          </p:cNvCxnSpPr>
          <p:nvPr/>
        </p:nvCxnSpPr>
        <p:spPr>
          <a:xfrm flipH="1">
            <a:off x="2321750" y="4959170"/>
            <a:ext cx="180020" cy="427548"/>
          </a:xfrm>
          <a:prstGeom prst="straightConnector1">
            <a:avLst/>
          </a:prstGeom>
          <a:ln w="1905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24 Flecha curvada hacia la derecha"/>
          <p:cNvSpPr/>
          <p:nvPr/>
        </p:nvSpPr>
        <p:spPr>
          <a:xfrm>
            <a:off x="700525" y="5679250"/>
            <a:ext cx="676120" cy="900100"/>
          </a:xfrm>
          <a:prstGeom prst="curvedRightArrow">
            <a:avLst>
              <a:gd name="adj1" fmla="val 1518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23 CuadroTexto"/>
          <p:cNvSpPr txBox="1"/>
          <p:nvPr/>
        </p:nvSpPr>
        <p:spPr>
          <a:xfrm>
            <a:off x="-964" y="5944634"/>
            <a:ext cx="704039" cy="369332"/>
          </a:xfrm>
          <a:prstGeom prst="rect">
            <a:avLst/>
          </a:prstGeom>
          <a:noFill/>
        </p:spPr>
        <p:txBody>
          <a:bodyPr wrap="none" rtlCol="0">
            <a:spAutoFit/>
          </a:bodyPr>
          <a:lstStyle/>
          <a:p>
            <a:r>
              <a:rPr lang="en-US" i="1" dirty="0" smtClean="0"/>
              <a:t>V=IR</a:t>
            </a:r>
            <a:endParaRPr lang="en-US" i="1" dirty="0"/>
          </a:p>
        </p:txBody>
      </p:sp>
      <p:sp>
        <p:nvSpPr>
          <p:cNvPr id="27" name="26 CuadroTexto"/>
          <p:cNvSpPr txBox="1"/>
          <p:nvPr/>
        </p:nvSpPr>
        <p:spPr>
          <a:xfrm>
            <a:off x="5517104" y="5994285"/>
            <a:ext cx="3555395" cy="830997"/>
          </a:xfrm>
          <a:prstGeom prst="rect">
            <a:avLst/>
          </a:prstGeom>
          <a:noFill/>
        </p:spPr>
        <p:txBody>
          <a:bodyPr wrap="square" rtlCol="0">
            <a:spAutoFit/>
          </a:bodyPr>
          <a:lstStyle/>
          <a:p>
            <a:r>
              <a:rPr lang="es-ES" sz="2400" dirty="0" smtClean="0">
                <a:solidFill>
                  <a:srgbClr val="C00000"/>
                </a:solidFill>
                <a:latin typeface="+mn-lt"/>
              </a:rPr>
              <a:t>Potencia disipada en una resistencia </a:t>
            </a:r>
            <a:r>
              <a:rPr lang="es-ES" sz="2400" dirty="0" smtClean="0">
                <a:solidFill>
                  <a:srgbClr val="C00000"/>
                </a:solidFill>
                <a:latin typeface="+mn-lt"/>
                <a:sym typeface="Wingdings" pitchFamily="2" charset="2"/>
              </a:rPr>
              <a:t> </a:t>
            </a:r>
            <a:r>
              <a:rPr lang="es-ES" sz="2400" b="1" dirty="0" smtClean="0">
                <a:solidFill>
                  <a:srgbClr val="C00000"/>
                </a:solidFill>
                <a:latin typeface="+mn-lt"/>
                <a:sym typeface="Wingdings" pitchFamily="2" charset="2"/>
              </a:rPr>
              <a:t>Efecto Joule</a:t>
            </a:r>
            <a:endParaRPr lang="es-ES" sz="2400" b="1" dirty="0">
              <a:solidFill>
                <a:srgbClr val="C00000"/>
              </a:solidFill>
              <a:latin typeface="+mn-lt"/>
            </a:endParaRPr>
          </a:p>
        </p:txBody>
      </p:sp>
      <p:sp>
        <p:nvSpPr>
          <p:cNvPr id="28" name="27 Flecha izquierda"/>
          <p:cNvSpPr/>
          <p:nvPr/>
        </p:nvSpPr>
        <p:spPr>
          <a:xfrm>
            <a:off x="4617005" y="6233100"/>
            <a:ext cx="810090" cy="3462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38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Potencia de una fuente</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48</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600200"/>
                <a:ext cx="8640960" cy="4065259"/>
              </a:xfrm>
            </p:spPr>
            <p:txBody>
              <a:bodyPr>
                <a:normAutofit fontScale="85000" lnSpcReduction="20000"/>
              </a:bodyPr>
              <a:lstStyle/>
              <a:p>
                <a:r>
                  <a:rPr lang="es-ES" dirty="0" smtClean="0"/>
                  <a:t>Si la corriente circula en la dirección de la</a:t>
                </a:r>
                <a:br>
                  <a:rPr lang="es-ES" dirty="0" smtClean="0"/>
                </a:br>
                <a:r>
                  <a:rPr lang="es-ES" dirty="0" smtClean="0"/>
                  <a:t>figura, la batería se descarga</a:t>
                </a:r>
              </a:p>
              <a:p>
                <a:pPr lvl="1"/>
                <a:r>
                  <a:rPr lang="es-ES" dirty="0" smtClean="0"/>
                  <a:t>Se está extrayendo energía de la batería</a:t>
                </a:r>
                <a:br>
                  <a:rPr lang="es-ES" dirty="0" smtClean="0"/>
                </a:br>
                <a:r>
                  <a:rPr lang="es-ES" dirty="0" smtClean="0"/>
                  <a:t>para dársela al circuito</a:t>
                </a:r>
              </a:p>
              <a:p>
                <a:r>
                  <a:rPr lang="es-ES" dirty="0" smtClean="0"/>
                  <a:t>Si en un tiempo </a:t>
                </a:r>
                <a:r>
                  <a:rPr lang="es-ES" i="1" dirty="0" err="1" smtClean="0"/>
                  <a:t>dt</a:t>
                </a:r>
                <a:r>
                  <a:rPr lang="es-ES" i="1" dirty="0" smtClean="0"/>
                  <a:t>,</a:t>
                </a:r>
                <a:r>
                  <a:rPr lang="es-ES" dirty="0" smtClean="0"/>
                  <a:t> una carga total </a:t>
                </a:r>
                <a:r>
                  <a:rPr lang="es-ES" i="1" dirty="0" err="1" smtClean="0"/>
                  <a:t>dQ</a:t>
                </a:r>
                <a:r>
                  <a:rPr lang="es-ES" dirty="0" smtClean="0"/>
                  <a:t> pasa</a:t>
                </a:r>
                <a:br>
                  <a:rPr lang="es-ES" dirty="0" smtClean="0"/>
                </a:br>
                <a:r>
                  <a:rPr lang="es-ES" dirty="0" smtClean="0"/>
                  <a:t>desde </a:t>
                </a:r>
                <a:r>
                  <a:rPr lang="es-ES" i="1" dirty="0" smtClean="0"/>
                  <a:t>b</a:t>
                </a:r>
                <a:r>
                  <a:rPr lang="es-ES" dirty="0" smtClean="0"/>
                  <a:t> hasta </a:t>
                </a:r>
                <a:r>
                  <a:rPr lang="es-ES" i="1" dirty="0" smtClean="0"/>
                  <a:t>a</a:t>
                </a:r>
                <a:r>
                  <a:rPr lang="es-ES" dirty="0" smtClean="0"/>
                  <a:t>, su energía potencial será:</a:t>
                </a:r>
              </a:p>
              <a:p>
                <a:pPr marL="0" indent="0">
                  <a:buNone/>
                </a:pPr>
                <a:r>
                  <a:rPr lang="es-ES" b="0" dirty="0" smtClean="0"/>
                  <a:t>		</a:t>
                </a:r>
                <a14:m>
                  <m:oMath xmlns:m="http://schemas.openxmlformats.org/officeDocument/2006/math">
                    <m:r>
                      <a:rPr lang="es-ES" b="0" i="1" smtClean="0">
                        <a:latin typeface="Cambria Math"/>
                      </a:rPr>
                      <m:t>𝑑𝑈</m:t>
                    </m:r>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𝑎𝑏</m:t>
                        </m:r>
                      </m:sub>
                    </m:sSub>
                    <m:r>
                      <a:rPr lang="es-ES" b="0" i="1" smtClean="0">
                        <a:latin typeface="Cambria Math"/>
                      </a:rPr>
                      <m:t>𝑑𝑄</m:t>
                    </m:r>
                  </m:oMath>
                </a14:m>
                <a:endParaRPr lang="es-ES" dirty="0" smtClean="0"/>
              </a:p>
              <a:p>
                <a:r>
                  <a:rPr lang="es-ES" dirty="0" smtClean="0"/>
                  <a:t>La potencia de salida será:</a:t>
                </a:r>
              </a:p>
              <a:p>
                <a:pPr marL="0" indent="0">
                  <a:buNone/>
                </a:pPr>
                <a:r>
                  <a:rPr lang="es-ES" b="0" dirty="0" smtClean="0"/>
                  <a:t>		</a:t>
                </a:r>
                <a14:m>
                  <m:oMath xmlns:m="http://schemas.openxmlformats.org/officeDocument/2006/math">
                    <m:r>
                      <a:rPr lang="es-ES" b="0" i="1" smtClean="0">
                        <a:latin typeface="Cambria Math"/>
                      </a:rPr>
                      <m:t>𝑃</m:t>
                    </m:r>
                    <m:r>
                      <a:rPr lang="es-ES" b="0" i="1" smtClean="0">
                        <a:latin typeface="Cambria Math"/>
                      </a:rPr>
                      <m:t>=</m:t>
                    </m:r>
                    <m:f>
                      <m:fPr>
                        <m:ctrlPr>
                          <a:rPr lang="es-ES" b="0" i="1" smtClean="0">
                            <a:latin typeface="Cambria Math"/>
                          </a:rPr>
                        </m:ctrlPr>
                      </m:fPr>
                      <m:num>
                        <m:r>
                          <a:rPr lang="es-ES" b="0" i="1" smtClean="0">
                            <a:latin typeface="Cambria Math"/>
                          </a:rPr>
                          <m:t>𝑑𝑈</m:t>
                        </m:r>
                      </m:num>
                      <m:den>
                        <m:r>
                          <a:rPr lang="es-ES" b="0" i="1" smtClean="0">
                            <a:latin typeface="Cambria Math"/>
                          </a:rPr>
                          <m:t>𝑑𝑡</m:t>
                        </m:r>
                      </m:den>
                    </m:f>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𝑎𝑏</m:t>
                        </m:r>
                      </m:sub>
                    </m:sSub>
                    <m:f>
                      <m:fPr>
                        <m:ctrlPr>
                          <a:rPr lang="es-ES" b="0" i="1" smtClean="0">
                            <a:latin typeface="Cambria Math"/>
                          </a:rPr>
                        </m:ctrlPr>
                      </m:fPr>
                      <m:num>
                        <m:r>
                          <a:rPr lang="es-ES" b="0" i="1" smtClean="0">
                            <a:latin typeface="Cambria Math"/>
                          </a:rPr>
                          <m:t>𝑑𝑄</m:t>
                        </m:r>
                      </m:num>
                      <m:den>
                        <m:r>
                          <a:rPr lang="es-ES" b="0" i="1" smtClean="0">
                            <a:latin typeface="Cambria Math"/>
                          </a:rPr>
                          <m:t>𝑑𝑡</m:t>
                        </m:r>
                      </m:den>
                    </m:f>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𝑎𝑏</m:t>
                        </m:r>
                      </m:sub>
                    </m:sSub>
                    <m:r>
                      <a:rPr lang="es-ES" b="0" i="1" smtClean="0">
                        <a:latin typeface="Cambria Math"/>
                      </a:rPr>
                      <m:t>𝐼</m:t>
                    </m:r>
                  </m:oMath>
                </a14:m>
                <a:endParaRPr lang="es-ES" dirty="0" smtClean="0"/>
              </a:p>
              <a:p>
                <a:pPr marL="0" indent="0">
                  <a:buNone/>
                </a:pPr>
                <a:endParaRPr lang="es-ES" sz="1200" dirty="0" smtClean="0"/>
              </a:p>
              <a:p>
                <a:pPr marL="0" indent="0">
                  <a:buNone/>
                </a:pPr>
                <a:r>
                  <a:rPr lang="es-ES" dirty="0" smtClean="0"/>
                  <a:t>		</a:t>
                </a:r>
                <a14:m>
                  <m:oMath xmlns:m="http://schemas.openxmlformats.org/officeDocument/2006/math">
                    <m:r>
                      <a:rPr lang="es-ES" b="1" i="1" smtClean="0">
                        <a:solidFill>
                          <a:srgbClr val="C00000"/>
                        </a:solidFill>
                        <a:latin typeface="Cambria Math"/>
                      </a:rPr>
                      <m:t>𝑷</m:t>
                    </m:r>
                    <m:r>
                      <a:rPr lang="es-ES" b="1" i="1" smtClean="0">
                        <a:solidFill>
                          <a:srgbClr val="C00000"/>
                        </a:solidFill>
                        <a:latin typeface="Cambria Math"/>
                      </a:rPr>
                      <m:t>=</m:t>
                    </m:r>
                    <m:r>
                      <m:rPr>
                        <m:nor/>
                      </m:rPr>
                      <a:rPr lang="es-ES" sz="3200" b="1">
                        <a:solidFill>
                          <a:srgbClr val="C00000"/>
                        </a:solidFill>
                        <a:latin typeface="Kunstler Script"/>
                        <a:ea typeface="Times New Roman"/>
                        <a:cs typeface="Times New Roman"/>
                      </a:rPr>
                      <m:t>E</m:t>
                    </m:r>
                    <m:r>
                      <a:rPr lang="es-ES" sz="3200" b="1" i="1" smtClean="0">
                        <a:solidFill>
                          <a:srgbClr val="C00000"/>
                        </a:solidFill>
                        <a:latin typeface="Cambria Math"/>
                        <a:ea typeface="Times New Roman"/>
                        <a:cs typeface="Times New Roman"/>
                      </a:rPr>
                      <m:t> </m:t>
                    </m:r>
                    <m:r>
                      <a:rPr lang="es-ES" sz="3200" b="1" i="1" smtClean="0">
                        <a:solidFill>
                          <a:srgbClr val="C00000"/>
                        </a:solidFill>
                        <a:latin typeface="Cambria Math"/>
                        <a:ea typeface="Times New Roman"/>
                        <a:cs typeface="Times New Roman"/>
                      </a:rPr>
                      <m:t>𝑰</m:t>
                    </m:r>
                    <m:r>
                      <a:rPr lang="es-ES" b="1" i="1">
                        <a:solidFill>
                          <a:srgbClr val="C00000"/>
                        </a:solidFill>
                        <a:latin typeface="Cambria Math"/>
                      </a:rPr>
                      <m:t>−</m:t>
                    </m:r>
                    <m:sSup>
                      <m:sSupPr>
                        <m:ctrlPr>
                          <a:rPr lang="es-ES" b="1" i="1" smtClean="0">
                            <a:solidFill>
                              <a:srgbClr val="C00000"/>
                            </a:solidFill>
                            <a:latin typeface="Cambria Math"/>
                          </a:rPr>
                        </m:ctrlPr>
                      </m:sSupPr>
                      <m:e>
                        <m:r>
                          <a:rPr lang="es-ES" b="1" i="1">
                            <a:solidFill>
                              <a:srgbClr val="C00000"/>
                            </a:solidFill>
                            <a:latin typeface="Cambria Math"/>
                          </a:rPr>
                          <m:t>𝑰</m:t>
                        </m:r>
                      </m:e>
                      <m:sup>
                        <m:r>
                          <a:rPr lang="es-ES" b="1" i="1" smtClean="0">
                            <a:solidFill>
                              <a:srgbClr val="C00000"/>
                            </a:solidFill>
                            <a:latin typeface="Cambria Math"/>
                          </a:rPr>
                          <m:t>𝟐</m:t>
                        </m:r>
                      </m:sup>
                    </m:sSup>
                    <m:r>
                      <a:rPr lang="es-ES" b="1" i="1">
                        <a:solidFill>
                          <a:srgbClr val="C00000"/>
                        </a:solidFill>
                        <a:latin typeface="Cambria Math"/>
                      </a:rPr>
                      <m:t>𝒓</m:t>
                    </m:r>
                  </m:oMath>
                </a14:m>
                <a:endParaRPr lang="es-ES" b="1" dirty="0">
                  <a:solidFill>
                    <a:srgbClr val="C00000"/>
                  </a:solidFill>
                </a:endParaRPr>
              </a:p>
              <a:p>
                <a:pPr marL="0" indent="0">
                  <a:buNone/>
                </a:pPr>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600200"/>
                <a:ext cx="8640960" cy="4065259"/>
              </a:xfrm>
              <a:blipFill rotWithShape="1">
                <a:blip r:embed="rId2"/>
                <a:stretch>
                  <a:fillRect l="-141" t="-2853"/>
                </a:stretch>
              </a:blipFill>
            </p:spPr>
            <p:txBody>
              <a:bodyPr/>
              <a:lstStyle/>
              <a:p>
                <a:r>
                  <a:rPr lang="en-US">
                    <a:noFill/>
                  </a:rPr>
                  <a:t> </a:t>
                </a:r>
              </a:p>
            </p:txBody>
          </p:sp>
        </mc:Fallback>
      </mc:AlternateContent>
      <p:pic>
        <p:nvPicPr>
          <p:cNvPr id="6146" name="Picture 2" descr="Energia_ba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906" y="1583795"/>
            <a:ext cx="1748594" cy="139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5787135" y="3519010"/>
            <a:ext cx="328536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Positivo porque el potencial aumenta en el sentido de la corriente que pasa por la batería</a:t>
            </a:r>
            <a:endParaRPr lang="es-ES" dirty="0"/>
          </a:p>
        </p:txBody>
      </p:sp>
      <p:cxnSp>
        <p:nvCxnSpPr>
          <p:cNvPr id="7" name="6 Conector recto de flecha"/>
          <p:cNvCxnSpPr/>
          <p:nvPr/>
        </p:nvCxnSpPr>
        <p:spPr>
          <a:xfrm flipH="1">
            <a:off x="4076946" y="3789041"/>
            <a:ext cx="1710189"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18 CuadroTexto"/>
              <p:cNvSpPr txBox="1"/>
              <p:nvPr/>
            </p:nvSpPr>
            <p:spPr>
              <a:xfrm>
                <a:off x="7501317" y="2978950"/>
                <a:ext cx="15711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2400" b="0" i="1" smtClean="0">
                              <a:latin typeface="Cambria Math"/>
                            </a:rPr>
                          </m:ctrlPr>
                        </m:sSubPr>
                        <m:e>
                          <m:r>
                            <a:rPr lang="es-ES" sz="2400" b="0" i="1" smtClean="0">
                              <a:latin typeface="Cambria Math"/>
                            </a:rPr>
                            <m:t>𝑉</m:t>
                          </m:r>
                        </m:e>
                        <m:sub>
                          <m:r>
                            <a:rPr lang="es-ES" sz="2400" b="0" i="1" smtClean="0">
                              <a:latin typeface="Cambria Math"/>
                            </a:rPr>
                            <m:t>𝑎</m:t>
                          </m:r>
                        </m:sub>
                      </m:sSub>
                      <m:r>
                        <a:rPr lang="es-ES" sz="2400" b="0" i="1" smtClean="0">
                          <a:latin typeface="Cambria Math"/>
                        </a:rPr>
                        <m:t>&gt;</m:t>
                      </m:r>
                      <m:sSub>
                        <m:sSubPr>
                          <m:ctrlPr>
                            <a:rPr lang="es-ES" sz="2400" b="0" i="1" smtClean="0">
                              <a:latin typeface="Cambria Math"/>
                            </a:rPr>
                          </m:ctrlPr>
                        </m:sSubPr>
                        <m:e>
                          <m:r>
                            <a:rPr lang="es-ES" sz="2400" b="0" i="1" smtClean="0">
                              <a:latin typeface="Cambria Math"/>
                            </a:rPr>
                            <m:t>𝑉</m:t>
                          </m:r>
                        </m:e>
                        <m:sub>
                          <m:r>
                            <a:rPr lang="es-ES" sz="2400" b="0" i="1" smtClean="0">
                              <a:latin typeface="Cambria Math"/>
                            </a:rPr>
                            <m:t>𝑏</m:t>
                          </m:r>
                        </m:sub>
                      </m:sSub>
                    </m:oMath>
                  </m:oMathPara>
                </a14:m>
                <a:endParaRPr lang="en-US" dirty="0"/>
              </a:p>
            </p:txBody>
          </p:sp>
        </mc:Choice>
        <mc:Fallback xmlns="">
          <p:sp>
            <p:nvSpPr>
              <p:cNvPr id="19" name="18 CuadroTexto"/>
              <p:cNvSpPr txBox="1">
                <a:spLocks noRot="1" noChangeAspect="1" noMove="1" noResize="1" noEditPoints="1" noAdjustHandles="1" noChangeArrowheads="1" noChangeShapeType="1" noTextEdit="1"/>
              </p:cNvSpPr>
              <p:nvPr/>
            </p:nvSpPr>
            <p:spPr>
              <a:xfrm>
                <a:off x="7501317" y="2978950"/>
                <a:ext cx="1571183" cy="461665"/>
              </a:xfrm>
              <a:prstGeom prst="rect">
                <a:avLst/>
              </a:prstGeom>
              <a:blipFill rotWithShape="1">
                <a:blip r:embed="rId4"/>
                <a:stretch>
                  <a:fillRect b="-5333"/>
                </a:stretch>
              </a:blipFill>
            </p:spPr>
            <p:txBody>
              <a:bodyPr/>
              <a:lstStyle/>
              <a:p>
                <a:r>
                  <a:rPr lang="en-US">
                    <a:noFill/>
                  </a:rPr>
                  <a:t> </a:t>
                </a:r>
              </a:p>
            </p:txBody>
          </p:sp>
        </mc:Fallback>
      </mc:AlternateContent>
      <p:sp>
        <p:nvSpPr>
          <p:cNvPr id="21" name="20 Flecha curvada hacia la derecha"/>
          <p:cNvSpPr/>
          <p:nvPr/>
        </p:nvSpPr>
        <p:spPr>
          <a:xfrm>
            <a:off x="1646675" y="4554125"/>
            <a:ext cx="405045" cy="8100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2" name="21 Rectángulo"/>
              <p:cNvSpPr/>
              <p:nvPr/>
            </p:nvSpPr>
            <p:spPr>
              <a:xfrm>
                <a:off x="99785" y="4698478"/>
                <a:ext cx="15228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𝑉</m:t>
                          </m:r>
                        </m:e>
                        <m:sub>
                          <m:r>
                            <a:rPr lang="es-ES" b="0" i="1" smtClean="0">
                              <a:latin typeface="Cambria Math"/>
                            </a:rPr>
                            <m:t>𝑎𝑏</m:t>
                          </m:r>
                        </m:sub>
                      </m:sSub>
                      <m:r>
                        <a:rPr lang="es-ES" b="0" i="1" smtClean="0">
                          <a:latin typeface="Cambria Math"/>
                        </a:rPr>
                        <m:t>=</m:t>
                      </m:r>
                      <m:r>
                        <m:rPr>
                          <m:nor/>
                        </m:rPr>
                        <a:rPr lang="es-ES">
                          <a:latin typeface="Kunstler Script"/>
                          <a:ea typeface="Times New Roman"/>
                          <a:cs typeface="Times New Roman"/>
                        </a:rPr>
                        <m:t>E</m:t>
                      </m:r>
                      <m:r>
                        <a:rPr lang="es-ES" i="1">
                          <a:latin typeface="Cambria Math"/>
                        </a:rPr>
                        <m:t>−</m:t>
                      </m:r>
                      <m:r>
                        <a:rPr lang="es-ES" i="1" smtClean="0">
                          <a:latin typeface="Cambria Math"/>
                        </a:rPr>
                        <m:t>𝐼𝑟</m:t>
                      </m:r>
                    </m:oMath>
                  </m:oMathPara>
                </a14:m>
                <a:endParaRPr lang="en-US" dirty="0"/>
              </a:p>
            </p:txBody>
          </p:sp>
        </mc:Choice>
        <mc:Fallback xmlns="">
          <p:sp>
            <p:nvSpPr>
              <p:cNvPr id="22" name="21 Rectángulo"/>
              <p:cNvSpPr>
                <a:spLocks noRot="1" noChangeAspect="1" noMove="1" noResize="1" noEditPoints="1" noAdjustHandles="1" noChangeArrowheads="1" noChangeShapeType="1" noTextEdit="1"/>
              </p:cNvSpPr>
              <p:nvPr/>
            </p:nvSpPr>
            <p:spPr>
              <a:xfrm>
                <a:off x="99785" y="4698478"/>
                <a:ext cx="1522853" cy="369332"/>
              </a:xfrm>
              <a:prstGeom prst="rect">
                <a:avLst/>
              </a:prstGeom>
              <a:blipFill rotWithShape="1">
                <a:blip r:embed="rId5"/>
                <a:stretch>
                  <a:fillRect b="-1667"/>
                </a:stretch>
              </a:blipFill>
            </p:spPr>
            <p:txBody>
              <a:bodyPr/>
              <a:lstStyle/>
              <a:p>
                <a:r>
                  <a:rPr lang="en-US">
                    <a:noFill/>
                  </a:rPr>
                  <a:t> </a:t>
                </a:r>
              </a:p>
            </p:txBody>
          </p:sp>
        </mc:Fallback>
      </mc:AlternateContent>
      <p:sp>
        <p:nvSpPr>
          <p:cNvPr id="26" name="25 Rectángulo redondeado"/>
          <p:cNvSpPr/>
          <p:nvPr/>
        </p:nvSpPr>
        <p:spPr>
          <a:xfrm>
            <a:off x="2070246" y="5060014"/>
            <a:ext cx="2385265" cy="47642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26 CuadroTexto"/>
          <p:cNvSpPr txBox="1"/>
          <p:nvPr/>
        </p:nvSpPr>
        <p:spPr>
          <a:xfrm>
            <a:off x="5517104" y="4824155"/>
            <a:ext cx="3555395" cy="830997"/>
          </a:xfrm>
          <a:prstGeom prst="rect">
            <a:avLst/>
          </a:prstGeom>
          <a:noFill/>
        </p:spPr>
        <p:txBody>
          <a:bodyPr wrap="square" rtlCol="0">
            <a:spAutoFit/>
          </a:bodyPr>
          <a:lstStyle/>
          <a:p>
            <a:r>
              <a:rPr lang="es-ES" sz="2400" dirty="0" smtClean="0">
                <a:solidFill>
                  <a:srgbClr val="C00000"/>
                </a:solidFill>
                <a:latin typeface="+mn-lt"/>
              </a:rPr>
              <a:t>Potencia de salida de una batería</a:t>
            </a:r>
            <a:endParaRPr lang="es-ES" sz="2400" b="1" dirty="0">
              <a:solidFill>
                <a:srgbClr val="C00000"/>
              </a:solidFill>
              <a:latin typeface="+mn-lt"/>
            </a:endParaRPr>
          </a:p>
        </p:txBody>
      </p:sp>
      <p:sp>
        <p:nvSpPr>
          <p:cNvPr id="28" name="27 Flecha izquierda"/>
          <p:cNvSpPr/>
          <p:nvPr/>
        </p:nvSpPr>
        <p:spPr>
          <a:xfrm>
            <a:off x="4617005" y="5049180"/>
            <a:ext cx="810090" cy="3462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30 CuadroTexto"/>
          <p:cNvSpPr txBox="1"/>
          <p:nvPr/>
        </p:nvSpPr>
        <p:spPr>
          <a:xfrm>
            <a:off x="71500" y="5859270"/>
            <a:ext cx="454550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Indica cómo aumenta la energía potencial eléctrica de las cargas debido a los procesos en el interior de la batería</a:t>
            </a:r>
            <a:endParaRPr lang="es-ES" dirty="0"/>
          </a:p>
        </p:txBody>
      </p:sp>
      <p:sp>
        <p:nvSpPr>
          <p:cNvPr id="32" name="31 CuadroTexto"/>
          <p:cNvSpPr txBox="1"/>
          <p:nvPr/>
        </p:nvSpPr>
        <p:spPr>
          <a:xfrm>
            <a:off x="4797025" y="5859270"/>
            <a:ext cx="33303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Potencia disipada en la resistencia interna de la batería</a:t>
            </a:r>
            <a:endParaRPr lang="es-ES" dirty="0"/>
          </a:p>
        </p:txBody>
      </p:sp>
      <p:cxnSp>
        <p:nvCxnSpPr>
          <p:cNvPr id="33" name="32 Conector recto de flecha"/>
          <p:cNvCxnSpPr/>
          <p:nvPr/>
        </p:nvCxnSpPr>
        <p:spPr>
          <a:xfrm flipV="1">
            <a:off x="2996825" y="5536439"/>
            <a:ext cx="0" cy="32283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37 Conector angular"/>
          <p:cNvCxnSpPr/>
          <p:nvPr/>
        </p:nvCxnSpPr>
        <p:spPr>
          <a:xfrm rot="16200000" flipV="1">
            <a:off x="5286193" y="4098189"/>
            <a:ext cx="322831" cy="3199332"/>
          </a:xfrm>
          <a:prstGeom prst="bentConnector3">
            <a:avLst>
              <a:gd name="adj1" fmla="val 5000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Potencia de una fuente</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49</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600200"/>
                <a:ext cx="8640960" cy="4065259"/>
              </a:xfrm>
            </p:spPr>
            <p:txBody>
              <a:bodyPr>
                <a:normAutofit/>
              </a:bodyPr>
              <a:lstStyle/>
              <a:p>
                <a:r>
                  <a:rPr lang="es-ES" dirty="0" smtClean="0"/>
                  <a:t>Si la fuente se está cargando el sentido de la</a:t>
                </a:r>
                <a:br>
                  <a:rPr lang="es-ES" dirty="0" smtClean="0"/>
                </a:br>
                <a:r>
                  <a:rPr lang="es-ES" dirty="0" smtClean="0"/>
                  <a:t>corriente es opuesto a la </a:t>
                </a:r>
                <a:r>
                  <a:rPr lang="es-ES" i="1" dirty="0" err="1" smtClean="0"/>
                  <a:t>fem</a:t>
                </a:r>
                <a:endParaRPr lang="es-ES" dirty="0" smtClean="0"/>
              </a:p>
              <a:p>
                <a:pPr lvl="1"/>
                <a:r>
                  <a:rPr lang="es-ES" dirty="0" smtClean="0"/>
                  <a:t>La energía potencial disminuye al pasar por la</a:t>
                </a:r>
                <a:br>
                  <a:rPr lang="es-ES" dirty="0" smtClean="0"/>
                </a:br>
                <a:r>
                  <a:rPr lang="es-ES" dirty="0" smtClean="0"/>
                  <a:t>batería</a:t>
                </a:r>
              </a:p>
              <a:p>
                <a:r>
                  <a:rPr lang="es-ES" dirty="0" smtClean="0"/>
                  <a:t>En este caso la diferencia de potencial será:</a:t>
                </a:r>
              </a:p>
              <a:p>
                <a:pPr marL="365760" lvl="1"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𝑉</m:t>
                          </m:r>
                        </m:e>
                        <m:sub>
                          <m:r>
                            <a:rPr lang="es-ES" i="1">
                              <a:latin typeface="Cambria Math"/>
                            </a:rPr>
                            <m:t>𝑎𝑏</m:t>
                          </m:r>
                        </m:sub>
                      </m:sSub>
                      <m:r>
                        <a:rPr lang="es-ES" i="1">
                          <a:latin typeface="Cambria Math"/>
                        </a:rPr>
                        <m:t>=</m:t>
                      </m:r>
                      <m:r>
                        <m:rPr>
                          <m:nor/>
                        </m:rPr>
                        <a:rPr lang="es-ES">
                          <a:latin typeface="Kunstler Script"/>
                          <a:ea typeface="Times New Roman"/>
                          <a:cs typeface="Times New Roman"/>
                        </a:rPr>
                        <m:t>E</m:t>
                      </m:r>
                      <m:r>
                        <a:rPr lang="es-ES" b="0" i="1" smtClean="0">
                          <a:latin typeface="Cambria Math"/>
                          <a:ea typeface="Times New Roman"/>
                          <a:cs typeface="Times New Roman"/>
                        </a:rPr>
                        <m:t>+</m:t>
                      </m:r>
                      <m:r>
                        <a:rPr lang="es-ES" i="1">
                          <a:latin typeface="Cambria Math"/>
                        </a:rPr>
                        <m:t>𝐼𝑟</m:t>
                      </m:r>
                    </m:oMath>
                  </m:oMathPara>
                </a14:m>
                <a:endParaRPr lang="es-ES" dirty="0" smtClean="0"/>
              </a:p>
              <a:p>
                <a:r>
                  <a:rPr lang="es-ES" dirty="0" smtClean="0"/>
                  <a:t>Y la potencia de entrada a la fuente:</a:t>
                </a:r>
                <a:endParaRPr lang="es-ES" sz="1200" dirty="0" smtClean="0"/>
              </a:p>
              <a:p>
                <a:pPr marL="0" indent="0">
                  <a:buNone/>
                </a:pPr>
                <a:r>
                  <a:rPr lang="es-ES" dirty="0" smtClean="0"/>
                  <a:t>		</a:t>
                </a:r>
                <a14:m>
                  <m:oMath xmlns:m="http://schemas.openxmlformats.org/officeDocument/2006/math">
                    <m:r>
                      <a:rPr lang="es-ES" b="1" i="1" smtClean="0">
                        <a:solidFill>
                          <a:srgbClr val="C00000"/>
                        </a:solidFill>
                        <a:latin typeface="Cambria Math"/>
                      </a:rPr>
                      <m:t>𝑷</m:t>
                    </m:r>
                    <m:r>
                      <a:rPr lang="es-ES" b="1" i="1" smtClean="0">
                        <a:solidFill>
                          <a:srgbClr val="C00000"/>
                        </a:solidFill>
                        <a:latin typeface="Cambria Math"/>
                      </a:rPr>
                      <m:t>=</m:t>
                    </m:r>
                    <m:r>
                      <m:rPr>
                        <m:nor/>
                      </m:rPr>
                      <a:rPr lang="es-ES" sz="3200" b="1">
                        <a:solidFill>
                          <a:srgbClr val="C00000"/>
                        </a:solidFill>
                        <a:latin typeface="Kunstler Script"/>
                        <a:ea typeface="Times New Roman"/>
                        <a:cs typeface="Times New Roman"/>
                      </a:rPr>
                      <m:t>E</m:t>
                    </m:r>
                    <m:r>
                      <a:rPr lang="es-ES" sz="3200" b="1" i="1" smtClean="0">
                        <a:solidFill>
                          <a:srgbClr val="C00000"/>
                        </a:solidFill>
                        <a:latin typeface="Cambria Math"/>
                        <a:ea typeface="Times New Roman"/>
                        <a:cs typeface="Times New Roman"/>
                      </a:rPr>
                      <m:t> </m:t>
                    </m:r>
                    <m:r>
                      <a:rPr lang="es-ES" sz="3200" b="1" i="1" smtClean="0">
                        <a:solidFill>
                          <a:srgbClr val="C00000"/>
                        </a:solidFill>
                        <a:latin typeface="Cambria Math"/>
                        <a:ea typeface="Times New Roman"/>
                        <a:cs typeface="Times New Roman"/>
                      </a:rPr>
                      <m:t>𝑰</m:t>
                    </m:r>
                    <m:r>
                      <a:rPr lang="es-ES" sz="3200" b="1" i="1" smtClean="0">
                        <a:solidFill>
                          <a:srgbClr val="C00000"/>
                        </a:solidFill>
                        <a:latin typeface="Cambria Math"/>
                        <a:ea typeface="Times New Roman"/>
                        <a:cs typeface="Times New Roman"/>
                      </a:rPr>
                      <m:t>+</m:t>
                    </m:r>
                    <m:sSup>
                      <m:sSupPr>
                        <m:ctrlPr>
                          <a:rPr lang="es-ES" b="1" i="1" smtClean="0">
                            <a:solidFill>
                              <a:srgbClr val="C00000"/>
                            </a:solidFill>
                            <a:latin typeface="Cambria Math"/>
                          </a:rPr>
                        </m:ctrlPr>
                      </m:sSupPr>
                      <m:e>
                        <m:r>
                          <a:rPr lang="es-ES" b="1" i="1">
                            <a:solidFill>
                              <a:srgbClr val="C00000"/>
                            </a:solidFill>
                            <a:latin typeface="Cambria Math"/>
                          </a:rPr>
                          <m:t>𝑰</m:t>
                        </m:r>
                      </m:e>
                      <m:sup>
                        <m:r>
                          <a:rPr lang="es-ES" b="1" i="1" smtClean="0">
                            <a:solidFill>
                              <a:srgbClr val="C00000"/>
                            </a:solidFill>
                            <a:latin typeface="Cambria Math"/>
                          </a:rPr>
                          <m:t>𝟐</m:t>
                        </m:r>
                      </m:sup>
                    </m:sSup>
                    <m:r>
                      <a:rPr lang="es-ES" b="1" i="1">
                        <a:solidFill>
                          <a:srgbClr val="C00000"/>
                        </a:solidFill>
                        <a:latin typeface="Cambria Math"/>
                      </a:rPr>
                      <m:t>𝒓</m:t>
                    </m:r>
                  </m:oMath>
                </a14:m>
                <a:endParaRPr lang="es-ES" b="1" dirty="0">
                  <a:solidFill>
                    <a:srgbClr val="C00000"/>
                  </a:solidFill>
                </a:endParaRPr>
              </a:p>
              <a:p>
                <a:pPr marL="0" indent="0">
                  <a:buNone/>
                </a:pPr>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600200"/>
                <a:ext cx="8640960" cy="4065259"/>
              </a:xfrm>
              <a:blipFill rotWithShape="1">
                <a:blip r:embed="rId2"/>
                <a:stretch>
                  <a:fillRect l="-353" t="-1502"/>
                </a:stretch>
              </a:blipFill>
            </p:spPr>
            <p:txBody>
              <a:bodyPr/>
              <a:lstStyle/>
              <a:p>
                <a:r>
                  <a:rPr lang="en-US">
                    <a:noFill/>
                  </a:rPr>
                  <a:t> </a:t>
                </a:r>
              </a:p>
            </p:txBody>
          </p:sp>
        </mc:Fallback>
      </mc:AlternateContent>
      <p:sp>
        <p:nvSpPr>
          <p:cNvPr id="26" name="25 Rectángulo redondeado"/>
          <p:cNvSpPr/>
          <p:nvPr/>
        </p:nvSpPr>
        <p:spPr>
          <a:xfrm>
            <a:off x="2141730" y="4959170"/>
            <a:ext cx="2385265" cy="47642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26 CuadroTexto"/>
          <p:cNvSpPr txBox="1"/>
          <p:nvPr/>
        </p:nvSpPr>
        <p:spPr>
          <a:xfrm>
            <a:off x="5517104" y="4824155"/>
            <a:ext cx="3555395" cy="830997"/>
          </a:xfrm>
          <a:prstGeom prst="rect">
            <a:avLst/>
          </a:prstGeom>
          <a:noFill/>
        </p:spPr>
        <p:txBody>
          <a:bodyPr wrap="square" rtlCol="0">
            <a:spAutoFit/>
          </a:bodyPr>
          <a:lstStyle/>
          <a:p>
            <a:r>
              <a:rPr lang="es-ES" sz="2400" dirty="0" smtClean="0">
                <a:solidFill>
                  <a:srgbClr val="C00000"/>
                </a:solidFill>
                <a:latin typeface="+mn-lt"/>
              </a:rPr>
              <a:t>Potencia de entrada de una batería</a:t>
            </a:r>
            <a:endParaRPr lang="es-ES" sz="2400" b="1" dirty="0">
              <a:solidFill>
                <a:srgbClr val="C00000"/>
              </a:solidFill>
              <a:latin typeface="+mn-lt"/>
            </a:endParaRPr>
          </a:p>
        </p:txBody>
      </p:sp>
      <p:sp>
        <p:nvSpPr>
          <p:cNvPr id="28" name="27 Flecha izquierda"/>
          <p:cNvSpPr/>
          <p:nvPr/>
        </p:nvSpPr>
        <p:spPr>
          <a:xfrm>
            <a:off x="4617005" y="5049180"/>
            <a:ext cx="810090" cy="3462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30 CuadroTexto"/>
          <p:cNvSpPr txBox="1"/>
          <p:nvPr/>
        </p:nvSpPr>
        <p:spPr>
          <a:xfrm>
            <a:off x="881590" y="5983865"/>
            <a:ext cx="333036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Potencia cedida a la batería por las cargas eléctricas</a:t>
            </a:r>
            <a:endParaRPr lang="es-ES" dirty="0"/>
          </a:p>
        </p:txBody>
      </p:sp>
      <p:sp>
        <p:nvSpPr>
          <p:cNvPr id="32" name="31 CuadroTexto"/>
          <p:cNvSpPr txBox="1"/>
          <p:nvPr/>
        </p:nvSpPr>
        <p:spPr>
          <a:xfrm>
            <a:off x="4346975" y="5978024"/>
            <a:ext cx="33303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Potencia disipada en la resistencia interna de la batería</a:t>
            </a:r>
            <a:endParaRPr lang="es-ES" dirty="0"/>
          </a:p>
        </p:txBody>
      </p:sp>
      <p:cxnSp>
        <p:nvCxnSpPr>
          <p:cNvPr id="33" name="32 Conector recto de flecha"/>
          <p:cNvCxnSpPr/>
          <p:nvPr/>
        </p:nvCxnSpPr>
        <p:spPr>
          <a:xfrm flipV="1">
            <a:off x="3131839" y="5435595"/>
            <a:ext cx="0" cy="54242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37 Conector angular"/>
          <p:cNvCxnSpPr/>
          <p:nvPr/>
        </p:nvCxnSpPr>
        <p:spPr>
          <a:xfrm rot="16200000" flipV="1">
            <a:off x="4996375" y="4017134"/>
            <a:ext cx="542429" cy="3379351"/>
          </a:xfrm>
          <a:prstGeom prst="bentConnector3">
            <a:avLst>
              <a:gd name="adj1" fmla="val 5000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70" name="Picture 2" descr="Energia_bateria_car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906" y="1583794"/>
            <a:ext cx="1748594" cy="139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043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Corriente eléctrica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5</a:t>
            </a:fld>
            <a:endParaRPr lang="es-ES"/>
          </a:p>
        </p:txBody>
      </p:sp>
      <p:sp>
        <p:nvSpPr>
          <p:cNvPr id="4" name="3 Marcador de contenido"/>
          <p:cNvSpPr>
            <a:spLocks noGrp="1"/>
          </p:cNvSpPr>
          <p:nvPr>
            <p:ph sz="quarter" idx="1"/>
          </p:nvPr>
        </p:nvSpPr>
        <p:spPr>
          <a:xfrm>
            <a:off x="71500" y="1600199"/>
            <a:ext cx="5490610" cy="5024155"/>
          </a:xfrm>
        </p:spPr>
        <p:txBody>
          <a:bodyPr>
            <a:normAutofit fontScale="92500"/>
          </a:bodyPr>
          <a:lstStyle/>
          <a:p>
            <a:r>
              <a:rPr lang="es-ES" dirty="0" smtClean="0"/>
              <a:t>En un conductor </a:t>
            </a:r>
            <a:r>
              <a:rPr lang="es-ES" i="1" dirty="0" smtClean="0"/>
              <a:t>en equilibrio</a:t>
            </a:r>
            <a:r>
              <a:rPr lang="es-ES" dirty="0" smtClean="0"/>
              <a:t> el campo en su interior es nulo</a:t>
            </a:r>
            <a:br>
              <a:rPr lang="es-ES" dirty="0" smtClean="0"/>
            </a:br>
            <a:r>
              <a:rPr lang="es-ES" dirty="0" smtClean="0">
                <a:sym typeface="Wingdings" pitchFamily="2" charset="2"/>
              </a:rPr>
              <a:t> No hay corriente</a:t>
            </a:r>
          </a:p>
          <a:p>
            <a:r>
              <a:rPr lang="es-ES" dirty="0" smtClean="0">
                <a:sym typeface="Wingdings" pitchFamily="2" charset="2"/>
              </a:rPr>
              <a:t>No significa que las cargas estén en reposo</a:t>
            </a:r>
          </a:p>
          <a:p>
            <a:r>
              <a:rPr lang="es-ES" dirty="0" smtClean="0">
                <a:sym typeface="Wingdings" pitchFamily="2" charset="2"/>
              </a:rPr>
              <a:t>En un metal los electrones se mueven a</a:t>
            </a:r>
            <a:r>
              <a:rPr lang="es-ES" dirty="0" smtClean="0"/>
              <a:t>l azar en todas las direcciones</a:t>
            </a:r>
          </a:p>
          <a:p>
            <a:pPr lvl="1"/>
            <a:r>
              <a:rPr lang="es-ES" dirty="0" smtClean="0">
                <a:sym typeface="Wingdings" pitchFamily="2" charset="2"/>
              </a:rPr>
              <a:t>Velocidad típica es ~10</a:t>
            </a:r>
            <a:r>
              <a:rPr lang="es-ES" baseline="30000" dirty="0" smtClean="0">
                <a:sym typeface="Wingdings" pitchFamily="2" charset="2"/>
              </a:rPr>
              <a:t>6 </a:t>
            </a:r>
            <a:r>
              <a:rPr lang="es-ES" dirty="0" smtClean="0">
                <a:sym typeface="Wingdings" pitchFamily="2" charset="2"/>
              </a:rPr>
              <a:t>m/s</a:t>
            </a:r>
          </a:p>
          <a:p>
            <a:pPr lvl="1"/>
            <a:r>
              <a:rPr lang="es-ES" dirty="0" smtClean="0">
                <a:sym typeface="Wingdings" pitchFamily="2" charset="2"/>
              </a:rPr>
              <a:t>Siguen ligados a los núcleos</a:t>
            </a:r>
          </a:p>
          <a:p>
            <a:pPr lvl="1"/>
            <a:r>
              <a:rPr lang="es-ES" dirty="0" smtClean="0">
                <a:sym typeface="Wingdings" pitchFamily="2" charset="2"/>
              </a:rPr>
              <a:t>Como es aleatorio, el flujo de carga neto es cero No hay corriente</a:t>
            </a:r>
          </a:p>
          <a:p>
            <a:pPr lvl="1"/>
            <a:endParaRPr lang="es-ES" dirty="0" smtClean="0">
              <a:sym typeface="Wingdings" pitchFamily="2" charset="2"/>
            </a:endParaRPr>
          </a:p>
          <a:p>
            <a:pPr marL="365760" lvl="1" indent="0">
              <a:buNone/>
            </a:pPr>
            <a:endParaRPr lang="es-ES" dirty="0" smtClean="0">
              <a:sym typeface="Wingdings" pitchFamily="2" charset="2"/>
            </a:endParaRPr>
          </a:p>
          <a:p>
            <a:pPr marL="365760" lvl="1" indent="0">
              <a:buNone/>
            </a:pPr>
            <a:endParaRPr lang="es-ES" dirty="0"/>
          </a:p>
        </p:txBody>
      </p:sp>
      <p:pic>
        <p:nvPicPr>
          <p:cNvPr id="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r="4097"/>
          <a:stretch/>
        </p:blipFill>
        <p:spPr bwMode="auto">
          <a:xfrm>
            <a:off x="5517105" y="1521380"/>
            <a:ext cx="3631281" cy="53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62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Ejemplo: Fuente en un circuito completo</a:t>
            </a:r>
            <a:endParaRPr lang="es-ES" dirty="0"/>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06515" y="1589565"/>
                <a:ext cx="5580620" cy="2379495"/>
              </a:xfrm>
            </p:spPr>
            <p:txBody>
              <a:bodyPr>
                <a:normAutofit fontScale="70000" lnSpcReduction="20000"/>
              </a:bodyPr>
              <a:lstStyle/>
              <a:p>
                <a:pPr marL="0" lvl="0" indent="0" algn="just">
                  <a:buNone/>
                </a:pPr>
                <a:r>
                  <a:rPr lang="es-ES" dirty="0" smtClean="0"/>
                  <a:t>En el circuito de los ejemplos anteriores donde</a:t>
                </a:r>
                <a14:m>
                  <m:oMath xmlns:m="http://schemas.openxmlformats.org/officeDocument/2006/math">
                    <m:r>
                      <a:rPr lang="es-ES" b="0" i="0" smtClean="0">
                        <a:latin typeface="Cambria Math"/>
                      </a:rPr>
                      <m:t> </m:t>
                    </m:r>
                    <m:sSub>
                      <m:sSubPr>
                        <m:ctrlPr>
                          <a:rPr lang="es-ES" i="1">
                            <a:latin typeface="Cambria Math"/>
                          </a:rPr>
                        </m:ctrlPr>
                      </m:sSubPr>
                      <m:e>
                        <m:r>
                          <a:rPr lang="es-ES" i="1">
                            <a:latin typeface="Cambria Math"/>
                          </a:rPr>
                          <m:t>𝑉</m:t>
                        </m:r>
                      </m:e>
                      <m:sub>
                        <m:r>
                          <a:rPr lang="es-ES" i="1">
                            <a:latin typeface="Cambria Math"/>
                          </a:rPr>
                          <m:t>𝑎𝑏</m:t>
                        </m:r>
                      </m:sub>
                    </m:sSub>
                    <m:r>
                      <a:rPr lang="es-ES" i="1">
                        <a:latin typeface="Cambria Math"/>
                      </a:rPr>
                      <m:t>=8 </m:t>
                    </m:r>
                    <m:r>
                      <m:rPr>
                        <m:sty m:val="p"/>
                      </m:rPr>
                      <a:rPr lang="es-ES">
                        <a:latin typeface="Cambria Math"/>
                      </a:rPr>
                      <m:t>V</m:t>
                    </m:r>
                    <m:r>
                      <a:rPr lang="es-ES" i="1">
                        <a:latin typeface="Cambria Math"/>
                      </a:rPr>
                      <m:t>,</m:t>
                    </m:r>
                  </m:oMath>
                </a14:m>
                <a:r>
                  <a:rPr lang="es-ES" i="1" dirty="0" smtClean="0">
                    <a:latin typeface="Cambria Math"/>
                  </a:rPr>
                  <a:t> </a:t>
                </a:r>
                <a14:m>
                  <m:oMath xmlns:m="http://schemas.openxmlformats.org/officeDocument/2006/math">
                    <m:r>
                      <a:rPr lang="es-ES" i="1">
                        <a:latin typeface="Cambria Math"/>
                      </a:rPr>
                      <m:t>𝐼</m:t>
                    </m:r>
                    <m:r>
                      <a:rPr lang="es-ES" i="1">
                        <a:latin typeface="Cambria Math"/>
                      </a:rPr>
                      <m:t>=2 </m:t>
                    </m:r>
                    <m:r>
                      <m:rPr>
                        <m:sty m:val="p"/>
                      </m:rPr>
                      <a:rPr lang="es-ES">
                        <a:latin typeface="Cambria Math"/>
                      </a:rPr>
                      <m:t>A</m:t>
                    </m:r>
                  </m:oMath>
                </a14:m>
                <a:endParaRPr lang="es-ES" dirty="0" smtClean="0"/>
              </a:p>
              <a:p>
                <a:pPr marL="358775" lvl="0" indent="-358775" algn="just">
                  <a:buNone/>
                </a:pPr>
                <a:r>
                  <a:rPr lang="es-ES" dirty="0" smtClean="0">
                    <a:solidFill>
                      <a:schemeClr val="accent2"/>
                    </a:solidFill>
                  </a:rPr>
                  <a:t>(a</a:t>
                </a:r>
                <a:r>
                  <a:rPr lang="es-ES" dirty="0">
                    <a:solidFill>
                      <a:schemeClr val="accent2"/>
                    </a:solidFill>
                  </a:rPr>
                  <a:t>)</a:t>
                </a:r>
                <a:r>
                  <a:rPr lang="es-ES" dirty="0"/>
                  <a:t> </a:t>
                </a:r>
                <a:r>
                  <a:rPr lang="es-ES" dirty="0" smtClean="0"/>
                  <a:t>¿Cuál la potencia de salida de la fuente del circuito de los ejemplos anteriores</a:t>
                </a:r>
              </a:p>
              <a:p>
                <a:pPr marL="358775" lvl="0" indent="-358775" algn="just">
                  <a:buNone/>
                </a:pPr>
                <a:r>
                  <a:rPr lang="es-ES" dirty="0" smtClean="0">
                    <a:solidFill>
                      <a:schemeClr val="accent2"/>
                    </a:solidFill>
                  </a:rPr>
                  <a:t>(b)</a:t>
                </a:r>
                <a:r>
                  <a:rPr lang="es-ES" dirty="0" smtClean="0"/>
                  <a:t> </a:t>
                </a:r>
                <a:r>
                  <a:rPr lang="es-ES" dirty="0"/>
                  <a:t>¿</a:t>
                </a:r>
                <a:r>
                  <a:rPr lang="es-ES" dirty="0" smtClean="0"/>
                  <a:t>Cuál es la potencia disipada en el resistor externo?</a:t>
                </a:r>
              </a:p>
              <a:p>
                <a:pPr marL="358775" lvl="0" indent="-358775" algn="just">
                  <a:buNone/>
                </a:pPr>
                <a:r>
                  <a:rPr lang="es-ES" dirty="0" smtClean="0">
                    <a:solidFill>
                      <a:schemeClr val="accent2"/>
                    </a:solidFill>
                  </a:rPr>
                  <a:t>(c)</a:t>
                </a:r>
                <a:r>
                  <a:rPr lang="es-ES" dirty="0" smtClean="0"/>
                  <a:t> ¿Qué pasaría si reemplazamos el resistor por otro de </a:t>
                </a:r>
                <a14:m>
                  <m:oMath xmlns:m="http://schemas.openxmlformats.org/officeDocument/2006/math">
                    <m:r>
                      <a:rPr lang="es-ES" b="0" i="0" smtClean="0">
                        <a:latin typeface="Cambria Math"/>
                      </a:rPr>
                      <m:t>8</m:t>
                    </m:r>
                    <m:r>
                      <m:rPr>
                        <m:sty m:val="p"/>
                      </m:rPr>
                      <a:rPr lang="es-ES">
                        <a:latin typeface="Cambria Math"/>
                      </a:rPr>
                      <m:t>Ω</m:t>
                    </m:r>
                  </m:oMath>
                </a14:m>
                <a:r>
                  <a:rPr lang="es-ES" dirty="0" smtClean="0"/>
                  <a:t>?</a:t>
                </a:r>
                <a:endParaRPr lang="es-ES" dirty="0"/>
              </a:p>
              <a:p>
                <a:endParaRPr lang="es-ES" dirty="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06515" y="1589565"/>
                <a:ext cx="5580620" cy="2379495"/>
              </a:xfrm>
              <a:blipFill rotWithShape="1">
                <a:blip r:embed="rId2"/>
                <a:stretch>
                  <a:fillRect l="-1202" t="-3590" r="-1093" b="-2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5 Marcador de contenido"/>
              <p:cNvSpPr>
                <a:spLocks noGrp="1"/>
              </p:cNvSpPr>
              <p:nvPr>
                <p:ph sz="quarter" idx="2"/>
              </p:nvPr>
            </p:nvSpPr>
            <p:spPr>
              <a:xfrm>
                <a:off x="251520" y="4104076"/>
                <a:ext cx="8802469" cy="2753924"/>
              </a:xfrm>
            </p:spPr>
            <p:txBody>
              <a:bodyPr>
                <a:normAutofit fontScale="70000" lnSpcReduction="20000"/>
              </a:bodyPr>
              <a:lstStyle/>
              <a:p>
                <a:pPr marL="0" indent="0">
                  <a:buNone/>
                </a:pPr>
                <a:r>
                  <a:rPr lang="es-ES" b="0" dirty="0" smtClean="0">
                    <a:solidFill>
                      <a:schemeClr val="accent2"/>
                    </a:solidFill>
                  </a:rPr>
                  <a:t>(a)</a:t>
                </a:r>
                <a:r>
                  <a:rPr lang="es-ES" b="0" dirty="0" smtClean="0">
                    <a:solidFill>
                      <a:schemeClr val="tx1"/>
                    </a:solidFill>
                  </a:rPr>
                  <a:t> </a:t>
                </a:r>
                <a14:m>
                  <m:oMath xmlns:m="http://schemas.openxmlformats.org/officeDocument/2006/math">
                    <m:sSub>
                      <m:sSubPr>
                        <m:ctrlPr>
                          <a:rPr lang="es-ES" b="0" i="1" smtClean="0">
                            <a:solidFill>
                              <a:schemeClr val="tx1"/>
                            </a:solidFill>
                            <a:latin typeface="Cambria Math"/>
                          </a:rPr>
                        </m:ctrlPr>
                      </m:sSubPr>
                      <m:e>
                        <m:r>
                          <a:rPr lang="es-ES" b="0" i="1" smtClean="0">
                            <a:solidFill>
                              <a:schemeClr val="tx1"/>
                            </a:solidFill>
                            <a:latin typeface="Cambria Math"/>
                          </a:rPr>
                          <m:t>𝑃</m:t>
                        </m:r>
                      </m:e>
                      <m:sub>
                        <m:r>
                          <a:rPr lang="es-ES" b="0" i="1" smtClean="0">
                            <a:solidFill>
                              <a:schemeClr val="tx1"/>
                            </a:solidFill>
                            <a:latin typeface="Cambria Math"/>
                          </a:rPr>
                          <m:t>𝑠𝑎𝑙𝑖𝑑𝑎</m:t>
                        </m:r>
                      </m:sub>
                    </m:sSub>
                    <m:r>
                      <a:rPr lang="es-ES" b="0" i="1" smtClean="0">
                        <a:solidFill>
                          <a:schemeClr val="tx1"/>
                        </a:solidFill>
                        <a:latin typeface="Cambria Math"/>
                      </a:rPr>
                      <m:t>=</m:t>
                    </m:r>
                    <m:r>
                      <m:rPr>
                        <m:nor/>
                      </m:rPr>
                      <a:rPr lang="es-ES" sz="3200">
                        <a:solidFill>
                          <a:schemeClr val="tx1"/>
                        </a:solidFill>
                        <a:latin typeface="Kunstler Script"/>
                        <a:ea typeface="Times New Roman"/>
                        <a:cs typeface="Times New Roman"/>
                      </a:rPr>
                      <m:t>E</m:t>
                    </m:r>
                    <m:r>
                      <a:rPr lang="es-ES" sz="3200" b="0" i="1">
                        <a:solidFill>
                          <a:schemeClr val="tx1"/>
                        </a:solidFill>
                        <a:latin typeface="Cambria Math"/>
                        <a:ea typeface="Times New Roman"/>
                        <a:cs typeface="Times New Roman"/>
                      </a:rPr>
                      <m:t> </m:t>
                    </m:r>
                    <m:r>
                      <a:rPr lang="es-ES" sz="3200" b="0" i="1">
                        <a:solidFill>
                          <a:schemeClr val="tx1"/>
                        </a:solidFill>
                        <a:latin typeface="Cambria Math"/>
                        <a:ea typeface="Times New Roman"/>
                        <a:cs typeface="Times New Roman"/>
                      </a:rPr>
                      <m:t>𝐼</m:t>
                    </m:r>
                    <m:r>
                      <a:rPr lang="es-ES" b="0" i="1">
                        <a:solidFill>
                          <a:schemeClr val="tx1"/>
                        </a:solidFill>
                        <a:latin typeface="Cambria Math"/>
                      </a:rPr>
                      <m:t>−</m:t>
                    </m:r>
                    <m:sSup>
                      <m:sSupPr>
                        <m:ctrlPr>
                          <a:rPr lang="es-ES" i="1">
                            <a:solidFill>
                              <a:schemeClr val="tx1"/>
                            </a:solidFill>
                            <a:latin typeface="Cambria Math"/>
                          </a:rPr>
                        </m:ctrlPr>
                      </m:sSupPr>
                      <m:e>
                        <m:r>
                          <a:rPr lang="es-ES" b="0" i="1">
                            <a:solidFill>
                              <a:schemeClr val="tx1"/>
                            </a:solidFill>
                            <a:latin typeface="Cambria Math"/>
                          </a:rPr>
                          <m:t>𝐼</m:t>
                        </m:r>
                      </m:e>
                      <m:sup>
                        <m:r>
                          <a:rPr lang="es-ES" b="0" i="1">
                            <a:solidFill>
                              <a:schemeClr val="tx1"/>
                            </a:solidFill>
                            <a:latin typeface="Cambria Math"/>
                          </a:rPr>
                          <m:t>2</m:t>
                        </m:r>
                      </m:sup>
                    </m:sSup>
                    <m:r>
                      <a:rPr lang="es-ES" b="0" i="1">
                        <a:solidFill>
                          <a:schemeClr val="tx1"/>
                        </a:solidFill>
                        <a:latin typeface="Cambria Math"/>
                      </a:rPr>
                      <m:t>𝑟</m:t>
                    </m:r>
                    <m:r>
                      <a:rPr lang="es-ES" i="1">
                        <a:latin typeface="Cambria Math"/>
                      </a:rPr>
                      <m:t>=</m:t>
                    </m:r>
                    <m:r>
                      <m:rPr>
                        <m:nor/>
                      </m:rPr>
                      <a:rPr lang="es-ES" b="0" i="0" smtClean="0">
                        <a:latin typeface="Cambria Math"/>
                      </a:rPr>
                      <m:t>12 </m:t>
                    </m:r>
                    <m:r>
                      <m:rPr>
                        <m:nor/>
                      </m:rPr>
                      <a:rPr lang="es-ES" b="0" i="0" smtClean="0">
                        <a:latin typeface="Cambria Math"/>
                      </a:rPr>
                      <m:t>V</m:t>
                    </m:r>
                    <m:r>
                      <a:rPr lang="es-ES" b="0" i="1" smtClean="0">
                        <a:latin typeface="Cambria Math"/>
                      </a:rPr>
                      <m:t>⋅2 </m:t>
                    </m:r>
                    <m:r>
                      <m:rPr>
                        <m:sty m:val="p"/>
                      </m:rPr>
                      <a:rPr lang="es-ES" b="0" i="0" smtClean="0">
                        <a:latin typeface="Cambria Math"/>
                      </a:rPr>
                      <m:t>A</m:t>
                    </m:r>
                    <m:r>
                      <a:rPr lang="es-ES" i="1">
                        <a:latin typeface="Cambria Math"/>
                      </a:rPr>
                      <m:t>−</m:t>
                    </m:r>
                    <m:sSup>
                      <m:sSupPr>
                        <m:ctrlPr>
                          <a:rPr lang="es-ES" b="0" i="1" smtClean="0">
                            <a:latin typeface="Cambria Math"/>
                          </a:rPr>
                        </m:ctrlPr>
                      </m:sSupPr>
                      <m:e>
                        <m:d>
                          <m:dPr>
                            <m:ctrlPr>
                              <a:rPr lang="es-ES" b="0" i="1" smtClean="0">
                                <a:latin typeface="Cambria Math"/>
                              </a:rPr>
                            </m:ctrlPr>
                          </m:dPr>
                          <m:e>
                            <m:r>
                              <a:rPr lang="es-ES" b="0" i="1" smtClean="0">
                                <a:latin typeface="Cambria Math"/>
                              </a:rPr>
                              <m:t>2 </m:t>
                            </m:r>
                            <m:r>
                              <m:rPr>
                                <m:sty m:val="p"/>
                              </m:rPr>
                              <a:rPr lang="es-ES" b="0" i="0" smtClean="0">
                                <a:latin typeface="Cambria Math"/>
                              </a:rPr>
                              <m:t>A</m:t>
                            </m:r>
                          </m:e>
                        </m:d>
                      </m:e>
                      <m:sup>
                        <m:r>
                          <a:rPr lang="es-ES" b="0" i="0" smtClean="0">
                            <a:latin typeface="Cambria Math"/>
                          </a:rPr>
                          <m:t>2</m:t>
                        </m:r>
                      </m:sup>
                    </m:sSup>
                    <m:r>
                      <a:rPr lang="es-ES" b="0" i="1" smtClean="0">
                        <a:latin typeface="Cambria Math"/>
                      </a:rPr>
                      <m:t>⋅</m:t>
                    </m:r>
                    <m:r>
                      <a:rPr lang="es-ES" b="0" i="0" smtClean="0">
                        <a:latin typeface="Cambria Math"/>
                      </a:rPr>
                      <m:t>2</m:t>
                    </m:r>
                    <m:r>
                      <m:rPr>
                        <m:sty m:val="p"/>
                      </m:rPr>
                      <a:rPr lang="es-ES" b="0" i="0" smtClean="0">
                        <a:latin typeface="Cambria Math"/>
                      </a:rPr>
                      <m:t>Ω</m:t>
                    </m:r>
                    <m:r>
                      <a:rPr lang="es-ES" b="0" i="0" smtClean="0">
                        <a:latin typeface="Cambria Math"/>
                      </a:rPr>
                      <m:t>=16 </m:t>
                    </m:r>
                    <m:r>
                      <m:rPr>
                        <m:sty m:val="p"/>
                      </m:rPr>
                      <a:rPr lang="es-ES" b="0" i="0" smtClean="0">
                        <a:latin typeface="Cambria Math"/>
                      </a:rPr>
                      <m:t>W</m:t>
                    </m:r>
                  </m:oMath>
                </a14:m>
                <a:endParaRPr lang="es-ES" b="0" dirty="0" smtClean="0"/>
              </a:p>
              <a:p>
                <a:pPr marL="0" indent="0">
                  <a:buNone/>
                </a:pPr>
                <a:endParaRPr lang="es-ES" dirty="0">
                  <a:solidFill>
                    <a:schemeClr val="tx1"/>
                  </a:solidFill>
                </a:endParaRPr>
              </a:p>
              <a:p>
                <a:pPr marL="0" indent="0">
                  <a:buNone/>
                </a:pPr>
                <a:r>
                  <a:rPr lang="es-ES" b="0" dirty="0" smtClean="0">
                    <a:solidFill>
                      <a:schemeClr val="accent2"/>
                    </a:solidFill>
                  </a:rPr>
                  <a:t>(b)</a:t>
                </a:r>
                <a:r>
                  <a:rPr lang="es-ES" b="0" dirty="0" smtClean="0"/>
                  <a:t> </a:t>
                </a:r>
                <a14:m>
                  <m:oMath xmlns:m="http://schemas.openxmlformats.org/officeDocument/2006/math">
                    <m:sSub>
                      <m:sSubPr>
                        <m:ctrlPr>
                          <a:rPr lang="es-ES" b="0" i="1" smtClean="0">
                            <a:latin typeface="Cambria Math"/>
                          </a:rPr>
                        </m:ctrlPr>
                      </m:sSubPr>
                      <m:e>
                        <m:r>
                          <a:rPr lang="es-ES" b="0" i="1" smtClean="0">
                            <a:latin typeface="Cambria Math"/>
                          </a:rPr>
                          <m:t>𝑃</m:t>
                        </m:r>
                      </m:e>
                      <m:sub>
                        <m:r>
                          <a:rPr lang="es-ES" b="0" i="1" smtClean="0">
                            <a:latin typeface="Cambria Math"/>
                          </a:rPr>
                          <m:t>𝑅</m:t>
                        </m:r>
                      </m:sub>
                    </m:sSub>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𝑎𝑏</m:t>
                        </m:r>
                      </m:sub>
                    </m:sSub>
                    <m:r>
                      <a:rPr lang="es-ES" b="0" i="1" smtClean="0">
                        <a:latin typeface="Cambria Math"/>
                      </a:rPr>
                      <m:t>𝐼</m:t>
                    </m:r>
                    <m:r>
                      <a:rPr lang="es-ES" b="0" i="1" smtClean="0">
                        <a:latin typeface="Cambria Math"/>
                      </a:rPr>
                      <m:t>=8 </m:t>
                    </m:r>
                    <m:r>
                      <m:rPr>
                        <m:sty m:val="p"/>
                      </m:rPr>
                      <a:rPr lang="es-ES" b="0" i="0" smtClean="0">
                        <a:latin typeface="Cambria Math"/>
                      </a:rPr>
                      <m:t>V</m:t>
                    </m:r>
                    <m:r>
                      <a:rPr lang="es-ES" b="0" i="1" smtClean="0">
                        <a:latin typeface="Cambria Math"/>
                      </a:rPr>
                      <m:t>⋅2 </m:t>
                    </m:r>
                    <m:r>
                      <m:rPr>
                        <m:sty m:val="p"/>
                      </m:rPr>
                      <a:rPr lang="es-ES" b="0" i="0" smtClean="0">
                        <a:latin typeface="Cambria Math"/>
                      </a:rPr>
                      <m:t>A</m:t>
                    </m:r>
                    <m:r>
                      <a:rPr lang="es-ES" b="0" i="1" smtClean="0">
                        <a:latin typeface="Cambria Math"/>
                      </a:rPr>
                      <m:t>=16 </m:t>
                    </m:r>
                    <m:r>
                      <m:rPr>
                        <m:sty m:val="p"/>
                      </m:rPr>
                      <a:rPr lang="es-ES" b="0" i="0" smtClean="0">
                        <a:latin typeface="Cambria Math"/>
                      </a:rPr>
                      <m:t>W</m:t>
                    </m:r>
                  </m:oMath>
                </a14:m>
                <a:endParaRPr lang="en-US" dirty="0" smtClean="0"/>
              </a:p>
              <a:p>
                <a:pPr marL="0" indent="0">
                  <a:buNone/>
                </a:pPr>
                <a:endParaRPr lang="en-US" dirty="0"/>
              </a:p>
              <a:p>
                <a:pPr marL="0" indent="0">
                  <a:buNone/>
                </a:pPr>
                <a:r>
                  <a:rPr lang="es-ES" dirty="0" smtClean="0">
                    <a:solidFill>
                      <a:schemeClr val="accent2"/>
                    </a:solidFill>
                  </a:rPr>
                  <a:t>(c) </a:t>
                </a:r>
                <a:r>
                  <a:rPr lang="es-ES" dirty="0" smtClean="0"/>
                  <a:t>Si cambiamos la resistencia </a:t>
                </a:r>
                <a:r>
                  <a:rPr lang="es-ES" dirty="0" smtClean="0">
                    <a:sym typeface="Wingdings" pitchFamily="2" charset="2"/>
                  </a:rPr>
                  <a:t></a:t>
                </a:r>
                <a:r>
                  <a:rPr lang="es-ES" dirty="0" smtClean="0"/>
                  <a:t> cambian I y V:</a:t>
                </a:r>
              </a:p>
              <a:p>
                <a:pPr marL="0" indent="0">
                  <a:buNone/>
                </a:pPr>
                <a14:m>
                  <m:oMathPara xmlns:m="http://schemas.openxmlformats.org/officeDocument/2006/math">
                    <m:oMathParaPr>
                      <m:jc m:val="left"/>
                    </m:oMathParaPr>
                    <m:oMath xmlns:m="http://schemas.openxmlformats.org/officeDocument/2006/math">
                      <m:r>
                        <a:rPr lang="es-ES" b="0" i="1" smtClean="0">
                          <a:latin typeface="Cambria Math"/>
                        </a:rPr>
                        <m:t>𝐼</m:t>
                      </m:r>
                      <m:r>
                        <a:rPr lang="es-ES" b="0" i="1" smtClean="0">
                          <a:latin typeface="Cambria Math"/>
                        </a:rPr>
                        <m:t>=</m:t>
                      </m:r>
                      <m:f>
                        <m:fPr>
                          <m:ctrlPr>
                            <a:rPr lang="es-ES" b="0" i="1" smtClean="0">
                              <a:latin typeface="Cambria Math"/>
                            </a:rPr>
                          </m:ctrlPr>
                        </m:fPr>
                        <m:num>
                          <m:r>
                            <m:rPr>
                              <m:nor/>
                            </m:rPr>
                            <a:rPr lang="es-ES">
                              <a:latin typeface="Kunstler Script"/>
                              <a:ea typeface="Times New Roman"/>
                              <a:cs typeface="Times New Roman"/>
                            </a:rPr>
                            <m:t>E</m:t>
                          </m:r>
                        </m:num>
                        <m:den>
                          <m:r>
                            <m:rPr>
                              <m:sty m:val="p"/>
                            </m:rPr>
                            <a:rPr lang="es-ES" b="0" i="0" smtClean="0">
                              <a:latin typeface="Cambria Math"/>
                            </a:rPr>
                            <m:t>R</m:t>
                          </m:r>
                          <m:r>
                            <a:rPr lang="es-ES" b="0" i="0" smtClean="0">
                              <a:latin typeface="Cambria Math"/>
                            </a:rPr>
                            <m:t>+</m:t>
                          </m:r>
                          <m:r>
                            <m:rPr>
                              <m:sty m:val="p"/>
                            </m:rPr>
                            <a:rPr lang="es-ES" b="0" i="0" smtClean="0">
                              <a:latin typeface="Cambria Math"/>
                            </a:rPr>
                            <m:t>r</m:t>
                          </m:r>
                        </m:den>
                      </m:f>
                      <m:r>
                        <a:rPr lang="es-ES" b="0" i="0" smtClean="0">
                          <a:latin typeface="Cambria Math"/>
                        </a:rPr>
                        <m:t>=</m:t>
                      </m:r>
                      <m:f>
                        <m:fPr>
                          <m:ctrlPr>
                            <a:rPr lang="es-ES" b="0" i="1" smtClean="0">
                              <a:latin typeface="Cambria Math"/>
                            </a:rPr>
                          </m:ctrlPr>
                        </m:fPr>
                        <m:num>
                          <m:r>
                            <a:rPr lang="es-ES" b="0" i="0" smtClean="0">
                              <a:latin typeface="Cambria Math"/>
                            </a:rPr>
                            <m:t>12</m:t>
                          </m:r>
                          <m:r>
                            <m:rPr>
                              <m:sty m:val="p"/>
                            </m:rPr>
                            <a:rPr lang="es-ES" b="0" i="0" smtClean="0">
                              <a:latin typeface="Cambria Math"/>
                            </a:rPr>
                            <m:t>V</m:t>
                          </m:r>
                        </m:num>
                        <m:den>
                          <m:r>
                            <a:rPr lang="es-ES" b="0" i="1" smtClean="0">
                              <a:latin typeface="Cambria Math"/>
                            </a:rPr>
                            <m:t>8</m:t>
                          </m:r>
                          <m:r>
                            <m:rPr>
                              <m:sty m:val="p"/>
                            </m:rPr>
                            <a:rPr lang="es-ES" b="0" i="0" smtClean="0">
                              <a:latin typeface="Cambria Math"/>
                            </a:rPr>
                            <m:t>Ω</m:t>
                          </m:r>
                          <m:r>
                            <a:rPr lang="es-ES" b="0" i="1" smtClean="0">
                              <a:latin typeface="Cambria Math"/>
                            </a:rPr>
                            <m:t>+</m:t>
                          </m:r>
                          <m:r>
                            <a:rPr lang="es-ES" b="0" i="0" smtClean="0">
                              <a:latin typeface="Cambria Math"/>
                            </a:rPr>
                            <m:t>2</m:t>
                          </m:r>
                          <m:r>
                            <m:rPr>
                              <m:sty m:val="p"/>
                            </m:rPr>
                            <a:rPr lang="es-ES" b="0" i="0" smtClean="0">
                              <a:latin typeface="Cambria Math"/>
                            </a:rPr>
                            <m:t>Ω</m:t>
                          </m:r>
                        </m:den>
                      </m:f>
                      <m:r>
                        <a:rPr lang="es-ES" b="0" i="1" smtClean="0">
                          <a:latin typeface="Cambria Math"/>
                        </a:rPr>
                        <m:t>=1.2</m:t>
                      </m:r>
                      <m:r>
                        <m:rPr>
                          <m:sty m:val="p"/>
                        </m:rPr>
                        <a:rPr lang="es-ES" b="0" i="0" smtClean="0">
                          <a:latin typeface="Cambria Math"/>
                        </a:rPr>
                        <m:t>A</m:t>
                      </m:r>
                      <m:r>
                        <a:rPr lang="es-ES" b="0" i="0" smtClean="0">
                          <a:latin typeface="Cambria Math"/>
                        </a:rPr>
                        <m:t>⇒</m:t>
                      </m:r>
                      <m:sSub>
                        <m:sSubPr>
                          <m:ctrlPr>
                            <a:rPr lang="es-ES" b="0" i="1" smtClean="0">
                              <a:latin typeface="Cambria Math"/>
                            </a:rPr>
                          </m:ctrlPr>
                        </m:sSubPr>
                        <m:e>
                          <m:r>
                            <m:rPr>
                              <m:sty m:val="p"/>
                            </m:rPr>
                            <a:rPr lang="es-ES" b="0" i="0" smtClean="0">
                              <a:latin typeface="Cambria Math"/>
                            </a:rPr>
                            <m:t>V</m:t>
                          </m:r>
                        </m:e>
                        <m:sub>
                          <m:r>
                            <m:rPr>
                              <m:sty m:val="p"/>
                            </m:rPr>
                            <a:rPr lang="es-ES" b="0" i="0" smtClean="0">
                              <a:latin typeface="Cambria Math"/>
                            </a:rPr>
                            <m:t>ab</m:t>
                          </m:r>
                        </m:sub>
                      </m:sSub>
                      <m:r>
                        <a:rPr lang="es-ES" b="0" i="0" smtClean="0">
                          <a:latin typeface="Cambria Math"/>
                        </a:rPr>
                        <m:t>=</m:t>
                      </m:r>
                      <m:r>
                        <m:rPr>
                          <m:sty m:val="p"/>
                        </m:rPr>
                        <a:rPr lang="es-ES" b="0" i="0" smtClean="0">
                          <a:latin typeface="Cambria Math"/>
                        </a:rPr>
                        <m:t>IR</m:t>
                      </m:r>
                      <m:r>
                        <a:rPr lang="es-ES" b="0" i="0" smtClean="0">
                          <a:latin typeface="Cambria Math"/>
                        </a:rPr>
                        <m:t>=9.6</m:t>
                      </m:r>
                      <m:r>
                        <m:rPr>
                          <m:sty m:val="p"/>
                        </m:rPr>
                        <a:rPr lang="es-ES" b="0" i="0" smtClean="0">
                          <a:latin typeface="Cambria Math"/>
                        </a:rPr>
                        <m:t>V</m:t>
                      </m:r>
                      <m:r>
                        <a:rPr lang="es-ES" b="0" i="0" smtClean="0">
                          <a:latin typeface="Cambria Math"/>
                        </a:rPr>
                        <m:t>⇒</m:t>
                      </m:r>
                      <m:sSub>
                        <m:sSubPr>
                          <m:ctrlPr>
                            <a:rPr lang="es-ES" b="0" i="1" smtClean="0">
                              <a:latin typeface="Cambria Math"/>
                            </a:rPr>
                          </m:ctrlPr>
                        </m:sSubPr>
                        <m:e>
                          <m:r>
                            <m:rPr>
                              <m:sty m:val="p"/>
                            </m:rPr>
                            <a:rPr lang="es-ES" b="0" i="0" smtClean="0">
                              <a:latin typeface="Cambria Math"/>
                            </a:rPr>
                            <m:t>P</m:t>
                          </m:r>
                        </m:e>
                        <m:sub>
                          <m:r>
                            <m:rPr>
                              <m:sty m:val="p"/>
                            </m:rPr>
                            <a:rPr lang="es-ES" b="0" i="0" smtClean="0">
                              <a:latin typeface="Cambria Math"/>
                            </a:rPr>
                            <m:t>salida</m:t>
                          </m:r>
                        </m:sub>
                      </m:sSub>
                      <m:r>
                        <a:rPr lang="es-ES" b="0" i="0" smtClean="0">
                          <a:latin typeface="Cambria Math"/>
                        </a:rPr>
                        <m:t>=</m:t>
                      </m:r>
                      <m:sSub>
                        <m:sSubPr>
                          <m:ctrlPr>
                            <a:rPr lang="es-ES" b="0" i="1" smtClean="0">
                              <a:latin typeface="Cambria Math"/>
                            </a:rPr>
                          </m:ctrlPr>
                        </m:sSubPr>
                        <m:e>
                          <m:r>
                            <m:rPr>
                              <m:sty m:val="p"/>
                            </m:rPr>
                            <a:rPr lang="es-ES" b="0" i="0" smtClean="0">
                              <a:latin typeface="Cambria Math"/>
                            </a:rPr>
                            <m:t>P</m:t>
                          </m:r>
                        </m:e>
                        <m:sub>
                          <m:r>
                            <m:rPr>
                              <m:sty m:val="p"/>
                            </m:rPr>
                            <a:rPr lang="es-ES" b="0" i="0" smtClean="0">
                              <a:latin typeface="Cambria Math"/>
                            </a:rPr>
                            <m:t>R</m:t>
                          </m:r>
                        </m:sub>
                      </m:sSub>
                      <m:r>
                        <a:rPr lang="es-ES" b="0" i="0" smtClean="0">
                          <a:latin typeface="Cambria Math"/>
                        </a:rPr>
                        <m:t>=11.52 </m:t>
                      </m:r>
                      <m:r>
                        <m:rPr>
                          <m:sty m:val="p"/>
                        </m:rPr>
                        <a:rPr lang="es-ES" b="0" i="0" smtClean="0">
                          <a:latin typeface="Cambria Math"/>
                        </a:rPr>
                        <m:t>W</m:t>
                      </m:r>
                    </m:oMath>
                  </m:oMathPara>
                </a14:m>
                <a:endParaRPr lang="es-ES" dirty="0"/>
              </a:p>
            </p:txBody>
          </p:sp>
        </mc:Choice>
        <mc:Fallback xmlns="">
          <p:sp>
            <p:nvSpPr>
              <p:cNvPr id="6" name="5 Marcador de contenido"/>
              <p:cNvSpPr>
                <a:spLocks noGrp="1" noRot="1" noChangeAspect="1" noMove="1" noResize="1" noEditPoints="1" noAdjustHandles="1" noChangeArrowheads="1" noChangeShapeType="1" noTextEdit="1"/>
              </p:cNvSpPr>
              <p:nvPr>
                <p:ph sz="quarter" idx="2"/>
              </p:nvPr>
            </p:nvSpPr>
            <p:spPr>
              <a:xfrm>
                <a:off x="251520" y="4104076"/>
                <a:ext cx="8802469" cy="2753924"/>
              </a:xfrm>
              <a:blipFill rotWithShape="1">
                <a:blip r:embed="rId3"/>
                <a:stretch>
                  <a:fillRect l="-693" t="-3097"/>
                </a:stretch>
              </a:blipFill>
            </p:spPr>
            <p:txBody>
              <a:bodyPr/>
              <a:lstStyle/>
              <a:p>
                <a:r>
                  <a:rPr lang="en-US">
                    <a:noFill/>
                  </a:rPr>
                  <a:t> </a:t>
                </a:r>
              </a:p>
            </p:txBody>
          </p:sp>
        </mc:Fallback>
      </mc:AlternateContent>
      <p:sp>
        <p:nvSpPr>
          <p:cNvPr id="3" name="2 Marcador de número de diapositiva"/>
          <p:cNvSpPr>
            <a:spLocks noGrp="1"/>
          </p:cNvSpPr>
          <p:nvPr>
            <p:ph type="sldNum" sz="quarter" idx="16"/>
          </p:nvPr>
        </p:nvSpPr>
        <p:spPr/>
        <p:txBody>
          <a:bodyPr>
            <a:normAutofit fontScale="85000" lnSpcReduction="20000"/>
          </a:bodyPr>
          <a:lstStyle/>
          <a:p>
            <a:pPr>
              <a:defRPr/>
            </a:pPr>
            <a:fld id="{EDC582AC-EEDE-44FB-91FC-D700AD3AA88C}" type="slidenum">
              <a:rPr lang="es-ES" smtClean="0"/>
              <a:pPr>
                <a:defRPr/>
              </a:pPr>
              <a:t>50</a:t>
            </a:fld>
            <a:endParaRPr lang="es-ES"/>
          </a:p>
        </p:txBody>
      </p:sp>
      <p:pic>
        <p:nvPicPr>
          <p:cNvPr id="5" name="Picture 4" descr="25_Figure18-I"/>
          <p:cNvPicPr>
            <a:picLocks noChangeAspect="1" noChangeArrowheads="1"/>
          </p:cNvPicPr>
          <p:nvPr/>
        </p:nvPicPr>
        <p:blipFill>
          <a:blip r:embed="rId4" cstate="print">
            <a:extLst>
              <a:ext uri="{28A0092B-C50C-407E-A947-70E740481C1C}">
                <a14:useLocalDpi xmlns:a14="http://schemas.microsoft.com/office/drawing/2010/main" val="0"/>
              </a:ext>
            </a:extLst>
          </a:blip>
          <a:srcRect b="2478"/>
          <a:stretch>
            <a:fillRect/>
          </a:stretch>
        </p:blipFill>
        <p:spPr bwMode="auto">
          <a:xfrm>
            <a:off x="5877145" y="1548868"/>
            <a:ext cx="3266842" cy="240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6 Grupo"/>
          <p:cNvGrpSpPr/>
          <p:nvPr/>
        </p:nvGrpSpPr>
        <p:grpSpPr>
          <a:xfrm>
            <a:off x="6012161" y="3978484"/>
            <a:ext cx="630070" cy="450050"/>
            <a:chOff x="5832140" y="4059070"/>
            <a:chExt cx="1530170" cy="765085"/>
          </a:xfrm>
        </p:grpSpPr>
        <p:cxnSp>
          <p:nvCxnSpPr>
            <p:cNvPr id="8" name="7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1" name="10 Grupo"/>
          <p:cNvGrpSpPr/>
          <p:nvPr/>
        </p:nvGrpSpPr>
        <p:grpSpPr>
          <a:xfrm rot="10800000">
            <a:off x="662568" y="4068494"/>
            <a:ext cx="759082" cy="450050"/>
            <a:chOff x="5832140" y="4059070"/>
            <a:chExt cx="1530170" cy="765085"/>
          </a:xfrm>
        </p:grpSpPr>
        <p:cxnSp>
          <p:nvCxnSpPr>
            <p:cNvPr id="12" name="11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6" name="15 Grupo"/>
          <p:cNvGrpSpPr/>
          <p:nvPr/>
        </p:nvGrpSpPr>
        <p:grpSpPr>
          <a:xfrm>
            <a:off x="3221850" y="4689140"/>
            <a:ext cx="814592" cy="450050"/>
            <a:chOff x="5832140" y="4059070"/>
            <a:chExt cx="1530170" cy="765085"/>
          </a:xfrm>
        </p:grpSpPr>
        <p:cxnSp>
          <p:nvCxnSpPr>
            <p:cNvPr id="17" name="16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0" name="19 Grupo"/>
          <p:cNvGrpSpPr/>
          <p:nvPr/>
        </p:nvGrpSpPr>
        <p:grpSpPr>
          <a:xfrm rot="10800000">
            <a:off x="656566" y="4706694"/>
            <a:ext cx="546062" cy="450050"/>
            <a:chOff x="5832140" y="4059070"/>
            <a:chExt cx="1530170" cy="765085"/>
          </a:xfrm>
        </p:grpSpPr>
        <p:cxnSp>
          <p:nvCxnSpPr>
            <p:cNvPr id="21" name="20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4" name="23 Rectángulo"/>
          <p:cNvSpPr/>
          <p:nvPr/>
        </p:nvSpPr>
        <p:spPr>
          <a:xfrm>
            <a:off x="5877145" y="4627874"/>
            <a:ext cx="2970330" cy="646331"/>
          </a:xfrm>
          <a:prstGeom prst="rect">
            <a:avLst/>
          </a:prstGeom>
        </p:spPr>
        <p:txBody>
          <a:bodyPr wrap="square">
            <a:spAutoFit/>
          </a:bodyPr>
          <a:lstStyle/>
          <a:p>
            <a:pPr marL="0" indent="0" algn="just">
              <a:buNone/>
            </a:pPr>
            <a:r>
              <a:rPr lang="es-ES" i="1" dirty="0"/>
              <a:t>Toda la potencia de salida se “consume” en el resistor</a:t>
            </a:r>
          </a:p>
        </p:txBody>
      </p:sp>
      <p:cxnSp>
        <p:nvCxnSpPr>
          <p:cNvPr id="26" name="25 Conector recto de flecha"/>
          <p:cNvCxnSpPr>
            <a:endCxn id="24" idx="0"/>
          </p:cNvCxnSpPr>
          <p:nvPr/>
        </p:nvCxnSpPr>
        <p:spPr>
          <a:xfrm>
            <a:off x="6642231" y="4203509"/>
            <a:ext cx="720079" cy="424365"/>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4036442" y="4959816"/>
            <a:ext cx="1840703" cy="8779"/>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33 Grupo"/>
          <p:cNvGrpSpPr/>
          <p:nvPr/>
        </p:nvGrpSpPr>
        <p:grpSpPr>
          <a:xfrm rot="10800000">
            <a:off x="5877145" y="5859270"/>
            <a:ext cx="546062" cy="450050"/>
            <a:chOff x="5832140" y="4059070"/>
            <a:chExt cx="1530170" cy="765085"/>
          </a:xfrm>
        </p:grpSpPr>
        <p:cxnSp>
          <p:nvCxnSpPr>
            <p:cNvPr id="35" name="34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8" name="37 Grupo"/>
          <p:cNvGrpSpPr/>
          <p:nvPr/>
        </p:nvGrpSpPr>
        <p:grpSpPr>
          <a:xfrm>
            <a:off x="7510566" y="5859270"/>
            <a:ext cx="1026376" cy="450050"/>
            <a:chOff x="5832140" y="4059070"/>
            <a:chExt cx="1530170" cy="765085"/>
          </a:xfrm>
        </p:grpSpPr>
        <p:cxnSp>
          <p:nvCxnSpPr>
            <p:cNvPr id="39" name="38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43" name="42 Conector recto"/>
          <p:cNvCxnSpPr/>
          <p:nvPr/>
        </p:nvCxnSpPr>
        <p:spPr>
          <a:xfrm>
            <a:off x="1691680" y="3834045"/>
            <a:ext cx="25202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Reglas de Kirchhoff: Definiciones</a:t>
            </a:r>
            <a:endParaRPr lang="es-ES" dirty="0"/>
          </a:p>
        </p:txBody>
      </p:sp>
      <p:sp>
        <p:nvSpPr>
          <p:cNvPr id="3" name="2 Marcador de número de diapositiva"/>
          <p:cNvSpPr>
            <a:spLocks noGrp="1"/>
          </p:cNvSpPr>
          <p:nvPr>
            <p:ph type="sldNum" sz="quarter" idx="12"/>
          </p:nvPr>
        </p:nvSpPr>
        <p:spPr>
          <a:xfrm>
            <a:off x="0" y="1268760"/>
            <a:ext cx="533400" cy="244476"/>
          </a:xfrm>
        </p:spPr>
        <p:txBody>
          <a:bodyPr>
            <a:normAutofit fontScale="85000" lnSpcReduction="20000"/>
          </a:bodyPr>
          <a:lstStyle/>
          <a:p>
            <a:pPr>
              <a:defRPr/>
            </a:pPr>
            <a:fld id="{EDC582AC-EEDE-44FB-91FC-D700AD3AA88C}" type="slidenum">
              <a:rPr lang="es-ES" smtClean="0"/>
              <a:pPr>
                <a:defRPr/>
              </a:pPr>
              <a:t>51</a:t>
            </a:fld>
            <a:endParaRPr lang="es-ES" dirty="0"/>
          </a:p>
        </p:txBody>
      </p:sp>
      <p:sp>
        <p:nvSpPr>
          <p:cNvPr id="4" name="3 Marcador de contenido"/>
          <p:cNvSpPr>
            <a:spLocks noGrp="1"/>
          </p:cNvSpPr>
          <p:nvPr>
            <p:ph sz="quarter" idx="1"/>
          </p:nvPr>
        </p:nvSpPr>
        <p:spPr>
          <a:xfrm>
            <a:off x="251520" y="1600199"/>
            <a:ext cx="6137148" cy="5024155"/>
          </a:xfrm>
        </p:spPr>
        <p:txBody>
          <a:bodyPr/>
          <a:lstStyle/>
          <a:p>
            <a:r>
              <a:rPr lang="es-ES" dirty="0" smtClean="0">
                <a:solidFill>
                  <a:srgbClr val="C00000"/>
                </a:solidFill>
              </a:rPr>
              <a:t>Nudo, Unión o Nodo</a:t>
            </a:r>
            <a:r>
              <a:rPr lang="es-ES" dirty="0" smtClean="0"/>
              <a:t>:</a:t>
            </a:r>
            <a:r>
              <a:rPr lang="es-ES" dirty="0"/>
              <a:t/>
            </a:r>
            <a:br>
              <a:rPr lang="es-ES" dirty="0"/>
            </a:br>
            <a:r>
              <a:rPr lang="es-ES" dirty="0" smtClean="0"/>
              <a:t>Punto del circuito donde confluyen tres o más líneas</a:t>
            </a:r>
          </a:p>
          <a:p>
            <a:pPr marL="0" indent="0">
              <a:buNone/>
            </a:pPr>
            <a:endParaRPr lang="es-ES" dirty="0" smtClean="0"/>
          </a:p>
          <a:p>
            <a:endParaRPr lang="es-ES" dirty="0"/>
          </a:p>
          <a:p>
            <a:r>
              <a:rPr lang="es-ES" dirty="0" smtClean="0">
                <a:solidFill>
                  <a:srgbClr val="C00000"/>
                </a:solidFill>
              </a:rPr>
              <a:t>Malla o Espira</a:t>
            </a:r>
            <a:r>
              <a:rPr lang="es-ES" dirty="0" smtClean="0"/>
              <a:t>:</a:t>
            </a:r>
            <a:br>
              <a:rPr lang="es-ES" dirty="0" smtClean="0"/>
            </a:br>
            <a:r>
              <a:rPr lang="es-ES" dirty="0" smtClean="0"/>
              <a:t>Cualquier trayectoria recorrido o bucle cerrado de conducción</a:t>
            </a:r>
          </a:p>
        </p:txBody>
      </p:sp>
      <p:grpSp>
        <p:nvGrpSpPr>
          <p:cNvPr id="60" name="59 Grupo"/>
          <p:cNvGrpSpPr/>
          <p:nvPr/>
        </p:nvGrpSpPr>
        <p:grpSpPr>
          <a:xfrm>
            <a:off x="6957265" y="1661851"/>
            <a:ext cx="2070230" cy="2106712"/>
            <a:chOff x="6957265" y="1661851"/>
            <a:chExt cx="2070230" cy="2106712"/>
          </a:xfrm>
        </p:grpSpPr>
        <p:sp>
          <p:nvSpPr>
            <p:cNvPr id="31" name="30 CuadroTexto"/>
            <p:cNvSpPr txBox="1"/>
            <p:nvPr/>
          </p:nvSpPr>
          <p:spPr>
            <a:xfrm>
              <a:off x="8815513" y="3553119"/>
              <a:ext cx="211982" cy="215444"/>
            </a:xfrm>
            <a:prstGeom prst="rect">
              <a:avLst/>
            </a:prstGeom>
            <a:noFill/>
          </p:spPr>
          <p:txBody>
            <a:bodyPr wrap="square" lIns="0" tIns="0" rIns="0" bIns="0" rtlCol="0">
              <a:spAutoFit/>
            </a:bodyPr>
            <a:lstStyle/>
            <a:p>
              <a:r>
                <a:rPr lang="es-ES" sz="1400" dirty="0" smtClean="0"/>
                <a:t>e</a:t>
              </a:r>
              <a:endParaRPr lang="es-ES" sz="1400" dirty="0"/>
            </a:p>
          </p:txBody>
        </p:sp>
        <p:sp>
          <p:nvSpPr>
            <p:cNvPr id="10" name="9 Elipse"/>
            <p:cNvSpPr/>
            <p:nvPr/>
          </p:nvSpPr>
          <p:spPr>
            <a:xfrm>
              <a:off x="7158041" y="2781125"/>
              <a:ext cx="66118" cy="6450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7958073" y="2781125"/>
              <a:ext cx="66118" cy="6450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7168862" y="3628586"/>
              <a:ext cx="66118" cy="6450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7939063" y="1939898"/>
              <a:ext cx="66118" cy="6450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8720085" y="1933661"/>
              <a:ext cx="66118" cy="6450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8718023" y="3621021"/>
              <a:ext cx="66118" cy="6450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15 Conector recto"/>
            <p:cNvCxnSpPr/>
            <p:nvPr/>
          </p:nvCxnSpPr>
          <p:spPr>
            <a:xfrm>
              <a:off x="7982335" y="1965917"/>
              <a:ext cx="0" cy="84746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V="1">
              <a:off x="7213263" y="1976825"/>
              <a:ext cx="757645" cy="32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7213264" y="2813509"/>
              <a:ext cx="757645" cy="32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V="1">
              <a:off x="7995500" y="3653277"/>
              <a:ext cx="757645" cy="32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8753145" y="1976825"/>
              <a:ext cx="0" cy="84746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8753145" y="2813379"/>
              <a:ext cx="0" cy="84746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7191100" y="1965918"/>
              <a:ext cx="0" cy="84746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7191100" y="3653277"/>
              <a:ext cx="809713" cy="756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7191100" y="2813379"/>
              <a:ext cx="0" cy="84746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7995500" y="1970510"/>
              <a:ext cx="757645" cy="32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27" idx="0"/>
              <a:endCxn id="11" idx="2"/>
            </p:cNvCxnSpPr>
            <p:nvPr/>
          </p:nvCxnSpPr>
          <p:spPr>
            <a:xfrm>
              <a:off x="7191100" y="1963117"/>
              <a:ext cx="766973" cy="85026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26 Elipse"/>
            <p:cNvSpPr/>
            <p:nvPr/>
          </p:nvSpPr>
          <p:spPr>
            <a:xfrm>
              <a:off x="7158041" y="1963117"/>
              <a:ext cx="66118" cy="6450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CuadroTexto"/>
            <p:cNvSpPr txBox="1"/>
            <p:nvPr/>
          </p:nvSpPr>
          <p:spPr>
            <a:xfrm>
              <a:off x="6982828" y="1712653"/>
              <a:ext cx="306563" cy="303991"/>
            </a:xfrm>
            <a:prstGeom prst="rect">
              <a:avLst/>
            </a:prstGeom>
            <a:noFill/>
          </p:spPr>
          <p:txBody>
            <a:bodyPr wrap="square" lIns="0" tIns="0" rIns="0" bIns="0" rtlCol="0">
              <a:spAutoFit/>
            </a:bodyPr>
            <a:lstStyle/>
            <a:p>
              <a:r>
                <a:rPr lang="es-ES" sz="1400" dirty="0" smtClean="0"/>
                <a:t>a</a:t>
              </a:r>
              <a:endParaRPr lang="es-ES" sz="1400" dirty="0"/>
            </a:p>
          </p:txBody>
        </p:sp>
        <p:sp>
          <p:nvSpPr>
            <p:cNvPr id="29" name="28 CuadroTexto"/>
            <p:cNvSpPr txBox="1"/>
            <p:nvPr/>
          </p:nvSpPr>
          <p:spPr>
            <a:xfrm>
              <a:off x="7873832" y="1661851"/>
              <a:ext cx="306563" cy="303991"/>
            </a:xfrm>
            <a:prstGeom prst="rect">
              <a:avLst/>
            </a:prstGeom>
            <a:noFill/>
          </p:spPr>
          <p:txBody>
            <a:bodyPr wrap="square" lIns="0" tIns="0" rIns="0" bIns="0" rtlCol="0">
              <a:spAutoFit/>
            </a:bodyPr>
            <a:lstStyle/>
            <a:p>
              <a:r>
                <a:rPr lang="es-ES" sz="1400" dirty="0" smtClean="0"/>
                <a:t>b</a:t>
              </a:r>
              <a:endParaRPr lang="es-ES" sz="1400" dirty="0"/>
            </a:p>
          </p:txBody>
        </p:sp>
        <p:sp>
          <p:nvSpPr>
            <p:cNvPr id="30" name="29 CuadroTexto"/>
            <p:cNvSpPr txBox="1"/>
            <p:nvPr/>
          </p:nvSpPr>
          <p:spPr>
            <a:xfrm>
              <a:off x="8067758" y="2629323"/>
              <a:ext cx="306563" cy="303991"/>
            </a:xfrm>
            <a:prstGeom prst="rect">
              <a:avLst/>
            </a:prstGeom>
            <a:noFill/>
          </p:spPr>
          <p:txBody>
            <a:bodyPr wrap="square" lIns="0" tIns="0" rIns="0" bIns="0" rtlCol="0">
              <a:spAutoFit/>
            </a:bodyPr>
            <a:lstStyle/>
            <a:p>
              <a:r>
                <a:rPr lang="es-ES" sz="1400" dirty="0" smtClean="0"/>
                <a:t>d</a:t>
              </a:r>
              <a:endParaRPr lang="es-ES" sz="1400" dirty="0"/>
            </a:p>
          </p:txBody>
        </p:sp>
        <p:sp>
          <p:nvSpPr>
            <p:cNvPr id="32" name="31 CuadroTexto"/>
            <p:cNvSpPr txBox="1"/>
            <p:nvPr/>
          </p:nvSpPr>
          <p:spPr>
            <a:xfrm>
              <a:off x="6957265" y="2629323"/>
              <a:ext cx="306563" cy="303991"/>
            </a:xfrm>
            <a:prstGeom prst="rect">
              <a:avLst/>
            </a:prstGeom>
            <a:noFill/>
          </p:spPr>
          <p:txBody>
            <a:bodyPr wrap="square" lIns="0" tIns="0" rIns="0" bIns="0" rtlCol="0">
              <a:spAutoFit/>
            </a:bodyPr>
            <a:lstStyle/>
            <a:p>
              <a:r>
                <a:rPr lang="es-ES" sz="1400" dirty="0" smtClean="0"/>
                <a:t>c</a:t>
              </a:r>
              <a:endParaRPr lang="es-ES" sz="1400" dirty="0"/>
            </a:p>
          </p:txBody>
        </p:sp>
        <p:cxnSp>
          <p:nvCxnSpPr>
            <p:cNvPr id="33" name="32 Conector recto"/>
            <p:cNvCxnSpPr/>
            <p:nvPr/>
          </p:nvCxnSpPr>
          <p:spPr>
            <a:xfrm>
              <a:off x="7982335" y="2817982"/>
              <a:ext cx="766973" cy="85026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0" name="39 Grupo"/>
          <p:cNvGrpSpPr/>
          <p:nvPr/>
        </p:nvGrpSpPr>
        <p:grpSpPr>
          <a:xfrm>
            <a:off x="6192179" y="5434839"/>
            <a:ext cx="609547" cy="643471"/>
            <a:chOff x="8625840" y="689610"/>
            <a:chExt cx="331470" cy="354330"/>
          </a:xfrm>
        </p:grpSpPr>
        <p:sp>
          <p:nvSpPr>
            <p:cNvPr id="41" name="40 Forma libre"/>
            <p:cNvSpPr/>
            <p:nvPr/>
          </p:nvSpPr>
          <p:spPr>
            <a:xfrm>
              <a:off x="8625840" y="689610"/>
              <a:ext cx="331470" cy="354330"/>
            </a:xfrm>
            <a:custGeom>
              <a:avLst/>
              <a:gdLst>
                <a:gd name="connsiteX0" fmla="*/ 0 w 331470"/>
                <a:gd name="connsiteY0" fmla="*/ 0 h 354330"/>
                <a:gd name="connsiteX1" fmla="*/ 323850 w 331470"/>
                <a:gd name="connsiteY1" fmla="*/ 0 h 354330"/>
                <a:gd name="connsiteX2" fmla="*/ 331470 w 331470"/>
                <a:gd name="connsiteY2" fmla="*/ 354330 h 354330"/>
                <a:gd name="connsiteX3" fmla="*/ 7620 w 331470"/>
                <a:gd name="connsiteY3" fmla="*/ 350520 h 354330"/>
                <a:gd name="connsiteX4" fmla="*/ 0 w 331470"/>
                <a:gd name="connsiteY4" fmla="*/ 0 h 354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 h="354330">
                  <a:moveTo>
                    <a:pt x="0" y="0"/>
                  </a:moveTo>
                  <a:lnTo>
                    <a:pt x="323850" y="0"/>
                  </a:lnTo>
                  <a:lnTo>
                    <a:pt x="331470" y="354330"/>
                  </a:lnTo>
                  <a:lnTo>
                    <a:pt x="7620" y="350520"/>
                  </a:lnTo>
                  <a:lnTo>
                    <a:pt x="0" y="0"/>
                  </a:lnTo>
                  <a:close/>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8735697" y="759053"/>
              <a:ext cx="111756" cy="185172"/>
            </a:xfrm>
            <a:prstGeom prst="rect">
              <a:avLst/>
            </a:prstGeom>
            <a:noFill/>
          </p:spPr>
          <p:txBody>
            <a:bodyPr wrap="square" lIns="0" tIns="0" rIns="0" bIns="0" rtlCol="0">
              <a:spAutoFit/>
            </a:bodyPr>
            <a:lstStyle/>
            <a:p>
              <a:r>
                <a:rPr lang="es-ES" sz="1400" dirty="0"/>
                <a:t>5</a:t>
              </a:r>
            </a:p>
          </p:txBody>
        </p:sp>
      </p:grpSp>
      <p:grpSp>
        <p:nvGrpSpPr>
          <p:cNvPr id="75" name="74 Grupo"/>
          <p:cNvGrpSpPr/>
          <p:nvPr/>
        </p:nvGrpSpPr>
        <p:grpSpPr>
          <a:xfrm>
            <a:off x="6192180" y="4023715"/>
            <a:ext cx="1279038" cy="980460"/>
            <a:chOff x="6866008" y="4023715"/>
            <a:chExt cx="1012737" cy="867307"/>
          </a:xfrm>
        </p:grpSpPr>
        <p:grpSp>
          <p:nvGrpSpPr>
            <p:cNvPr id="34" name="33 Grupo"/>
            <p:cNvGrpSpPr/>
            <p:nvPr/>
          </p:nvGrpSpPr>
          <p:grpSpPr>
            <a:xfrm>
              <a:off x="6866008" y="4057697"/>
              <a:ext cx="393782" cy="460115"/>
              <a:chOff x="7977809" y="692696"/>
              <a:chExt cx="278130" cy="395464"/>
            </a:xfrm>
          </p:grpSpPr>
          <p:sp>
            <p:nvSpPr>
              <p:cNvPr id="35" name="34 Forma libre"/>
              <p:cNvSpPr/>
              <p:nvPr/>
            </p:nvSpPr>
            <p:spPr>
              <a:xfrm>
                <a:off x="7977809" y="692696"/>
                <a:ext cx="278130" cy="381000"/>
              </a:xfrm>
              <a:custGeom>
                <a:avLst/>
                <a:gdLst>
                  <a:gd name="connsiteX0" fmla="*/ 3810 w 278130"/>
                  <a:gd name="connsiteY0" fmla="*/ 381000 h 381000"/>
                  <a:gd name="connsiteX1" fmla="*/ 0 w 278130"/>
                  <a:gd name="connsiteY1" fmla="*/ 0 h 381000"/>
                  <a:gd name="connsiteX2" fmla="*/ 278130 w 278130"/>
                  <a:gd name="connsiteY2" fmla="*/ 373380 h 381000"/>
                  <a:gd name="connsiteX3" fmla="*/ 3810 w 27813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278130" h="381000">
                    <a:moveTo>
                      <a:pt x="3810" y="381000"/>
                    </a:moveTo>
                    <a:lnTo>
                      <a:pt x="0" y="0"/>
                    </a:lnTo>
                    <a:lnTo>
                      <a:pt x="278130" y="373380"/>
                    </a:lnTo>
                    <a:lnTo>
                      <a:pt x="3810" y="381000"/>
                    </a:lnTo>
                    <a:close/>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CuadroTexto"/>
              <p:cNvSpPr txBox="1"/>
              <p:nvPr/>
            </p:nvSpPr>
            <p:spPr>
              <a:xfrm>
                <a:off x="8032426" y="872716"/>
                <a:ext cx="111756" cy="215444"/>
              </a:xfrm>
              <a:prstGeom prst="rect">
                <a:avLst/>
              </a:prstGeom>
              <a:noFill/>
            </p:spPr>
            <p:txBody>
              <a:bodyPr wrap="square" lIns="0" tIns="0" rIns="0" bIns="0" rtlCol="0">
                <a:spAutoFit/>
              </a:bodyPr>
              <a:lstStyle/>
              <a:p>
                <a:r>
                  <a:rPr lang="es-ES" sz="1400" dirty="0" smtClean="0"/>
                  <a:t>1</a:t>
                </a:r>
                <a:endParaRPr lang="es-ES" sz="1400" dirty="0"/>
              </a:p>
            </p:txBody>
          </p:sp>
        </p:grpSp>
        <p:grpSp>
          <p:nvGrpSpPr>
            <p:cNvPr id="37" name="36 Grupo"/>
            <p:cNvGrpSpPr/>
            <p:nvPr/>
          </p:nvGrpSpPr>
          <p:grpSpPr>
            <a:xfrm>
              <a:off x="7019648" y="4023715"/>
              <a:ext cx="393782" cy="443286"/>
              <a:chOff x="8161981" y="692696"/>
              <a:chExt cx="278130" cy="381000"/>
            </a:xfrm>
          </p:grpSpPr>
          <p:sp>
            <p:nvSpPr>
              <p:cNvPr id="38" name="37 Forma libre"/>
              <p:cNvSpPr/>
              <p:nvPr/>
            </p:nvSpPr>
            <p:spPr>
              <a:xfrm rot="10800000">
                <a:off x="8161981" y="692696"/>
                <a:ext cx="278130" cy="381000"/>
              </a:xfrm>
              <a:custGeom>
                <a:avLst/>
                <a:gdLst>
                  <a:gd name="connsiteX0" fmla="*/ 3810 w 278130"/>
                  <a:gd name="connsiteY0" fmla="*/ 381000 h 381000"/>
                  <a:gd name="connsiteX1" fmla="*/ 0 w 278130"/>
                  <a:gd name="connsiteY1" fmla="*/ 0 h 381000"/>
                  <a:gd name="connsiteX2" fmla="*/ 278130 w 278130"/>
                  <a:gd name="connsiteY2" fmla="*/ 373380 h 381000"/>
                  <a:gd name="connsiteX3" fmla="*/ 3810 w 27813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278130" h="381000">
                    <a:moveTo>
                      <a:pt x="3810" y="381000"/>
                    </a:moveTo>
                    <a:lnTo>
                      <a:pt x="0" y="0"/>
                    </a:lnTo>
                    <a:lnTo>
                      <a:pt x="278130" y="373380"/>
                    </a:lnTo>
                    <a:lnTo>
                      <a:pt x="3810" y="381000"/>
                    </a:lnTo>
                    <a:close/>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CuadroTexto"/>
              <p:cNvSpPr txBox="1"/>
              <p:nvPr/>
            </p:nvSpPr>
            <p:spPr>
              <a:xfrm>
                <a:off x="8301046" y="707212"/>
                <a:ext cx="111756" cy="215444"/>
              </a:xfrm>
              <a:prstGeom prst="rect">
                <a:avLst/>
              </a:prstGeom>
              <a:noFill/>
            </p:spPr>
            <p:txBody>
              <a:bodyPr wrap="square" lIns="0" tIns="0" rIns="0" bIns="0" rtlCol="0">
                <a:spAutoFit/>
              </a:bodyPr>
              <a:lstStyle/>
              <a:p>
                <a:r>
                  <a:rPr lang="es-ES" sz="1400" dirty="0" smtClean="0"/>
                  <a:t>2</a:t>
                </a:r>
                <a:endParaRPr lang="es-ES" sz="1400" dirty="0"/>
              </a:p>
            </p:txBody>
          </p:sp>
        </p:grpSp>
        <p:grpSp>
          <p:nvGrpSpPr>
            <p:cNvPr id="43" name="42 Grupo"/>
            <p:cNvGrpSpPr/>
            <p:nvPr/>
          </p:nvGrpSpPr>
          <p:grpSpPr>
            <a:xfrm>
              <a:off x="7468780" y="4100194"/>
              <a:ext cx="409965" cy="723961"/>
              <a:chOff x="8187690" y="1232756"/>
              <a:chExt cx="289560" cy="468630"/>
            </a:xfrm>
          </p:grpSpPr>
          <p:sp>
            <p:nvSpPr>
              <p:cNvPr id="44" name="43 Forma libre"/>
              <p:cNvSpPr/>
              <p:nvPr/>
            </p:nvSpPr>
            <p:spPr>
              <a:xfrm>
                <a:off x="8187690" y="1232756"/>
                <a:ext cx="289560" cy="468630"/>
              </a:xfrm>
              <a:custGeom>
                <a:avLst/>
                <a:gdLst>
                  <a:gd name="connsiteX0" fmla="*/ 7620 w 289560"/>
                  <a:gd name="connsiteY0" fmla="*/ 259080 h 468630"/>
                  <a:gd name="connsiteX1" fmla="*/ 0 w 289560"/>
                  <a:gd name="connsiteY1" fmla="*/ 7620 h 468630"/>
                  <a:gd name="connsiteX2" fmla="*/ 278130 w 289560"/>
                  <a:gd name="connsiteY2" fmla="*/ 0 h 468630"/>
                  <a:gd name="connsiteX3" fmla="*/ 289560 w 289560"/>
                  <a:gd name="connsiteY3" fmla="*/ 468630 h 468630"/>
                  <a:gd name="connsiteX4" fmla="*/ 7620 w 289560"/>
                  <a:gd name="connsiteY4" fmla="*/ 25908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 h="468630">
                    <a:moveTo>
                      <a:pt x="7620" y="259080"/>
                    </a:moveTo>
                    <a:lnTo>
                      <a:pt x="0" y="7620"/>
                    </a:lnTo>
                    <a:lnTo>
                      <a:pt x="278130" y="0"/>
                    </a:lnTo>
                    <a:lnTo>
                      <a:pt x="289560" y="468630"/>
                    </a:lnTo>
                    <a:lnTo>
                      <a:pt x="7620" y="259080"/>
                    </a:lnTo>
                    <a:close/>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CuadroTexto"/>
              <p:cNvSpPr txBox="1"/>
              <p:nvPr/>
            </p:nvSpPr>
            <p:spPr>
              <a:xfrm>
                <a:off x="8276592" y="1276834"/>
                <a:ext cx="111756" cy="139460"/>
              </a:xfrm>
              <a:prstGeom prst="rect">
                <a:avLst/>
              </a:prstGeom>
              <a:noFill/>
            </p:spPr>
            <p:txBody>
              <a:bodyPr wrap="square" lIns="0" tIns="0" rIns="0" bIns="0" rtlCol="0">
                <a:spAutoFit/>
              </a:bodyPr>
              <a:lstStyle/>
              <a:p>
                <a:r>
                  <a:rPr lang="es-ES" sz="1400" dirty="0"/>
                  <a:t>3</a:t>
                </a:r>
              </a:p>
            </p:txBody>
          </p:sp>
        </p:grpSp>
        <p:grpSp>
          <p:nvGrpSpPr>
            <p:cNvPr id="49" name="48 Grupo"/>
            <p:cNvGrpSpPr/>
            <p:nvPr/>
          </p:nvGrpSpPr>
          <p:grpSpPr>
            <a:xfrm>
              <a:off x="6912260" y="4554125"/>
              <a:ext cx="663495" cy="336897"/>
              <a:chOff x="8072065" y="1772816"/>
              <a:chExt cx="468630" cy="289560"/>
            </a:xfrm>
          </p:grpSpPr>
          <p:sp>
            <p:nvSpPr>
              <p:cNvPr id="50" name="49 Forma libre"/>
              <p:cNvSpPr/>
              <p:nvPr/>
            </p:nvSpPr>
            <p:spPr>
              <a:xfrm rot="16200000">
                <a:off x="8161600" y="1683281"/>
                <a:ext cx="289560" cy="468630"/>
              </a:xfrm>
              <a:custGeom>
                <a:avLst/>
                <a:gdLst>
                  <a:gd name="connsiteX0" fmla="*/ 7620 w 289560"/>
                  <a:gd name="connsiteY0" fmla="*/ 259080 h 468630"/>
                  <a:gd name="connsiteX1" fmla="*/ 0 w 289560"/>
                  <a:gd name="connsiteY1" fmla="*/ 7620 h 468630"/>
                  <a:gd name="connsiteX2" fmla="*/ 278130 w 289560"/>
                  <a:gd name="connsiteY2" fmla="*/ 0 h 468630"/>
                  <a:gd name="connsiteX3" fmla="*/ 289560 w 289560"/>
                  <a:gd name="connsiteY3" fmla="*/ 468630 h 468630"/>
                  <a:gd name="connsiteX4" fmla="*/ 7620 w 289560"/>
                  <a:gd name="connsiteY4" fmla="*/ 25908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 h="468630">
                    <a:moveTo>
                      <a:pt x="7620" y="259080"/>
                    </a:moveTo>
                    <a:lnTo>
                      <a:pt x="0" y="7620"/>
                    </a:lnTo>
                    <a:lnTo>
                      <a:pt x="278130" y="0"/>
                    </a:lnTo>
                    <a:lnTo>
                      <a:pt x="289560" y="468630"/>
                    </a:lnTo>
                    <a:lnTo>
                      <a:pt x="7620" y="259080"/>
                    </a:lnTo>
                    <a:close/>
                  </a:path>
                </a:pathLst>
              </a:custGeom>
              <a:noFill/>
              <a:ln w="12700">
                <a:solidFill>
                  <a:srgbClr val="00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CuadroTexto"/>
              <p:cNvSpPr txBox="1"/>
              <p:nvPr/>
            </p:nvSpPr>
            <p:spPr>
              <a:xfrm>
                <a:off x="8187690" y="1809874"/>
                <a:ext cx="111756" cy="185172"/>
              </a:xfrm>
              <a:prstGeom prst="rect">
                <a:avLst/>
              </a:prstGeom>
              <a:noFill/>
            </p:spPr>
            <p:txBody>
              <a:bodyPr wrap="square" lIns="0" tIns="0" rIns="0" bIns="0" rtlCol="0">
                <a:spAutoFit/>
              </a:bodyPr>
              <a:lstStyle/>
              <a:p>
                <a:r>
                  <a:rPr lang="es-ES" sz="1400" dirty="0" smtClean="0"/>
                  <a:t>4</a:t>
                </a:r>
                <a:endParaRPr lang="es-ES" sz="1400" dirty="0"/>
              </a:p>
            </p:txBody>
          </p:sp>
        </p:grpSp>
      </p:grpSp>
      <p:grpSp>
        <p:nvGrpSpPr>
          <p:cNvPr id="76" name="75 Grupo"/>
          <p:cNvGrpSpPr/>
          <p:nvPr/>
        </p:nvGrpSpPr>
        <p:grpSpPr>
          <a:xfrm>
            <a:off x="7752876" y="3986180"/>
            <a:ext cx="1199349" cy="942404"/>
            <a:chOff x="8156039" y="3986180"/>
            <a:chExt cx="796186" cy="706562"/>
          </a:xfrm>
        </p:grpSpPr>
        <p:grpSp>
          <p:nvGrpSpPr>
            <p:cNvPr id="46" name="45 Grupo"/>
            <p:cNvGrpSpPr/>
            <p:nvPr/>
          </p:nvGrpSpPr>
          <p:grpSpPr>
            <a:xfrm>
              <a:off x="8310307" y="3986180"/>
              <a:ext cx="641918" cy="571839"/>
              <a:chOff x="8568690" y="1196752"/>
              <a:chExt cx="453390" cy="491490"/>
            </a:xfrm>
          </p:grpSpPr>
          <p:sp>
            <p:nvSpPr>
              <p:cNvPr id="47" name="46 Forma libre"/>
              <p:cNvSpPr/>
              <p:nvPr/>
            </p:nvSpPr>
            <p:spPr>
              <a:xfrm>
                <a:off x="8568690" y="1196752"/>
                <a:ext cx="453390" cy="491490"/>
              </a:xfrm>
              <a:custGeom>
                <a:avLst/>
                <a:gdLst>
                  <a:gd name="connsiteX0" fmla="*/ 0 w 453390"/>
                  <a:gd name="connsiteY0" fmla="*/ 3810 h 491490"/>
                  <a:gd name="connsiteX1" fmla="*/ 453390 w 453390"/>
                  <a:gd name="connsiteY1" fmla="*/ 491490 h 491490"/>
                  <a:gd name="connsiteX2" fmla="*/ 434340 w 453390"/>
                  <a:gd name="connsiteY2" fmla="*/ 0 h 491490"/>
                  <a:gd name="connsiteX3" fmla="*/ 0 w 453390"/>
                  <a:gd name="connsiteY3" fmla="*/ 3810 h 491490"/>
                </a:gdLst>
                <a:ahLst/>
                <a:cxnLst>
                  <a:cxn ang="0">
                    <a:pos x="connsiteX0" y="connsiteY0"/>
                  </a:cxn>
                  <a:cxn ang="0">
                    <a:pos x="connsiteX1" y="connsiteY1"/>
                  </a:cxn>
                  <a:cxn ang="0">
                    <a:pos x="connsiteX2" y="connsiteY2"/>
                  </a:cxn>
                  <a:cxn ang="0">
                    <a:pos x="connsiteX3" y="connsiteY3"/>
                  </a:cxn>
                </a:cxnLst>
                <a:rect l="l" t="t" r="r" b="b"/>
                <a:pathLst>
                  <a:path w="453390" h="491490">
                    <a:moveTo>
                      <a:pt x="0" y="3810"/>
                    </a:moveTo>
                    <a:lnTo>
                      <a:pt x="453390" y="491490"/>
                    </a:lnTo>
                    <a:lnTo>
                      <a:pt x="434340" y="0"/>
                    </a:lnTo>
                    <a:lnTo>
                      <a:pt x="0" y="3810"/>
                    </a:lnTo>
                    <a:close/>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CuadroTexto"/>
              <p:cNvSpPr txBox="1"/>
              <p:nvPr/>
            </p:nvSpPr>
            <p:spPr>
              <a:xfrm>
                <a:off x="8820472" y="1232756"/>
                <a:ext cx="111756" cy="185172"/>
              </a:xfrm>
              <a:prstGeom prst="rect">
                <a:avLst/>
              </a:prstGeom>
              <a:noFill/>
            </p:spPr>
            <p:txBody>
              <a:bodyPr wrap="square" lIns="0" tIns="0" rIns="0" bIns="0" rtlCol="0">
                <a:spAutoFit/>
              </a:bodyPr>
              <a:lstStyle/>
              <a:p>
                <a:r>
                  <a:rPr lang="es-ES" sz="1400" dirty="0" smtClean="0"/>
                  <a:t>7</a:t>
                </a:r>
                <a:endParaRPr lang="es-ES" sz="1400" dirty="0"/>
              </a:p>
            </p:txBody>
          </p:sp>
        </p:grpSp>
        <p:grpSp>
          <p:nvGrpSpPr>
            <p:cNvPr id="52" name="51 Grupo"/>
            <p:cNvGrpSpPr/>
            <p:nvPr/>
          </p:nvGrpSpPr>
          <p:grpSpPr>
            <a:xfrm>
              <a:off x="8156039" y="4120903"/>
              <a:ext cx="641918" cy="571839"/>
              <a:chOff x="8675102" y="1628800"/>
              <a:chExt cx="453390" cy="491490"/>
            </a:xfrm>
          </p:grpSpPr>
          <p:sp>
            <p:nvSpPr>
              <p:cNvPr id="53" name="52 Forma libre"/>
              <p:cNvSpPr/>
              <p:nvPr/>
            </p:nvSpPr>
            <p:spPr>
              <a:xfrm rot="10800000">
                <a:off x="8675102" y="1628800"/>
                <a:ext cx="453390" cy="491490"/>
              </a:xfrm>
              <a:custGeom>
                <a:avLst/>
                <a:gdLst>
                  <a:gd name="connsiteX0" fmla="*/ 0 w 453390"/>
                  <a:gd name="connsiteY0" fmla="*/ 3810 h 491490"/>
                  <a:gd name="connsiteX1" fmla="*/ 453390 w 453390"/>
                  <a:gd name="connsiteY1" fmla="*/ 491490 h 491490"/>
                  <a:gd name="connsiteX2" fmla="*/ 434340 w 453390"/>
                  <a:gd name="connsiteY2" fmla="*/ 0 h 491490"/>
                  <a:gd name="connsiteX3" fmla="*/ 0 w 453390"/>
                  <a:gd name="connsiteY3" fmla="*/ 3810 h 491490"/>
                </a:gdLst>
                <a:ahLst/>
                <a:cxnLst>
                  <a:cxn ang="0">
                    <a:pos x="connsiteX0" y="connsiteY0"/>
                  </a:cxn>
                  <a:cxn ang="0">
                    <a:pos x="connsiteX1" y="connsiteY1"/>
                  </a:cxn>
                  <a:cxn ang="0">
                    <a:pos x="connsiteX2" y="connsiteY2"/>
                  </a:cxn>
                  <a:cxn ang="0">
                    <a:pos x="connsiteX3" y="connsiteY3"/>
                  </a:cxn>
                </a:cxnLst>
                <a:rect l="l" t="t" r="r" b="b"/>
                <a:pathLst>
                  <a:path w="453390" h="491490">
                    <a:moveTo>
                      <a:pt x="0" y="3810"/>
                    </a:moveTo>
                    <a:lnTo>
                      <a:pt x="453390" y="491490"/>
                    </a:lnTo>
                    <a:lnTo>
                      <a:pt x="434340" y="0"/>
                    </a:lnTo>
                    <a:lnTo>
                      <a:pt x="0" y="3810"/>
                    </a:lnTo>
                    <a:close/>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53 CuadroTexto"/>
              <p:cNvSpPr txBox="1"/>
              <p:nvPr/>
            </p:nvSpPr>
            <p:spPr>
              <a:xfrm>
                <a:off x="8764594" y="1870945"/>
                <a:ext cx="111756" cy="185172"/>
              </a:xfrm>
              <a:prstGeom prst="rect">
                <a:avLst/>
              </a:prstGeom>
              <a:noFill/>
            </p:spPr>
            <p:txBody>
              <a:bodyPr wrap="square" lIns="0" tIns="0" rIns="0" bIns="0" rtlCol="0">
                <a:spAutoFit/>
              </a:bodyPr>
              <a:lstStyle/>
              <a:p>
                <a:r>
                  <a:rPr lang="es-ES" sz="1400" dirty="0" smtClean="0"/>
                  <a:t>8</a:t>
                </a:r>
                <a:endParaRPr lang="es-ES" sz="1400" dirty="0"/>
              </a:p>
            </p:txBody>
          </p:sp>
        </p:grpSp>
      </p:grpSp>
      <p:grpSp>
        <p:nvGrpSpPr>
          <p:cNvPr id="55" name="54 Grupo"/>
          <p:cNvGrpSpPr/>
          <p:nvPr/>
        </p:nvGrpSpPr>
        <p:grpSpPr>
          <a:xfrm>
            <a:off x="7752876" y="5165864"/>
            <a:ext cx="1274620" cy="1323476"/>
            <a:chOff x="8255939" y="2204864"/>
            <a:chExt cx="564533" cy="612068"/>
          </a:xfrm>
        </p:grpSpPr>
        <p:sp>
          <p:nvSpPr>
            <p:cNvPr id="56" name="55 Rectángulo"/>
            <p:cNvSpPr/>
            <p:nvPr/>
          </p:nvSpPr>
          <p:spPr>
            <a:xfrm>
              <a:off x="8255939" y="2204864"/>
              <a:ext cx="564533" cy="612068"/>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CuadroTexto"/>
            <p:cNvSpPr txBox="1"/>
            <p:nvPr/>
          </p:nvSpPr>
          <p:spPr>
            <a:xfrm>
              <a:off x="8484817" y="2385464"/>
              <a:ext cx="111756" cy="99636"/>
            </a:xfrm>
            <a:prstGeom prst="rect">
              <a:avLst/>
            </a:prstGeom>
            <a:noFill/>
          </p:spPr>
          <p:txBody>
            <a:bodyPr wrap="square" lIns="0" tIns="0" rIns="0" bIns="0" rtlCol="0">
              <a:spAutoFit/>
            </a:bodyPr>
            <a:lstStyle/>
            <a:p>
              <a:r>
                <a:rPr lang="es-ES" sz="1400" dirty="0" smtClean="0"/>
                <a:t>9...</a:t>
              </a:r>
              <a:endParaRPr lang="es-ES" sz="1400" dirty="0"/>
            </a:p>
          </p:txBody>
        </p:sp>
      </p:grpSp>
      <p:sp>
        <p:nvSpPr>
          <p:cNvPr id="73" name="72 Forma libre"/>
          <p:cNvSpPr/>
          <p:nvPr/>
        </p:nvSpPr>
        <p:spPr>
          <a:xfrm>
            <a:off x="6394197" y="5351768"/>
            <a:ext cx="1087801" cy="1257235"/>
          </a:xfrm>
          <a:custGeom>
            <a:avLst/>
            <a:gdLst>
              <a:gd name="connsiteX0" fmla="*/ 0 w 827314"/>
              <a:gd name="connsiteY0" fmla="*/ 849086 h 1306286"/>
              <a:gd name="connsiteX1" fmla="*/ 0 w 827314"/>
              <a:gd name="connsiteY1" fmla="*/ 849086 h 1306286"/>
              <a:gd name="connsiteX2" fmla="*/ 0 w 827314"/>
              <a:gd name="connsiteY2" fmla="*/ 1306286 h 1306286"/>
              <a:gd name="connsiteX3" fmla="*/ 827314 w 827314"/>
              <a:gd name="connsiteY3" fmla="*/ 1306286 h 1306286"/>
              <a:gd name="connsiteX4" fmla="*/ 816429 w 827314"/>
              <a:gd name="connsiteY4" fmla="*/ 0 h 1306286"/>
              <a:gd name="connsiteX5" fmla="*/ 370114 w 827314"/>
              <a:gd name="connsiteY5" fmla="*/ 10886 h 1306286"/>
              <a:gd name="connsiteX6" fmla="*/ 370114 w 827314"/>
              <a:gd name="connsiteY6" fmla="*/ 805543 h 1306286"/>
              <a:gd name="connsiteX7" fmla="*/ 0 w 827314"/>
              <a:gd name="connsiteY7" fmla="*/ 849086 h 1306286"/>
              <a:gd name="connsiteX0" fmla="*/ 0 w 827314"/>
              <a:gd name="connsiteY0" fmla="*/ 883442 h 1340642"/>
              <a:gd name="connsiteX1" fmla="*/ 0 w 827314"/>
              <a:gd name="connsiteY1" fmla="*/ 883442 h 1340642"/>
              <a:gd name="connsiteX2" fmla="*/ 0 w 827314"/>
              <a:gd name="connsiteY2" fmla="*/ 1340642 h 1340642"/>
              <a:gd name="connsiteX3" fmla="*/ 827314 w 827314"/>
              <a:gd name="connsiteY3" fmla="*/ 1340642 h 1340642"/>
              <a:gd name="connsiteX4" fmla="*/ 816429 w 827314"/>
              <a:gd name="connsiteY4" fmla="*/ 34356 h 1340642"/>
              <a:gd name="connsiteX5" fmla="*/ 348343 w 827314"/>
              <a:gd name="connsiteY5" fmla="*/ 0 h 1340642"/>
              <a:gd name="connsiteX6" fmla="*/ 370114 w 827314"/>
              <a:gd name="connsiteY6" fmla="*/ 839899 h 1340642"/>
              <a:gd name="connsiteX7" fmla="*/ 0 w 827314"/>
              <a:gd name="connsiteY7" fmla="*/ 883442 h 1340642"/>
              <a:gd name="connsiteX0" fmla="*/ 0 w 827314"/>
              <a:gd name="connsiteY0" fmla="*/ 849086 h 1306286"/>
              <a:gd name="connsiteX1" fmla="*/ 0 w 827314"/>
              <a:gd name="connsiteY1" fmla="*/ 849086 h 1306286"/>
              <a:gd name="connsiteX2" fmla="*/ 0 w 827314"/>
              <a:gd name="connsiteY2" fmla="*/ 1306286 h 1306286"/>
              <a:gd name="connsiteX3" fmla="*/ 827314 w 827314"/>
              <a:gd name="connsiteY3" fmla="*/ 1306286 h 1306286"/>
              <a:gd name="connsiteX4" fmla="*/ 816429 w 827314"/>
              <a:gd name="connsiteY4" fmla="*/ 0 h 1306286"/>
              <a:gd name="connsiteX5" fmla="*/ 348343 w 827314"/>
              <a:gd name="connsiteY5" fmla="*/ 10886 h 1306286"/>
              <a:gd name="connsiteX6" fmla="*/ 370114 w 827314"/>
              <a:gd name="connsiteY6" fmla="*/ 805543 h 1306286"/>
              <a:gd name="connsiteX7" fmla="*/ 0 w 827314"/>
              <a:gd name="connsiteY7" fmla="*/ 849086 h 1306286"/>
              <a:gd name="connsiteX0" fmla="*/ 0 w 827314"/>
              <a:gd name="connsiteY0" fmla="*/ 781224 h 1306286"/>
              <a:gd name="connsiteX1" fmla="*/ 0 w 827314"/>
              <a:gd name="connsiteY1" fmla="*/ 849086 h 1306286"/>
              <a:gd name="connsiteX2" fmla="*/ 0 w 827314"/>
              <a:gd name="connsiteY2" fmla="*/ 1306286 h 1306286"/>
              <a:gd name="connsiteX3" fmla="*/ 827314 w 827314"/>
              <a:gd name="connsiteY3" fmla="*/ 1306286 h 1306286"/>
              <a:gd name="connsiteX4" fmla="*/ 816429 w 827314"/>
              <a:gd name="connsiteY4" fmla="*/ 0 h 1306286"/>
              <a:gd name="connsiteX5" fmla="*/ 348343 w 827314"/>
              <a:gd name="connsiteY5" fmla="*/ 10886 h 1306286"/>
              <a:gd name="connsiteX6" fmla="*/ 370114 w 827314"/>
              <a:gd name="connsiteY6" fmla="*/ 805543 h 1306286"/>
              <a:gd name="connsiteX7" fmla="*/ 0 w 827314"/>
              <a:gd name="connsiteY7" fmla="*/ 781224 h 1306286"/>
              <a:gd name="connsiteX0" fmla="*/ 0 w 827314"/>
              <a:gd name="connsiteY0" fmla="*/ 781224 h 1306286"/>
              <a:gd name="connsiteX1" fmla="*/ 0 w 827314"/>
              <a:gd name="connsiteY1" fmla="*/ 849086 h 1306286"/>
              <a:gd name="connsiteX2" fmla="*/ 0 w 827314"/>
              <a:gd name="connsiteY2" fmla="*/ 1306286 h 1306286"/>
              <a:gd name="connsiteX3" fmla="*/ 827314 w 827314"/>
              <a:gd name="connsiteY3" fmla="*/ 1306286 h 1306286"/>
              <a:gd name="connsiteX4" fmla="*/ 816429 w 827314"/>
              <a:gd name="connsiteY4" fmla="*/ 0 h 1306286"/>
              <a:gd name="connsiteX5" fmla="*/ 348343 w 827314"/>
              <a:gd name="connsiteY5" fmla="*/ 10886 h 1306286"/>
              <a:gd name="connsiteX6" fmla="*/ 337457 w 827314"/>
              <a:gd name="connsiteY6" fmla="*/ 805543 h 1306286"/>
              <a:gd name="connsiteX7" fmla="*/ 0 w 827314"/>
              <a:gd name="connsiteY7" fmla="*/ 781224 h 1306286"/>
              <a:gd name="connsiteX0" fmla="*/ 337457 w 827314"/>
              <a:gd name="connsiteY0" fmla="*/ 805543 h 1306286"/>
              <a:gd name="connsiteX1" fmla="*/ 0 w 827314"/>
              <a:gd name="connsiteY1" fmla="*/ 849086 h 1306286"/>
              <a:gd name="connsiteX2" fmla="*/ 0 w 827314"/>
              <a:gd name="connsiteY2" fmla="*/ 1306286 h 1306286"/>
              <a:gd name="connsiteX3" fmla="*/ 827314 w 827314"/>
              <a:gd name="connsiteY3" fmla="*/ 1306286 h 1306286"/>
              <a:gd name="connsiteX4" fmla="*/ 816429 w 827314"/>
              <a:gd name="connsiteY4" fmla="*/ 0 h 1306286"/>
              <a:gd name="connsiteX5" fmla="*/ 348343 w 827314"/>
              <a:gd name="connsiteY5" fmla="*/ 10886 h 1306286"/>
              <a:gd name="connsiteX6" fmla="*/ 337457 w 827314"/>
              <a:gd name="connsiteY6" fmla="*/ 805543 h 1306286"/>
              <a:gd name="connsiteX0" fmla="*/ 337457 w 827314"/>
              <a:gd name="connsiteY0" fmla="*/ 805543 h 1306286"/>
              <a:gd name="connsiteX1" fmla="*/ 0 w 827314"/>
              <a:gd name="connsiteY1" fmla="*/ 815155 h 1306286"/>
              <a:gd name="connsiteX2" fmla="*/ 0 w 827314"/>
              <a:gd name="connsiteY2" fmla="*/ 1306286 h 1306286"/>
              <a:gd name="connsiteX3" fmla="*/ 827314 w 827314"/>
              <a:gd name="connsiteY3" fmla="*/ 1306286 h 1306286"/>
              <a:gd name="connsiteX4" fmla="*/ 816429 w 827314"/>
              <a:gd name="connsiteY4" fmla="*/ 0 h 1306286"/>
              <a:gd name="connsiteX5" fmla="*/ 348343 w 827314"/>
              <a:gd name="connsiteY5" fmla="*/ 10886 h 1306286"/>
              <a:gd name="connsiteX6" fmla="*/ 337457 w 827314"/>
              <a:gd name="connsiteY6" fmla="*/ 805543 h 1306286"/>
              <a:gd name="connsiteX0" fmla="*/ 362453 w 852310"/>
              <a:gd name="connsiteY0" fmla="*/ 839474 h 1306286"/>
              <a:gd name="connsiteX1" fmla="*/ 24996 w 852310"/>
              <a:gd name="connsiteY1" fmla="*/ 815155 h 1306286"/>
              <a:gd name="connsiteX2" fmla="*/ 24996 w 852310"/>
              <a:gd name="connsiteY2" fmla="*/ 1306286 h 1306286"/>
              <a:gd name="connsiteX3" fmla="*/ 852310 w 852310"/>
              <a:gd name="connsiteY3" fmla="*/ 1306286 h 1306286"/>
              <a:gd name="connsiteX4" fmla="*/ 841425 w 852310"/>
              <a:gd name="connsiteY4" fmla="*/ 0 h 1306286"/>
              <a:gd name="connsiteX5" fmla="*/ 373339 w 852310"/>
              <a:gd name="connsiteY5" fmla="*/ 10886 h 1306286"/>
              <a:gd name="connsiteX6" fmla="*/ 362453 w 852310"/>
              <a:gd name="connsiteY6" fmla="*/ 839474 h 1306286"/>
              <a:gd name="connsiteX0" fmla="*/ 342365 w 832222"/>
              <a:gd name="connsiteY0" fmla="*/ 839474 h 1306286"/>
              <a:gd name="connsiteX1" fmla="*/ 37565 w 832222"/>
              <a:gd name="connsiteY1" fmla="*/ 815155 h 1306286"/>
              <a:gd name="connsiteX2" fmla="*/ 4908 w 832222"/>
              <a:gd name="connsiteY2" fmla="*/ 1306286 h 1306286"/>
              <a:gd name="connsiteX3" fmla="*/ 832222 w 832222"/>
              <a:gd name="connsiteY3" fmla="*/ 1306286 h 1306286"/>
              <a:gd name="connsiteX4" fmla="*/ 821337 w 832222"/>
              <a:gd name="connsiteY4" fmla="*/ 0 h 1306286"/>
              <a:gd name="connsiteX5" fmla="*/ 353251 w 832222"/>
              <a:gd name="connsiteY5" fmla="*/ 10886 h 1306286"/>
              <a:gd name="connsiteX6" fmla="*/ 342365 w 832222"/>
              <a:gd name="connsiteY6" fmla="*/ 839474 h 1306286"/>
              <a:gd name="connsiteX0" fmla="*/ 342365 w 832222"/>
              <a:gd name="connsiteY0" fmla="*/ 805543 h 1306286"/>
              <a:gd name="connsiteX1" fmla="*/ 37565 w 832222"/>
              <a:gd name="connsiteY1" fmla="*/ 815155 h 1306286"/>
              <a:gd name="connsiteX2" fmla="*/ 4908 w 832222"/>
              <a:gd name="connsiteY2" fmla="*/ 1306286 h 1306286"/>
              <a:gd name="connsiteX3" fmla="*/ 832222 w 832222"/>
              <a:gd name="connsiteY3" fmla="*/ 1306286 h 1306286"/>
              <a:gd name="connsiteX4" fmla="*/ 821337 w 832222"/>
              <a:gd name="connsiteY4" fmla="*/ 0 h 1306286"/>
              <a:gd name="connsiteX5" fmla="*/ 353251 w 832222"/>
              <a:gd name="connsiteY5" fmla="*/ 10886 h 1306286"/>
              <a:gd name="connsiteX6" fmla="*/ 342365 w 832222"/>
              <a:gd name="connsiteY6" fmla="*/ 805543 h 1306286"/>
              <a:gd name="connsiteX0" fmla="*/ 362453 w 852310"/>
              <a:gd name="connsiteY0" fmla="*/ 805543 h 1306286"/>
              <a:gd name="connsiteX1" fmla="*/ 24996 w 852310"/>
              <a:gd name="connsiteY1" fmla="*/ 849086 h 1306286"/>
              <a:gd name="connsiteX2" fmla="*/ 24996 w 852310"/>
              <a:gd name="connsiteY2" fmla="*/ 1306286 h 1306286"/>
              <a:gd name="connsiteX3" fmla="*/ 852310 w 852310"/>
              <a:gd name="connsiteY3" fmla="*/ 1306286 h 1306286"/>
              <a:gd name="connsiteX4" fmla="*/ 841425 w 852310"/>
              <a:gd name="connsiteY4" fmla="*/ 0 h 1306286"/>
              <a:gd name="connsiteX5" fmla="*/ 373339 w 852310"/>
              <a:gd name="connsiteY5" fmla="*/ 10886 h 1306286"/>
              <a:gd name="connsiteX6" fmla="*/ 362453 w 852310"/>
              <a:gd name="connsiteY6" fmla="*/ 805543 h 1306286"/>
              <a:gd name="connsiteX0" fmla="*/ 381258 w 871115"/>
              <a:gd name="connsiteY0" fmla="*/ 805543 h 1306286"/>
              <a:gd name="connsiteX1" fmla="*/ 43801 w 871115"/>
              <a:gd name="connsiteY1" fmla="*/ 849086 h 1306286"/>
              <a:gd name="connsiteX2" fmla="*/ 43801 w 871115"/>
              <a:gd name="connsiteY2" fmla="*/ 1306286 h 1306286"/>
              <a:gd name="connsiteX3" fmla="*/ 871115 w 871115"/>
              <a:gd name="connsiteY3" fmla="*/ 1306286 h 1306286"/>
              <a:gd name="connsiteX4" fmla="*/ 860230 w 871115"/>
              <a:gd name="connsiteY4" fmla="*/ 0 h 1306286"/>
              <a:gd name="connsiteX5" fmla="*/ 392144 w 871115"/>
              <a:gd name="connsiteY5" fmla="*/ 10886 h 1306286"/>
              <a:gd name="connsiteX6" fmla="*/ 381258 w 871115"/>
              <a:gd name="connsiteY6" fmla="*/ 805543 h 1306286"/>
              <a:gd name="connsiteX0" fmla="*/ 342268 w 832125"/>
              <a:gd name="connsiteY0" fmla="*/ 805543 h 1306286"/>
              <a:gd name="connsiteX1" fmla="*/ 4811 w 832125"/>
              <a:gd name="connsiteY1" fmla="*/ 849086 h 1306286"/>
              <a:gd name="connsiteX2" fmla="*/ 4811 w 832125"/>
              <a:gd name="connsiteY2" fmla="*/ 1306286 h 1306286"/>
              <a:gd name="connsiteX3" fmla="*/ 832125 w 832125"/>
              <a:gd name="connsiteY3" fmla="*/ 1306286 h 1306286"/>
              <a:gd name="connsiteX4" fmla="*/ 821240 w 832125"/>
              <a:gd name="connsiteY4" fmla="*/ 0 h 1306286"/>
              <a:gd name="connsiteX5" fmla="*/ 353154 w 832125"/>
              <a:gd name="connsiteY5" fmla="*/ 10886 h 1306286"/>
              <a:gd name="connsiteX6" fmla="*/ 342268 w 832125"/>
              <a:gd name="connsiteY6" fmla="*/ 805543 h 1306286"/>
              <a:gd name="connsiteX0" fmla="*/ 342268 w 832125"/>
              <a:gd name="connsiteY0" fmla="*/ 805543 h 1306286"/>
              <a:gd name="connsiteX1" fmla="*/ 4811 w 832125"/>
              <a:gd name="connsiteY1" fmla="*/ 894328 h 1306286"/>
              <a:gd name="connsiteX2" fmla="*/ 4811 w 832125"/>
              <a:gd name="connsiteY2" fmla="*/ 1306286 h 1306286"/>
              <a:gd name="connsiteX3" fmla="*/ 832125 w 832125"/>
              <a:gd name="connsiteY3" fmla="*/ 1306286 h 1306286"/>
              <a:gd name="connsiteX4" fmla="*/ 821240 w 832125"/>
              <a:gd name="connsiteY4" fmla="*/ 0 h 1306286"/>
              <a:gd name="connsiteX5" fmla="*/ 353154 w 832125"/>
              <a:gd name="connsiteY5" fmla="*/ 10886 h 1306286"/>
              <a:gd name="connsiteX6" fmla="*/ 342268 w 832125"/>
              <a:gd name="connsiteY6" fmla="*/ 805543 h 1306286"/>
              <a:gd name="connsiteX0" fmla="*/ 340018 w 829875"/>
              <a:gd name="connsiteY0" fmla="*/ 805543 h 1306286"/>
              <a:gd name="connsiteX1" fmla="*/ 2561 w 829875"/>
              <a:gd name="connsiteY1" fmla="*/ 894328 h 1306286"/>
              <a:gd name="connsiteX2" fmla="*/ 2561 w 829875"/>
              <a:gd name="connsiteY2" fmla="*/ 1306286 h 1306286"/>
              <a:gd name="connsiteX3" fmla="*/ 829875 w 829875"/>
              <a:gd name="connsiteY3" fmla="*/ 1306286 h 1306286"/>
              <a:gd name="connsiteX4" fmla="*/ 818990 w 829875"/>
              <a:gd name="connsiteY4" fmla="*/ 0 h 1306286"/>
              <a:gd name="connsiteX5" fmla="*/ 350904 w 829875"/>
              <a:gd name="connsiteY5" fmla="*/ 10886 h 1306286"/>
              <a:gd name="connsiteX6" fmla="*/ 340018 w 829875"/>
              <a:gd name="connsiteY6" fmla="*/ 805543 h 1306286"/>
              <a:gd name="connsiteX0" fmla="*/ 372368 w 862225"/>
              <a:gd name="connsiteY0" fmla="*/ 805543 h 1306286"/>
              <a:gd name="connsiteX1" fmla="*/ 34911 w 862225"/>
              <a:gd name="connsiteY1" fmla="*/ 894328 h 1306286"/>
              <a:gd name="connsiteX2" fmla="*/ 34911 w 862225"/>
              <a:gd name="connsiteY2" fmla="*/ 1306286 h 1306286"/>
              <a:gd name="connsiteX3" fmla="*/ 862225 w 862225"/>
              <a:gd name="connsiteY3" fmla="*/ 1306286 h 1306286"/>
              <a:gd name="connsiteX4" fmla="*/ 851340 w 862225"/>
              <a:gd name="connsiteY4" fmla="*/ 0 h 1306286"/>
              <a:gd name="connsiteX5" fmla="*/ 383254 w 862225"/>
              <a:gd name="connsiteY5" fmla="*/ 10886 h 1306286"/>
              <a:gd name="connsiteX6" fmla="*/ 372368 w 862225"/>
              <a:gd name="connsiteY6" fmla="*/ 805543 h 1306286"/>
              <a:gd name="connsiteX0" fmla="*/ 382153 w 872010"/>
              <a:gd name="connsiteY0" fmla="*/ 805543 h 1306286"/>
              <a:gd name="connsiteX1" fmla="*/ 44696 w 872010"/>
              <a:gd name="connsiteY1" fmla="*/ 894328 h 1306286"/>
              <a:gd name="connsiteX2" fmla="*/ 44696 w 872010"/>
              <a:gd name="connsiteY2" fmla="*/ 1306286 h 1306286"/>
              <a:gd name="connsiteX3" fmla="*/ 872010 w 872010"/>
              <a:gd name="connsiteY3" fmla="*/ 1306286 h 1306286"/>
              <a:gd name="connsiteX4" fmla="*/ 861125 w 872010"/>
              <a:gd name="connsiteY4" fmla="*/ 0 h 1306286"/>
              <a:gd name="connsiteX5" fmla="*/ 393039 w 872010"/>
              <a:gd name="connsiteY5" fmla="*/ 10886 h 1306286"/>
              <a:gd name="connsiteX6" fmla="*/ 382153 w 872010"/>
              <a:gd name="connsiteY6" fmla="*/ 805543 h 1306286"/>
              <a:gd name="connsiteX0" fmla="*/ 338608 w 828465"/>
              <a:gd name="connsiteY0" fmla="*/ 805543 h 1306286"/>
              <a:gd name="connsiteX1" fmla="*/ 1151 w 828465"/>
              <a:gd name="connsiteY1" fmla="*/ 894328 h 1306286"/>
              <a:gd name="connsiteX2" fmla="*/ 1151 w 828465"/>
              <a:gd name="connsiteY2" fmla="*/ 1306286 h 1306286"/>
              <a:gd name="connsiteX3" fmla="*/ 828465 w 828465"/>
              <a:gd name="connsiteY3" fmla="*/ 1306286 h 1306286"/>
              <a:gd name="connsiteX4" fmla="*/ 817580 w 828465"/>
              <a:gd name="connsiteY4" fmla="*/ 0 h 1306286"/>
              <a:gd name="connsiteX5" fmla="*/ 349494 w 828465"/>
              <a:gd name="connsiteY5" fmla="*/ 10886 h 1306286"/>
              <a:gd name="connsiteX6" fmla="*/ 338608 w 828465"/>
              <a:gd name="connsiteY6" fmla="*/ 805543 h 1306286"/>
              <a:gd name="connsiteX0" fmla="*/ 349446 w 839303"/>
              <a:gd name="connsiteY0" fmla="*/ 805543 h 1306286"/>
              <a:gd name="connsiteX1" fmla="*/ 1104 w 839303"/>
              <a:gd name="connsiteY1" fmla="*/ 860397 h 1306286"/>
              <a:gd name="connsiteX2" fmla="*/ 11989 w 839303"/>
              <a:gd name="connsiteY2" fmla="*/ 1306286 h 1306286"/>
              <a:gd name="connsiteX3" fmla="*/ 839303 w 839303"/>
              <a:gd name="connsiteY3" fmla="*/ 1306286 h 1306286"/>
              <a:gd name="connsiteX4" fmla="*/ 828418 w 839303"/>
              <a:gd name="connsiteY4" fmla="*/ 0 h 1306286"/>
              <a:gd name="connsiteX5" fmla="*/ 360332 w 839303"/>
              <a:gd name="connsiteY5" fmla="*/ 10886 h 1306286"/>
              <a:gd name="connsiteX6" fmla="*/ 349446 w 839303"/>
              <a:gd name="connsiteY6" fmla="*/ 805543 h 1306286"/>
              <a:gd name="connsiteX0" fmla="*/ 348342 w 838199"/>
              <a:gd name="connsiteY0" fmla="*/ 805543 h 1306286"/>
              <a:gd name="connsiteX1" fmla="*/ 0 w 838199"/>
              <a:gd name="connsiteY1" fmla="*/ 860397 h 1306286"/>
              <a:gd name="connsiteX2" fmla="*/ 10885 w 838199"/>
              <a:gd name="connsiteY2" fmla="*/ 1306286 h 1306286"/>
              <a:gd name="connsiteX3" fmla="*/ 838199 w 838199"/>
              <a:gd name="connsiteY3" fmla="*/ 1306286 h 1306286"/>
              <a:gd name="connsiteX4" fmla="*/ 827314 w 838199"/>
              <a:gd name="connsiteY4" fmla="*/ 0 h 1306286"/>
              <a:gd name="connsiteX5" fmla="*/ 359228 w 838199"/>
              <a:gd name="connsiteY5" fmla="*/ 10886 h 1306286"/>
              <a:gd name="connsiteX6" fmla="*/ 348342 w 838199"/>
              <a:gd name="connsiteY6" fmla="*/ 805543 h 1306286"/>
              <a:gd name="connsiteX0" fmla="*/ 348342 w 838199"/>
              <a:gd name="connsiteY0" fmla="*/ 805543 h 1306286"/>
              <a:gd name="connsiteX1" fmla="*/ 0 w 838199"/>
              <a:gd name="connsiteY1" fmla="*/ 792535 h 1306286"/>
              <a:gd name="connsiteX2" fmla="*/ 10885 w 838199"/>
              <a:gd name="connsiteY2" fmla="*/ 1306286 h 1306286"/>
              <a:gd name="connsiteX3" fmla="*/ 838199 w 838199"/>
              <a:gd name="connsiteY3" fmla="*/ 1306286 h 1306286"/>
              <a:gd name="connsiteX4" fmla="*/ 827314 w 838199"/>
              <a:gd name="connsiteY4" fmla="*/ 0 h 1306286"/>
              <a:gd name="connsiteX5" fmla="*/ 359228 w 838199"/>
              <a:gd name="connsiteY5" fmla="*/ 10886 h 1306286"/>
              <a:gd name="connsiteX6" fmla="*/ 348342 w 838199"/>
              <a:gd name="connsiteY6" fmla="*/ 805543 h 1306286"/>
              <a:gd name="connsiteX0" fmla="*/ 348342 w 838199"/>
              <a:gd name="connsiteY0" fmla="*/ 805543 h 1306286"/>
              <a:gd name="connsiteX1" fmla="*/ 0 w 838199"/>
              <a:gd name="connsiteY1" fmla="*/ 849086 h 1306286"/>
              <a:gd name="connsiteX2" fmla="*/ 10885 w 838199"/>
              <a:gd name="connsiteY2" fmla="*/ 1306286 h 1306286"/>
              <a:gd name="connsiteX3" fmla="*/ 838199 w 838199"/>
              <a:gd name="connsiteY3" fmla="*/ 1306286 h 1306286"/>
              <a:gd name="connsiteX4" fmla="*/ 827314 w 838199"/>
              <a:gd name="connsiteY4" fmla="*/ 0 h 1306286"/>
              <a:gd name="connsiteX5" fmla="*/ 359228 w 838199"/>
              <a:gd name="connsiteY5" fmla="*/ 10886 h 1306286"/>
              <a:gd name="connsiteX6" fmla="*/ 348342 w 838199"/>
              <a:gd name="connsiteY6" fmla="*/ 805543 h 1306286"/>
              <a:gd name="connsiteX0" fmla="*/ 348342 w 838199"/>
              <a:gd name="connsiteY0" fmla="*/ 850784 h 1306286"/>
              <a:gd name="connsiteX1" fmla="*/ 0 w 838199"/>
              <a:gd name="connsiteY1" fmla="*/ 849086 h 1306286"/>
              <a:gd name="connsiteX2" fmla="*/ 10885 w 838199"/>
              <a:gd name="connsiteY2" fmla="*/ 1306286 h 1306286"/>
              <a:gd name="connsiteX3" fmla="*/ 838199 w 838199"/>
              <a:gd name="connsiteY3" fmla="*/ 1306286 h 1306286"/>
              <a:gd name="connsiteX4" fmla="*/ 827314 w 838199"/>
              <a:gd name="connsiteY4" fmla="*/ 0 h 1306286"/>
              <a:gd name="connsiteX5" fmla="*/ 359228 w 838199"/>
              <a:gd name="connsiteY5" fmla="*/ 10886 h 1306286"/>
              <a:gd name="connsiteX6" fmla="*/ 348342 w 838199"/>
              <a:gd name="connsiteY6" fmla="*/ 850784 h 1306286"/>
              <a:gd name="connsiteX0" fmla="*/ 348342 w 838199"/>
              <a:gd name="connsiteY0" fmla="*/ 850784 h 1306286"/>
              <a:gd name="connsiteX1" fmla="*/ 0 w 838199"/>
              <a:gd name="connsiteY1" fmla="*/ 849086 h 1306286"/>
              <a:gd name="connsiteX2" fmla="*/ 10885 w 838199"/>
              <a:gd name="connsiteY2" fmla="*/ 1306286 h 1306286"/>
              <a:gd name="connsiteX3" fmla="*/ 838199 w 838199"/>
              <a:gd name="connsiteY3" fmla="*/ 1306286 h 1306286"/>
              <a:gd name="connsiteX4" fmla="*/ 827314 w 838199"/>
              <a:gd name="connsiteY4" fmla="*/ 0 h 1306286"/>
              <a:gd name="connsiteX5" fmla="*/ 359228 w 838199"/>
              <a:gd name="connsiteY5" fmla="*/ 10886 h 1306286"/>
              <a:gd name="connsiteX6" fmla="*/ 348342 w 838199"/>
              <a:gd name="connsiteY6" fmla="*/ 850784 h 1306286"/>
              <a:gd name="connsiteX0" fmla="*/ 348342 w 838199"/>
              <a:gd name="connsiteY0" fmla="*/ 850784 h 1306286"/>
              <a:gd name="connsiteX1" fmla="*/ 0 w 838199"/>
              <a:gd name="connsiteY1" fmla="*/ 849086 h 1306286"/>
              <a:gd name="connsiteX2" fmla="*/ 10885 w 838199"/>
              <a:gd name="connsiteY2" fmla="*/ 1306286 h 1306286"/>
              <a:gd name="connsiteX3" fmla="*/ 838199 w 838199"/>
              <a:gd name="connsiteY3" fmla="*/ 1306286 h 1306286"/>
              <a:gd name="connsiteX4" fmla="*/ 827314 w 838199"/>
              <a:gd name="connsiteY4" fmla="*/ 0 h 1306286"/>
              <a:gd name="connsiteX5" fmla="*/ 359228 w 838199"/>
              <a:gd name="connsiteY5" fmla="*/ 10886 h 1306286"/>
              <a:gd name="connsiteX6" fmla="*/ 348342 w 838199"/>
              <a:gd name="connsiteY6" fmla="*/ 850784 h 1306286"/>
              <a:gd name="connsiteX0" fmla="*/ 348342 w 838199"/>
              <a:gd name="connsiteY0" fmla="*/ 850784 h 1306286"/>
              <a:gd name="connsiteX1" fmla="*/ 0 w 838199"/>
              <a:gd name="connsiteY1" fmla="*/ 849086 h 1306286"/>
              <a:gd name="connsiteX2" fmla="*/ 10885 w 838199"/>
              <a:gd name="connsiteY2" fmla="*/ 1306286 h 1306286"/>
              <a:gd name="connsiteX3" fmla="*/ 838199 w 838199"/>
              <a:gd name="connsiteY3" fmla="*/ 1306286 h 1306286"/>
              <a:gd name="connsiteX4" fmla="*/ 827314 w 838199"/>
              <a:gd name="connsiteY4" fmla="*/ 0 h 1306286"/>
              <a:gd name="connsiteX5" fmla="*/ 359228 w 838199"/>
              <a:gd name="connsiteY5" fmla="*/ 10886 h 1306286"/>
              <a:gd name="connsiteX6" fmla="*/ 348342 w 838199"/>
              <a:gd name="connsiteY6" fmla="*/ 850784 h 13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199" h="1306286">
                <a:moveTo>
                  <a:pt x="348342" y="850784"/>
                </a:moveTo>
                <a:lnTo>
                  <a:pt x="0" y="849086"/>
                </a:lnTo>
                <a:cubicBezTo>
                  <a:pt x="18609" y="947990"/>
                  <a:pt x="5442" y="1077686"/>
                  <a:pt x="10885" y="1306286"/>
                </a:cubicBezTo>
                <a:lnTo>
                  <a:pt x="838199" y="1306286"/>
                </a:lnTo>
                <a:cubicBezTo>
                  <a:pt x="834571" y="870857"/>
                  <a:pt x="830942" y="435429"/>
                  <a:pt x="827314" y="0"/>
                </a:cubicBezTo>
                <a:lnTo>
                  <a:pt x="359228" y="10886"/>
                </a:lnTo>
                <a:lnTo>
                  <a:pt x="348342" y="850784"/>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73 CuadroTexto"/>
          <p:cNvSpPr txBox="1"/>
          <p:nvPr/>
        </p:nvSpPr>
        <p:spPr>
          <a:xfrm>
            <a:off x="7071336" y="5521929"/>
            <a:ext cx="205510" cy="215444"/>
          </a:xfrm>
          <a:prstGeom prst="rect">
            <a:avLst/>
          </a:prstGeom>
          <a:noFill/>
        </p:spPr>
        <p:txBody>
          <a:bodyPr wrap="square" lIns="0" tIns="0" rIns="0" bIns="0" rtlCol="0">
            <a:spAutoFit/>
          </a:bodyPr>
          <a:lstStyle/>
          <a:p>
            <a:r>
              <a:rPr lang="es-ES" sz="1400" dirty="0" smtClean="0"/>
              <a:t>6</a:t>
            </a:r>
            <a:endParaRPr lang="es-ES" sz="1400" dirty="0"/>
          </a:p>
        </p:txBody>
      </p: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Reglas de Kirchhoff</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52</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251520" y="1600199"/>
                <a:ext cx="8640960" cy="5159171"/>
              </a:xfrm>
            </p:spPr>
            <p:txBody>
              <a:bodyPr>
                <a:normAutofit fontScale="92500" lnSpcReduction="20000"/>
              </a:bodyPr>
              <a:lstStyle/>
              <a:p>
                <a:pPr algn="just"/>
                <a:r>
                  <a:rPr lang="es-ES" b="1" dirty="0" smtClean="0">
                    <a:solidFill>
                      <a:srgbClr val="C00000"/>
                    </a:solidFill>
                  </a:rPr>
                  <a:t>Regla de los nudos:</a:t>
                </a:r>
                <a:r>
                  <a:rPr lang="es-ES" dirty="0" smtClean="0"/>
                  <a:t> La </a:t>
                </a:r>
                <a:r>
                  <a:rPr lang="es-ES" i="1" dirty="0"/>
                  <a:t>suma de corrientes que llega a un nodo es igual a la suma de corrientes que sale de é</a:t>
                </a:r>
                <a:r>
                  <a:rPr lang="es-ES" dirty="0"/>
                  <a:t>l. </a:t>
                </a:r>
                <a:endParaRPr lang="es-ES" dirty="0" smtClean="0"/>
              </a:p>
              <a:p>
                <a:pPr lvl="1" algn="just"/>
                <a:r>
                  <a:rPr lang="es-ES" dirty="0" smtClean="0"/>
                  <a:t>Es </a:t>
                </a:r>
                <a:r>
                  <a:rPr lang="es-ES" dirty="0"/>
                  <a:t>una forma de expresar la conservación de la carga</a:t>
                </a:r>
                <a:r>
                  <a:rPr lang="es-ES" dirty="0" smtClean="0"/>
                  <a:t>.</a:t>
                </a:r>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r>
                        <a:rPr lang="es-ES" sz="3300" b="1" i="1" smtClean="0">
                          <a:solidFill>
                            <a:srgbClr val="C00000"/>
                          </a:solidFill>
                          <a:latin typeface="Cambria Math"/>
                        </a:rPr>
                        <m:t>∑</m:t>
                      </m:r>
                      <m:sSub>
                        <m:sSubPr>
                          <m:ctrlPr>
                            <a:rPr lang="es-ES" sz="3300" b="1" i="1" smtClean="0">
                              <a:solidFill>
                                <a:srgbClr val="C00000"/>
                              </a:solidFill>
                              <a:latin typeface="Cambria Math"/>
                            </a:rPr>
                          </m:ctrlPr>
                        </m:sSubPr>
                        <m:e>
                          <m:r>
                            <a:rPr lang="es-ES" sz="3300" b="1" i="1" smtClean="0">
                              <a:solidFill>
                                <a:srgbClr val="C00000"/>
                              </a:solidFill>
                              <a:latin typeface="Cambria Math"/>
                            </a:rPr>
                            <m:t>𝑰</m:t>
                          </m:r>
                        </m:e>
                        <m:sub>
                          <m:r>
                            <a:rPr lang="es-ES" sz="3300" b="1" i="1" smtClean="0">
                              <a:solidFill>
                                <a:srgbClr val="C00000"/>
                              </a:solidFill>
                              <a:latin typeface="Cambria Math"/>
                            </a:rPr>
                            <m:t>𝒆𝒏𝒕𝒓𝒂𝒏𝒕𝒆𝒔</m:t>
                          </m:r>
                        </m:sub>
                      </m:sSub>
                      <m:r>
                        <a:rPr lang="es-ES" sz="3300" b="1" i="1" smtClean="0">
                          <a:solidFill>
                            <a:srgbClr val="C00000"/>
                          </a:solidFill>
                          <a:latin typeface="Cambria Math"/>
                        </a:rPr>
                        <m:t>=∑</m:t>
                      </m:r>
                      <m:sSub>
                        <m:sSubPr>
                          <m:ctrlPr>
                            <a:rPr lang="es-ES" sz="3300" b="1" i="1" smtClean="0">
                              <a:solidFill>
                                <a:srgbClr val="C00000"/>
                              </a:solidFill>
                              <a:latin typeface="Cambria Math"/>
                            </a:rPr>
                          </m:ctrlPr>
                        </m:sSubPr>
                        <m:e>
                          <m:r>
                            <a:rPr lang="es-ES" sz="3300" b="1" i="1" smtClean="0">
                              <a:solidFill>
                                <a:srgbClr val="C00000"/>
                              </a:solidFill>
                              <a:latin typeface="Cambria Math"/>
                            </a:rPr>
                            <m:t>𝑰</m:t>
                          </m:r>
                        </m:e>
                        <m:sub>
                          <m:r>
                            <a:rPr lang="es-ES" sz="3300" b="1" i="1" smtClean="0">
                              <a:solidFill>
                                <a:srgbClr val="C00000"/>
                              </a:solidFill>
                              <a:latin typeface="Cambria Math"/>
                            </a:rPr>
                            <m:t>𝒔𝒂𝒍𝒊𝒆𝒏𝒕𝒆𝒔</m:t>
                          </m:r>
                        </m:sub>
                      </m:sSub>
                      <m:r>
                        <a:rPr lang="es-ES" sz="3300" b="1" i="1" smtClean="0">
                          <a:solidFill>
                            <a:srgbClr val="C00000"/>
                          </a:solidFill>
                          <a:latin typeface="Cambria Math"/>
                        </a:rPr>
                        <m:t>⇒∑</m:t>
                      </m:r>
                      <m:r>
                        <a:rPr lang="es-ES" sz="3300" b="1" i="1" smtClean="0">
                          <a:solidFill>
                            <a:srgbClr val="C00000"/>
                          </a:solidFill>
                          <a:latin typeface="Cambria Math"/>
                        </a:rPr>
                        <m:t>𝑰</m:t>
                      </m:r>
                      <m:r>
                        <a:rPr lang="es-ES" sz="3300" b="1" i="1" smtClean="0">
                          <a:solidFill>
                            <a:srgbClr val="C00000"/>
                          </a:solidFill>
                          <a:latin typeface="Cambria Math"/>
                        </a:rPr>
                        <m:t>=</m:t>
                      </m:r>
                      <m:r>
                        <a:rPr lang="es-ES" sz="3300" b="1" i="1" smtClean="0">
                          <a:solidFill>
                            <a:srgbClr val="C00000"/>
                          </a:solidFill>
                          <a:latin typeface="Cambria Math"/>
                        </a:rPr>
                        <m:t>𝟎</m:t>
                      </m:r>
                    </m:oMath>
                  </m:oMathPara>
                </a14:m>
                <a:endParaRPr lang="es-ES" b="1" dirty="0">
                  <a:solidFill>
                    <a:srgbClr val="C00000"/>
                  </a:solidFill>
                </a:endParaRPr>
              </a:p>
              <a:p>
                <a:pPr marL="0" indent="0">
                  <a:buNone/>
                </a:pPr>
                <a:endParaRPr lang="es-ES" dirty="0"/>
              </a:p>
              <a:p>
                <a:pPr algn="just"/>
                <a:r>
                  <a:rPr lang="es-ES" b="1" dirty="0" smtClean="0">
                    <a:solidFill>
                      <a:srgbClr val="C00000"/>
                    </a:solidFill>
                  </a:rPr>
                  <a:t>Regla </a:t>
                </a:r>
                <a:r>
                  <a:rPr lang="es-ES" b="1" dirty="0">
                    <a:solidFill>
                      <a:srgbClr val="C00000"/>
                    </a:solidFill>
                  </a:rPr>
                  <a:t>de las </a:t>
                </a:r>
                <a:r>
                  <a:rPr lang="es-ES" b="1" dirty="0" smtClean="0">
                    <a:solidFill>
                      <a:srgbClr val="C00000"/>
                    </a:solidFill>
                  </a:rPr>
                  <a:t>mallas:</a:t>
                </a:r>
                <a:r>
                  <a:rPr lang="es-ES" dirty="0" smtClean="0">
                    <a:solidFill>
                      <a:srgbClr val="C00000"/>
                    </a:solidFill>
                  </a:rPr>
                  <a:t> </a:t>
                </a:r>
                <a:r>
                  <a:rPr lang="es-ES" dirty="0" smtClean="0"/>
                  <a:t>La </a:t>
                </a:r>
                <a:r>
                  <a:rPr lang="es-ES" i="1" dirty="0" smtClean="0"/>
                  <a:t>sumas </a:t>
                </a:r>
                <a:r>
                  <a:rPr lang="es-ES" i="1" dirty="0"/>
                  <a:t>de las diferencias de potencial encontradas en el recorrido de cualquier camino cerrado, malla, de un circuito es </a:t>
                </a:r>
                <a:r>
                  <a:rPr lang="es-ES" i="1" dirty="0" smtClean="0"/>
                  <a:t>cero</a:t>
                </a:r>
                <a:endParaRPr lang="es-ES" dirty="0"/>
              </a:p>
              <a:p>
                <a:pPr lvl="1" algn="just"/>
                <a:r>
                  <a:rPr lang="es-ES" dirty="0" smtClean="0"/>
                  <a:t>Es </a:t>
                </a:r>
                <a:r>
                  <a:rPr lang="es-ES" dirty="0"/>
                  <a:t>una forma de expresar la conservación de la energía</a:t>
                </a:r>
                <a:r>
                  <a:rPr lang="es-ES" dirty="0" smtClean="0"/>
                  <a:t>.</a:t>
                </a:r>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r>
                        <a:rPr lang="es-ES" sz="3300" b="1" i="1" smtClean="0">
                          <a:solidFill>
                            <a:srgbClr val="C00000"/>
                          </a:solidFill>
                          <a:latin typeface="Cambria Math"/>
                        </a:rPr>
                        <m:t>∑</m:t>
                      </m:r>
                      <m:r>
                        <a:rPr lang="es-ES" sz="3300" b="1" i="1" smtClean="0">
                          <a:solidFill>
                            <a:srgbClr val="C00000"/>
                          </a:solidFill>
                          <a:latin typeface="Cambria Math"/>
                        </a:rPr>
                        <m:t>𝑽</m:t>
                      </m:r>
                      <m:r>
                        <a:rPr lang="es-ES" sz="3300" b="1" i="1" smtClean="0">
                          <a:solidFill>
                            <a:srgbClr val="C00000"/>
                          </a:solidFill>
                          <a:latin typeface="Cambria Math"/>
                        </a:rPr>
                        <m:t>=</m:t>
                      </m:r>
                      <m:r>
                        <a:rPr lang="es-ES" sz="3300" b="1" i="1" smtClean="0">
                          <a:solidFill>
                            <a:srgbClr val="C00000"/>
                          </a:solidFill>
                          <a:latin typeface="Cambria Math"/>
                        </a:rPr>
                        <m:t>𝟎</m:t>
                      </m:r>
                    </m:oMath>
                  </m:oMathPara>
                </a14:m>
                <a:endParaRPr lang="es-ES" b="1" dirty="0">
                  <a:solidFill>
                    <a:srgbClr val="C00000"/>
                  </a:solidFill>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251520" y="1600199"/>
                <a:ext cx="8640960" cy="5159171"/>
              </a:xfrm>
              <a:blipFill rotWithShape="1">
                <a:blip r:embed="rId2"/>
                <a:stretch>
                  <a:fillRect l="-282" t="-2361" r="-1340"/>
                </a:stretch>
              </a:blipFill>
            </p:spPr>
            <p:txBody>
              <a:bodyPr/>
              <a:lstStyle/>
              <a:p>
                <a:r>
                  <a:rPr lang="en-US">
                    <a:noFill/>
                  </a:rPr>
                  <a:t> </a:t>
                </a:r>
              </a:p>
            </p:txBody>
          </p:sp>
        </mc:Fallback>
      </mc:AlternateContent>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Estrategia de resolución de problemas</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53</a:t>
            </a:fld>
            <a:endParaRPr lang="es-ES"/>
          </a:p>
        </p:txBody>
      </p:sp>
      <p:sp>
        <p:nvSpPr>
          <p:cNvPr id="4" name="3 Marcador de contenido"/>
          <p:cNvSpPr>
            <a:spLocks noGrp="1"/>
          </p:cNvSpPr>
          <p:nvPr>
            <p:ph sz="quarter" idx="1"/>
          </p:nvPr>
        </p:nvSpPr>
        <p:spPr>
          <a:xfrm>
            <a:off x="1" y="1538790"/>
            <a:ext cx="8982490" cy="5319210"/>
          </a:xfrm>
        </p:spPr>
        <p:txBody>
          <a:bodyPr>
            <a:normAutofit fontScale="70000" lnSpcReduction="20000"/>
          </a:bodyPr>
          <a:lstStyle/>
          <a:p>
            <a:pPr marL="271463" indent="-271463" algn="just">
              <a:buFont typeface="+mj-lt"/>
              <a:buAutoNum type="arabicPeriod"/>
            </a:pPr>
            <a:r>
              <a:rPr lang="es-ES" b="1" dirty="0" smtClean="0">
                <a:solidFill>
                  <a:srgbClr val="C00000"/>
                </a:solidFill>
              </a:rPr>
              <a:t>Dibujar </a:t>
            </a:r>
            <a:r>
              <a:rPr lang="es-ES" b="1" dirty="0">
                <a:solidFill>
                  <a:srgbClr val="C00000"/>
                </a:solidFill>
              </a:rPr>
              <a:t>el diagrama del circuito </a:t>
            </a:r>
            <a:endParaRPr lang="es-ES" b="1" dirty="0" smtClean="0">
              <a:solidFill>
                <a:srgbClr val="C00000"/>
              </a:solidFill>
            </a:endParaRPr>
          </a:p>
          <a:p>
            <a:pPr marL="631825" lvl="1" indent="-312738" algn="just"/>
            <a:r>
              <a:rPr lang="es-ES" dirty="0" smtClean="0"/>
              <a:t>Indicando </a:t>
            </a:r>
            <a:r>
              <a:rPr lang="es-ES" dirty="0"/>
              <a:t>todas las magnitudes </a:t>
            </a:r>
            <a:r>
              <a:rPr lang="es-ES" dirty="0" smtClean="0"/>
              <a:t>conocidas y asignando </a:t>
            </a:r>
            <a:r>
              <a:rPr lang="es-ES" dirty="0"/>
              <a:t>símbolos a todas las magnitudes </a:t>
            </a:r>
            <a:r>
              <a:rPr lang="es-ES" dirty="0" smtClean="0"/>
              <a:t>desconocidas</a:t>
            </a:r>
          </a:p>
          <a:p>
            <a:pPr marL="631825" lvl="1" indent="-312738" algn="just"/>
            <a:r>
              <a:rPr lang="es-ES" dirty="0" smtClean="0"/>
              <a:t>Asignando </a:t>
            </a:r>
            <a:r>
              <a:rPr lang="es-ES" dirty="0"/>
              <a:t>direcciones a las corrientes en cada parte del </a:t>
            </a:r>
            <a:r>
              <a:rPr lang="es-ES" dirty="0" smtClean="0"/>
              <a:t>circuito. Estas </a:t>
            </a:r>
            <a:r>
              <a:rPr lang="es-ES" dirty="0"/>
              <a:t>direcciones son </a:t>
            </a:r>
            <a:r>
              <a:rPr lang="es-ES" dirty="0" smtClean="0"/>
              <a:t>arbitrarias</a:t>
            </a:r>
          </a:p>
          <a:p>
            <a:pPr marL="631825" lvl="1" indent="-312738" algn="just"/>
            <a:endParaRPr lang="es-ES" dirty="0" smtClean="0"/>
          </a:p>
          <a:p>
            <a:pPr marL="273050" indent="-274638" algn="just">
              <a:buFont typeface="+mj-lt"/>
              <a:buAutoNum type="arabicPeriod"/>
            </a:pPr>
            <a:r>
              <a:rPr lang="es-ES" b="1" dirty="0" smtClean="0">
                <a:solidFill>
                  <a:srgbClr val="C00000"/>
                </a:solidFill>
              </a:rPr>
              <a:t>Aplicar </a:t>
            </a:r>
            <a:r>
              <a:rPr lang="es-ES" b="1" dirty="0">
                <a:solidFill>
                  <a:srgbClr val="C00000"/>
                </a:solidFill>
              </a:rPr>
              <a:t>la regla de los nodos </a:t>
            </a:r>
            <a:r>
              <a:rPr lang="es-ES" dirty="0"/>
              <a:t>a todos los nodos del circuito </a:t>
            </a:r>
            <a:r>
              <a:rPr lang="es-ES" dirty="0">
                <a:solidFill>
                  <a:srgbClr val="C00000"/>
                </a:solidFill>
              </a:rPr>
              <a:t>excepto a </a:t>
            </a:r>
            <a:r>
              <a:rPr lang="es-ES" dirty="0" smtClean="0">
                <a:solidFill>
                  <a:srgbClr val="C00000"/>
                </a:solidFill>
              </a:rPr>
              <a:t>uno</a:t>
            </a:r>
          </a:p>
          <a:p>
            <a:pPr marL="593090" lvl="1" indent="-274638" algn="just">
              <a:buFont typeface="+mj-lt"/>
              <a:buAutoNum type="arabicPeriod"/>
            </a:pPr>
            <a:endParaRPr lang="es-ES" dirty="0" smtClean="0"/>
          </a:p>
          <a:p>
            <a:pPr marL="271463" indent="-271463" algn="just">
              <a:buFont typeface="+mj-lt"/>
              <a:buAutoNum type="arabicPeriod"/>
            </a:pPr>
            <a:r>
              <a:rPr lang="es-ES" b="1" dirty="0" smtClean="0">
                <a:solidFill>
                  <a:srgbClr val="C00000"/>
                </a:solidFill>
              </a:rPr>
              <a:t>Dar </a:t>
            </a:r>
            <a:r>
              <a:rPr lang="es-ES" b="1" dirty="0">
                <a:solidFill>
                  <a:srgbClr val="C00000"/>
                </a:solidFill>
              </a:rPr>
              <a:t>un sentido al recorrido en las </a:t>
            </a:r>
            <a:r>
              <a:rPr lang="es-ES" b="1" dirty="0" smtClean="0">
                <a:solidFill>
                  <a:srgbClr val="C00000"/>
                </a:solidFill>
              </a:rPr>
              <a:t>mallas </a:t>
            </a:r>
            <a:r>
              <a:rPr lang="es-ES" dirty="0" smtClean="0"/>
              <a:t>(horario o </a:t>
            </a:r>
            <a:r>
              <a:rPr lang="es-ES" dirty="0" err="1" smtClean="0"/>
              <a:t>antihorario</a:t>
            </a:r>
            <a:r>
              <a:rPr lang="es-ES" dirty="0" smtClean="0"/>
              <a:t>)</a:t>
            </a:r>
          </a:p>
          <a:p>
            <a:pPr marL="591503" lvl="1" indent="-271463" algn="just">
              <a:buFont typeface="+mj-lt"/>
              <a:buAutoNum type="arabicPeriod"/>
            </a:pPr>
            <a:endParaRPr lang="es-ES" dirty="0"/>
          </a:p>
          <a:p>
            <a:pPr marL="271463" indent="-271463" algn="just">
              <a:buFont typeface="+mj-lt"/>
              <a:buAutoNum type="arabicPeriod"/>
            </a:pPr>
            <a:r>
              <a:rPr lang="es-ES" b="1" dirty="0" smtClean="0">
                <a:solidFill>
                  <a:srgbClr val="C00000"/>
                </a:solidFill>
              </a:rPr>
              <a:t>Aplicar </a:t>
            </a:r>
            <a:r>
              <a:rPr lang="es-ES" b="1" dirty="0">
                <a:solidFill>
                  <a:srgbClr val="C00000"/>
                </a:solidFill>
              </a:rPr>
              <a:t>la regla de las mallas </a:t>
            </a:r>
            <a:r>
              <a:rPr lang="es-ES" dirty="0"/>
              <a:t>a tantas mallas existentes en el circuito como sean necesarias para obtener tantas ecuaciones como </a:t>
            </a:r>
            <a:r>
              <a:rPr lang="es-ES" dirty="0" smtClean="0"/>
              <a:t>incógnitas</a:t>
            </a:r>
          </a:p>
          <a:p>
            <a:pPr marL="271463" indent="-271463" algn="just">
              <a:buFont typeface="+mj-lt"/>
              <a:buAutoNum type="arabicPeriod"/>
            </a:pPr>
            <a:endParaRPr lang="es-ES" dirty="0" smtClean="0"/>
          </a:p>
          <a:p>
            <a:pPr marL="271463" indent="-271463" algn="just">
              <a:buFont typeface="+mj-lt"/>
              <a:buAutoNum type="arabicPeriod"/>
            </a:pPr>
            <a:r>
              <a:rPr lang="es-ES" b="1" dirty="0" smtClean="0">
                <a:solidFill>
                  <a:srgbClr val="C00000"/>
                </a:solidFill>
              </a:rPr>
              <a:t>Resolver </a:t>
            </a:r>
            <a:r>
              <a:rPr lang="es-ES" b="1" dirty="0">
                <a:solidFill>
                  <a:srgbClr val="C00000"/>
                </a:solidFill>
              </a:rPr>
              <a:t>el sistema de </a:t>
            </a:r>
            <a:r>
              <a:rPr lang="es-ES" b="1" dirty="0" smtClean="0">
                <a:solidFill>
                  <a:srgbClr val="C00000"/>
                </a:solidFill>
              </a:rPr>
              <a:t>ecuaciones</a:t>
            </a:r>
            <a:endParaRPr lang="es-ES" dirty="0" smtClean="0"/>
          </a:p>
          <a:p>
            <a:pPr marL="631825" lvl="1" indent="-312738" algn="just"/>
            <a:r>
              <a:rPr lang="es-ES" dirty="0" smtClean="0"/>
              <a:t>Si </a:t>
            </a:r>
            <a:r>
              <a:rPr lang="es-ES" dirty="0"/>
              <a:t>alguna de las corrientes resultantes tiene signo negativo quiere decir que </a:t>
            </a:r>
            <a:r>
              <a:rPr lang="es-ES" dirty="0" smtClean="0"/>
              <a:t>la </a:t>
            </a:r>
            <a:r>
              <a:rPr lang="es-ES" dirty="0"/>
              <a:t>corriente tendrá sentido contrario, pero el módulo es </a:t>
            </a:r>
            <a:r>
              <a:rPr lang="es-ES" dirty="0" smtClean="0"/>
              <a:t>correcto</a:t>
            </a:r>
          </a:p>
          <a:p>
            <a:pPr marL="631825" lvl="1" indent="-312738" algn="just"/>
            <a:endParaRPr lang="es-ES" dirty="0" smtClean="0"/>
          </a:p>
          <a:p>
            <a:pPr marL="271463" indent="-271463" algn="just">
              <a:buFont typeface="+mj-lt"/>
              <a:buAutoNum type="arabicPeriod"/>
            </a:pPr>
            <a:r>
              <a:rPr lang="es-ES" b="1" dirty="0" smtClean="0">
                <a:solidFill>
                  <a:srgbClr val="C00000"/>
                </a:solidFill>
              </a:rPr>
              <a:t>¡Comprobar </a:t>
            </a:r>
            <a:r>
              <a:rPr lang="es-ES" b="1" dirty="0">
                <a:solidFill>
                  <a:srgbClr val="C00000"/>
                </a:solidFill>
              </a:rPr>
              <a:t>el </a:t>
            </a:r>
            <a:r>
              <a:rPr lang="es-ES" b="1" dirty="0" smtClean="0">
                <a:solidFill>
                  <a:srgbClr val="C00000"/>
                </a:solidFill>
              </a:rPr>
              <a:t>resultado!</a:t>
            </a:r>
            <a:endParaRPr lang="es-ES" b="1" dirty="0">
              <a:solidFill>
                <a:srgbClr val="C00000"/>
              </a:solidFill>
            </a:endParaRPr>
          </a:p>
          <a:p>
            <a:pPr marL="271463" indent="-271463" algn="just">
              <a:buNone/>
            </a:pPr>
            <a:endParaRPr lang="es-ES" dirty="0"/>
          </a:p>
        </p:txBody>
      </p: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smtClean="0"/>
              <a:t>Convenciones sobre el signo para la regla de las mallas</a:t>
            </a:r>
            <a:endParaRPr lang="es-ES" dirty="0"/>
          </a:p>
        </p:txBody>
      </p:sp>
      <p:pic>
        <p:nvPicPr>
          <p:cNvPr id="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2" y="3609020"/>
            <a:ext cx="8928100"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5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 Reglas de Kirchhoff</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55</a:t>
            </a:fld>
            <a:endParaRPr lang="es-ES"/>
          </a:p>
        </p:txBody>
      </p:sp>
      <p:sp>
        <p:nvSpPr>
          <p:cNvPr id="4" name="3 Marcador de contenido"/>
          <p:cNvSpPr>
            <a:spLocks noGrp="1"/>
          </p:cNvSpPr>
          <p:nvPr>
            <p:ph sz="quarter" idx="1"/>
          </p:nvPr>
        </p:nvSpPr>
        <p:spPr>
          <a:xfrm>
            <a:off x="71500" y="1600199"/>
            <a:ext cx="8820980" cy="5024155"/>
          </a:xfrm>
        </p:spPr>
        <p:txBody>
          <a:bodyPr/>
          <a:lstStyle/>
          <a:p>
            <a:pPr marL="0" indent="0">
              <a:buNone/>
            </a:pPr>
            <a:r>
              <a:rPr lang="es-ES" dirty="0" smtClean="0"/>
              <a:t>Para el circuito de la figura:</a:t>
            </a:r>
          </a:p>
          <a:p>
            <a:pPr marL="514350" indent="-514350">
              <a:buFont typeface="+mj-lt"/>
              <a:buAutoNum type="alphaLcParenR"/>
            </a:pPr>
            <a:r>
              <a:rPr lang="es-ES" dirty="0" smtClean="0"/>
              <a:t>Calcular las corrientes en todos</a:t>
            </a:r>
            <a:br>
              <a:rPr lang="es-ES" dirty="0" smtClean="0"/>
            </a:br>
            <a:r>
              <a:rPr lang="es-ES" dirty="0" smtClean="0"/>
              <a:t>los puntos</a:t>
            </a:r>
          </a:p>
          <a:p>
            <a:pPr marL="514350" indent="-514350">
              <a:buFont typeface="+mj-lt"/>
              <a:buAutoNum type="alphaLcParenR"/>
            </a:pPr>
            <a:r>
              <a:rPr lang="es-ES" dirty="0" smtClean="0"/>
              <a:t>Calcular la diferencia de</a:t>
            </a:r>
            <a:br>
              <a:rPr lang="es-ES" dirty="0" smtClean="0"/>
            </a:br>
            <a:r>
              <a:rPr lang="es-ES" dirty="0" smtClean="0"/>
              <a:t>potencial entre b y c</a:t>
            </a:r>
            <a:endParaRPr lang="es-ES" dirty="0"/>
          </a:p>
        </p:txBody>
      </p:sp>
      <p:pic>
        <p:nvPicPr>
          <p:cNvPr id="9218" name="Picture 2" descr="Ejemplo_13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127" y="1538790"/>
            <a:ext cx="3313378" cy="292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8037385" y="1898830"/>
            <a:ext cx="585065" cy="40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8037385" y="3158970"/>
            <a:ext cx="585065" cy="40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ectángulo"/>
          <p:cNvSpPr/>
          <p:nvPr/>
        </p:nvSpPr>
        <p:spPr>
          <a:xfrm>
            <a:off x="7856055" y="2618910"/>
            <a:ext cx="585065" cy="40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Rectángulo"/>
          <p:cNvSpPr/>
          <p:nvPr/>
        </p:nvSpPr>
        <p:spPr>
          <a:xfrm>
            <a:off x="8802469" y="2303875"/>
            <a:ext cx="315035" cy="557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p:nvSpPr>
        <p:spPr>
          <a:xfrm>
            <a:off x="8802470" y="3293985"/>
            <a:ext cx="315035" cy="557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 Reglas de Kirchhoff</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56</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71500" y="1600199"/>
                <a:ext cx="5445605" cy="5024155"/>
              </a:xfrm>
            </p:spPr>
            <p:txBody>
              <a:bodyPr/>
              <a:lstStyle/>
              <a:p>
                <a:pPr marL="358775" indent="-358775">
                  <a:buFont typeface="+mj-lt"/>
                  <a:buAutoNum type="arabicPeriod"/>
                </a:pPr>
                <a:r>
                  <a:rPr lang="es-ES" dirty="0" smtClean="0"/>
                  <a:t>Dibujamos el diagrama del circuito</a:t>
                </a:r>
              </a:p>
              <a:p>
                <a:pPr marL="777240" lvl="1" indent="-457200"/>
                <a:r>
                  <a:rPr lang="es-ES" dirty="0" smtClean="0"/>
                  <a:t>Poniendo las intensidades y asignándoles direcciones arbitrarias</a:t>
                </a:r>
              </a:p>
              <a:p>
                <a:pPr marL="358775" indent="-358775">
                  <a:buFont typeface="+mj-lt"/>
                  <a:buAutoNum type="arabicPeriod"/>
                </a:pPr>
                <a:r>
                  <a:rPr lang="es-ES" dirty="0" smtClean="0"/>
                  <a:t>Aplicamos la regla de los nodos a todos los nodos menos 1</a:t>
                </a:r>
              </a:p>
              <a:p>
                <a:pPr marL="777240" lvl="1" indent="-457200"/>
                <a:r>
                  <a:rPr lang="es-ES" dirty="0" smtClean="0"/>
                  <a:t>Tanto en </a:t>
                </a:r>
                <a:r>
                  <a:rPr lang="es-ES" i="1" dirty="0" smtClean="0"/>
                  <a:t>b</a:t>
                </a:r>
                <a:r>
                  <a:rPr lang="es-ES" dirty="0" smtClean="0"/>
                  <a:t> como en </a:t>
                </a:r>
                <a:r>
                  <a:rPr lang="es-ES" i="1" dirty="0" smtClean="0"/>
                  <a:t>c</a:t>
                </a:r>
                <a:r>
                  <a:rPr lang="es-ES" dirty="0" smtClean="0"/>
                  <a:t> obtenemos:</a:t>
                </a:r>
              </a:p>
              <a:p>
                <a:pPr marL="0" indent="0">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a:rPr>
                          </m:ctrlPr>
                        </m:sSubPr>
                        <m:e>
                          <m:r>
                            <a:rPr lang="es-ES" b="0" i="1" smtClean="0">
                              <a:solidFill>
                                <a:srgbClr val="0070C0"/>
                              </a:solidFill>
                              <a:latin typeface="Cambria Math"/>
                            </a:rPr>
                            <m:t>𝐼</m:t>
                          </m:r>
                        </m:e>
                        <m:sub>
                          <m:r>
                            <a:rPr lang="es-ES" b="0" i="1" smtClean="0">
                              <a:solidFill>
                                <a:srgbClr val="0070C0"/>
                              </a:solidFill>
                              <a:latin typeface="Cambria Math"/>
                            </a:rPr>
                            <m:t>1</m:t>
                          </m:r>
                        </m:sub>
                      </m:sSub>
                      <m:r>
                        <a:rPr lang="es-ES" b="0" i="1" smtClean="0">
                          <a:latin typeface="Cambria Math"/>
                        </a:rPr>
                        <m:t>+</m:t>
                      </m:r>
                      <m:sSub>
                        <m:sSubPr>
                          <m:ctrlPr>
                            <a:rPr lang="es-ES" b="0" i="1" smtClean="0">
                              <a:solidFill>
                                <a:srgbClr val="0070C0"/>
                              </a:solidFill>
                              <a:latin typeface="Cambria Math"/>
                            </a:rPr>
                          </m:ctrlPr>
                        </m:sSubPr>
                        <m:e>
                          <m:r>
                            <a:rPr lang="es-ES" b="0" i="1" smtClean="0">
                              <a:solidFill>
                                <a:srgbClr val="0070C0"/>
                              </a:solidFill>
                              <a:latin typeface="Cambria Math"/>
                            </a:rPr>
                            <m:t>𝐼</m:t>
                          </m:r>
                        </m:e>
                        <m:sub>
                          <m:r>
                            <a:rPr lang="es-ES" b="0" i="1" smtClean="0">
                              <a:solidFill>
                                <a:srgbClr val="0070C0"/>
                              </a:solidFill>
                              <a:latin typeface="Cambria Math"/>
                            </a:rPr>
                            <m:t>2</m:t>
                          </m:r>
                        </m:sub>
                      </m:sSub>
                      <m:r>
                        <a:rPr lang="es-ES" b="0" i="1" smtClean="0">
                          <a:latin typeface="Cambria Math"/>
                        </a:rPr>
                        <m:t>=</m:t>
                      </m:r>
                      <m:sSub>
                        <m:sSubPr>
                          <m:ctrlPr>
                            <a:rPr lang="es-ES" b="0" i="1" smtClean="0">
                              <a:solidFill>
                                <a:srgbClr val="0070C0"/>
                              </a:solidFill>
                              <a:latin typeface="Cambria Math"/>
                            </a:rPr>
                          </m:ctrlPr>
                        </m:sSubPr>
                        <m:e>
                          <m:r>
                            <a:rPr lang="es-ES" b="0" i="1" smtClean="0">
                              <a:solidFill>
                                <a:srgbClr val="0070C0"/>
                              </a:solidFill>
                              <a:latin typeface="Cambria Math"/>
                            </a:rPr>
                            <m:t>𝐼</m:t>
                          </m:r>
                        </m:e>
                        <m:sub>
                          <m:r>
                            <a:rPr lang="es-ES" b="0" i="1" smtClean="0">
                              <a:solidFill>
                                <a:srgbClr val="0070C0"/>
                              </a:solidFill>
                              <a:latin typeface="Cambria Math"/>
                            </a:rPr>
                            <m:t>3</m:t>
                          </m:r>
                        </m:sub>
                      </m:sSub>
                    </m:oMath>
                  </m:oMathPara>
                </a14:m>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71500" y="1600199"/>
                <a:ext cx="5445605" cy="5024155"/>
              </a:xfrm>
              <a:blipFill rotWithShape="1">
                <a:blip r:embed="rId2"/>
                <a:stretch>
                  <a:fillRect l="-560" t="-1091" r="-560"/>
                </a:stretch>
              </a:blipFill>
            </p:spPr>
            <p:txBody>
              <a:bodyPr/>
              <a:lstStyle/>
              <a:p>
                <a:r>
                  <a:rPr lang="en-US">
                    <a:noFill/>
                  </a:rPr>
                  <a:t> </a:t>
                </a:r>
              </a:p>
            </p:txBody>
          </p:sp>
        </mc:Fallback>
      </mc:AlternateContent>
      <p:pic>
        <p:nvPicPr>
          <p:cNvPr id="9218" name="Picture 2" descr="Ejemplo_13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127" y="1538790"/>
            <a:ext cx="3313378" cy="292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8037385" y="1898830"/>
            <a:ext cx="585065" cy="40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8037385" y="3158970"/>
            <a:ext cx="585065" cy="40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10 Conector recto de flecha"/>
          <p:cNvCxnSpPr/>
          <p:nvPr/>
        </p:nvCxnSpPr>
        <p:spPr>
          <a:xfrm flipV="1">
            <a:off x="5804127" y="2213865"/>
            <a:ext cx="0" cy="45005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5442290" y="2213865"/>
            <a:ext cx="389850"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I</a:t>
            </a:r>
            <a:r>
              <a:rPr lang="en-US" sz="2400" i="1" baseline="-25000" dirty="0" smtClean="0">
                <a:latin typeface="Times New Roman" pitchFamily="18" charset="0"/>
                <a:cs typeface="Times New Roman" pitchFamily="18" charset="0"/>
              </a:rPr>
              <a:t>2</a:t>
            </a:r>
            <a:endParaRPr lang="en-US" i="1" baseline="-25000" dirty="0">
              <a:latin typeface="Times New Roman" pitchFamily="18" charset="0"/>
              <a:cs typeface="Times New Roman" pitchFamily="18" charset="0"/>
            </a:endParaRPr>
          </a:p>
        </p:txBody>
      </p:sp>
      <p:cxnSp>
        <p:nvCxnSpPr>
          <p:cNvPr id="15" name="14 Conector recto de flecha"/>
          <p:cNvCxnSpPr/>
          <p:nvPr/>
        </p:nvCxnSpPr>
        <p:spPr>
          <a:xfrm flipV="1">
            <a:off x="5788932" y="3552400"/>
            <a:ext cx="0" cy="45005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5427095" y="3552400"/>
            <a:ext cx="389850"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I</a:t>
            </a:r>
            <a:r>
              <a:rPr lang="en-US" sz="2400" i="1" baseline="-25000" dirty="0" smtClean="0">
                <a:latin typeface="Times New Roman" pitchFamily="18" charset="0"/>
                <a:cs typeface="Times New Roman" pitchFamily="18" charset="0"/>
              </a:rPr>
              <a:t>3</a:t>
            </a:r>
            <a:endParaRPr lang="en-US" i="1" baseline="-25000" dirty="0">
              <a:latin typeface="Times New Roman" pitchFamily="18" charset="0"/>
              <a:cs typeface="Times New Roman" pitchFamily="18" charset="0"/>
            </a:endParaRPr>
          </a:p>
        </p:txBody>
      </p:sp>
      <p:sp>
        <p:nvSpPr>
          <p:cNvPr id="8" name="7 Rectángulo redondeado"/>
          <p:cNvSpPr/>
          <p:nvPr/>
        </p:nvSpPr>
        <p:spPr>
          <a:xfrm>
            <a:off x="1781690" y="5229200"/>
            <a:ext cx="2025225" cy="49505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8 CuadroTexto"/>
          <p:cNvSpPr txBox="1"/>
          <p:nvPr/>
        </p:nvSpPr>
        <p:spPr>
          <a:xfrm>
            <a:off x="4662010" y="5274205"/>
            <a:ext cx="2540985" cy="369332"/>
          </a:xfrm>
          <a:prstGeom prst="rect">
            <a:avLst/>
          </a:prstGeom>
          <a:noFill/>
        </p:spPr>
        <p:txBody>
          <a:bodyPr wrap="square" rtlCol="0">
            <a:spAutoFit/>
          </a:bodyPr>
          <a:lstStyle/>
          <a:p>
            <a:r>
              <a:rPr lang="es-ES" dirty="0" smtClean="0"/>
              <a:t>Primera ecuación</a:t>
            </a:r>
            <a:endParaRPr lang="es-ES" dirty="0"/>
          </a:p>
        </p:txBody>
      </p:sp>
      <p:sp>
        <p:nvSpPr>
          <p:cNvPr id="10" name="9 Flecha izquierda"/>
          <p:cNvSpPr/>
          <p:nvPr/>
        </p:nvSpPr>
        <p:spPr>
          <a:xfrm>
            <a:off x="4031940" y="5337067"/>
            <a:ext cx="630070" cy="2521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730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 Reglas de Kirchhoff</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57</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71500" y="1600199"/>
                <a:ext cx="5445605" cy="5024155"/>
              </a:xfrm>
            </p:spPr>
            <p:txBody>
              <a:bodyPr>
                <a:normAutofit lnSpcReduction="10000"/>
              </a:bodyPr>
              <a:lstStyle/>
              <a:p>
                <a:pPr marL="358775" indent="-358775">
                  <a:buFont typeface="+mj-lt"/>
                  <a:buAutoNum type="arabicPeriod" startAt="3"/>
                </a:pPr>
                <a:r>
                  <a:rPr lang="es-ES" dirty="0" smtClean="0"/>
                  <a:t>Escogemos un sentido para las mallas</a:t>
                </a:r>
              </a:p>
              <a:p>
                <a:pPr marL="777240" lvl="1" indent="-457200"/>
                <a:r>
                  <a:rPr lang="es-ES" dirty="0" smtClean="0"/>
                  <a:t>Notar que hay 3 mallas (</a:t>
                </a:r>
                <a:r>
                  <a:rPr lang="es-ES" dirty="0" err="1" smtClean="0">
                    <a:solidFill>
                      <a:srgbClr val="C00000"/>
                    </a:solidFill>
                  </a:rPr>
                  <a:t>befcb</a:t>
                </a:r>
                <a:r>
                  <a:rPr lang="es-ES" dirty="0" smtClean="0"/>
                  <a:t>, </a:t>
                </a:r>
                <a:r>
                  <a:rPr lang="es-ES" dirty="0" err="1" smtClean="0">
                    <a:solidFill>
                      <a:srgbClr val="0070C0"/>
                    </a:solidFill>
                  </a:rPr>
                  <a:t>abcda</a:t>
                </a:r>
                <a:r>
                  <a:rPr lang="es-ES" dirty="0" smtClean="0">
                    <a:solidFill>
                      <a:srgbClr val="0070C0"/>
                    </a:solidFill>
                  </a:rPr>
                  <a:t> </a:t>
                </a:r>
                <a:r>
                  <a:rPr lang="es-ES" dirty="0" smtClean="0"/>
                  <a:t>y </a:t>
                </a:r>
                <a:r>
                  <a:rPr lang="es-ES" dirty="0" err="1" smtClean="0">
                    <a:solidFill>
                      <a:srgbClr val="00B050"/>
                    </a:solidFill>
                  </a:rPr>
                  <a:t>befcdab</a:t>
                </a:r>
                <a:r>
                  <a:rPr lang="es-ES" dirty="0" smtClean="0"/>
                  <a:t>)</a:t>
                </a:r>
              </a:p>
              <a:p>
                <a:pPr marL="358775" indent="-358775">
                  <a:buFont typeface="+mj-lt"/>
                  <a:buAutoNum type="arabicPeriod" startAt="3"/>
                </a:pPr>
                <a:r>
                  <a:rPr lang="es-ES" dirty="0" smtClean="0"/>
                  <a:t>Aplicamos la regla de las mayas a </a:t>
                </a:r>
                <a:r>
                  <a:rPr lang="es-ES" dirty="0" err="1" smtClean="0">
                    <a:solidFill>
                      <a:srgbClr val="C00000"/>
                    </a:solidFill>
                  </a:rPr>
                  <a:t>befcb</a:t>
                </a:r>
                <a:r>
                  <a:rPr lang="es-ES" dirty="0" smtClean="0"/>
                  <a:t> y </a:t>
                </a:r>
                <a:r>
                  <a:rPr lang="es-ES" dirty="0" err="1" smtClean="0">
                    <a:solidFill>
                      <a:srgbClr val="0070C0"/>
                    </a:solidFill>
                  </a:rPr>
                  <a:t>abcda</a:t>
                </a:r>
                <a:endParaRPr lang="es-ES" dirty="0" smtClean="0">
                  <a:solidFill>
                    <a:srgbClr val="0070C0"/>
                  </a:solidFill>
                </a:endParaRPr>
              </a:p>
              <a:p>
                <a:pPr marL="0" indent="0">
                  <a:buNone/>
                </a:pPr>
                <a14:m>
                  <m:oMathPara xmlns:m="http://schemas.openxmlformats.org/officeDocument/2006/math">
                    <m:oMathParaPr>
                      <m:jc m:val="right"/>
                    </m:oMathParaPr>
                    <m:oMath xmlns:m="http://schemas.openxmlformats.org/officeDocument/2006/math">
                      <m:r>
                        <a:rPr lang="es-ES" b="0" i="1" smtClean="0">
                          <a:latin typeface="Cambria Math"/>
                        </a:rPr>
                        <m:t>−4</m:t>
                      </m:r>
                      <m:r>
                        <m:rPr>
                          <m:sty m:val="p"/>
                        </m:rPr>
                        <a:rPr lang="es-ES" b="0" i="0" smtClean="0">
                          <a:latin typeface="Cambria Math"/>
                        </a:rPr>
                        <m:t>Ω</m:t>
                      </m:r>
                      <m:sSub>
                        <m:sSubPr>
                          <m:ctrlPr>
                            <a:rPr lang="es-ES" b="0" i="1" smtClean="0">
                              <a:solidFill>
                                <a:srgbClr val="0070C0"/>
                              </a:solidFill>
                              <a:latin typeface="Cambria Math"/>
                            </a:rPr>
                          </m:ctrlPr>
                        </m:sSubPr>
                        <m:e>
                          <m:r>
                            <a:rPr lang="es-ES" b="0" i="1" smtClean="0">
                              <a:solidFill>
                                <a:srgbClr val="0070C0"/>
                              </a:solidFill>
                              <a:latin typeface="Cambria Math"/>
                            </a:rPr>
                            <m:t>𝐼</m:t>
                          </m:r>
                        </m:e>
                        <m:sub>
                          <m:r>
                            <a:rPr lang="es-ES" b="0" i="1" smtClean="0">
                              <a:solidFill>
                                <a:srgbClr val="0070C0"/>
                              </a:solidFill>
                              <a:latin typeface="Cambria Math"/>
                            </a:rPr>
                            <m:t>2</m:t>
                          </m:r>
                        </m:sub>
                      </m:sSub>
                      <m:r>
                        <a:rPr lang="es-ES" b="0" i="1" smtClean="0">
                          <a:latin typeface="Cambria Math"/>
                        </a:rPr>
                        <m:t>−14</m:t>
                      </m:r>
                      <m:r>
                        <a:rPr lang="es-ES" b="0" i="1" smtClean="0">
                          <a:latin typeface="Cambria Math"/>
                        </a:rPr>
                        <m:t>𝑉</m:t>
                      </m:r>
                      <m:r>
                        <a:rPr lang="es-ES" b="0" i="1" smtClean="0">
                          <a:latin typeface="Cambria Math"/>
                        </a:rPr>
                        <m:t>+6</m:t>
                      </m:r>
                      <m:r>
                        <m:rPr>
                          <m:sty m:val="p"/>
                        </m:rPr>
                        <a:rPr lang="es-ES" b="0" i="0" smtClean="0">
                          <a:latin typeface="Cambria Math"/>
                        </a:rPr>
                        <m:t>Ω</m:t>
                      </m:r>
                      <m:sSub>
                        <m:sSubPr>
                          <m:ctrlPr>
                            <a:rPr lang="es-ES" b="0" i="1" smtClean="0">
                              <a:solidFill>
                                <a:srgbClr val="0070C0"/>
                              </a:solidFill>
                              <a:latin typeface="Cambria Math"/>
                            </a:rPr>
                          </m:ctrlPr>
                        </m:sSubPr>
                        <m:e>
                          <m:r>
                            <a:rPr lang="es-ES" b="0" i="1" smtClean="0">
                              <a:solidFill>
                                <a:srgbClr val="0070C0"/>
                              </a:solidFill>
                              <a:latin typeface="Cambria Math"/>
                            </a:rPr>
                            <m:t>𝐼</m:t>
                          </m:r>
                        </m:e>
                        <m:sub>
                          <m:r>
                            <a:rPr lang="es-ES" b="0" i="1" smtClean="0">
                              <a:solidFill>
                                <a:srgbClr val="0070C0"/>
                              </a:solidFill>
                              <a:latin typeface="Cambria Math"/>
                            </a:rPr>
                            <m:t>1</m:t>
                          </m:r>
                        </m:sub>
                      </m:sSub>
                      <m:r>
                        <a:rPr lang="es-ES" b="0" i="1" smtClean="0">
                          <a:latin typeface="Cambria Math"/>
                        </a:rPr>
                        <m:t>−10</m:t>
                      </m:r>
                      <m:r>
                        <a:rPr lang="es-ES" b="0" i="1" smtClean="0">
                          <a:latin typeface="Cambria Math"/>
                        </a:rPr>
                        <m:t>𝑉</m:t>
                      </m:r>
                      <m:r>
                        <a:rPr lang="es-ES" b="0" i="1" smtClean="0">
                          <a:latin typeface="Cambria Math"/>
                        </a:rPr>
                        <m:t>=0</m:t>
                      </m:r>
                    </m:oMath>
                  </m:oMathPara>
                </a14:m>
                <a:endParaRPr lang="es-ES" b="0" i="1" dirty="0" smtClean="0">
                  <a:latin typeface="Cambria Math"/>
                </a:endParaRPr>
              </a:p>
              <a:p>
                <a:pPr marL="0" indent="0">
                  <a:buNone/>
                </a:pPr>
                <a14:m>
                  <m:oMathPara xmlns:m="http://schemas.openxmlformats.org/officeDocument/2006/math">
                    <m:oMathParaPr>
                      <m:jc m:val="right"/>
                    </m:oMathParaPr>
                    <m:oMath xmlns:m="http://schemas.openxmlformats.org/officeDocument/2006/math">
                      <m:r>
                        <a:rPr lang="es-ES" b="0" i="0" smtClean="0">
                          <a:latin typeface="Cambria Math"/>
                        </a:rPr>
                        <m:t>10</m:t>
                      </m:r>
                      <m:r>
                        <m:rPr>
                          <m:sty m:val="p"/>
                        </m:rPr>
                        <a:rPr lang="es-ES" b="0" i="0" smtClean="0">
                          <a:latin typeface="Cambria Math"/>
                        </a:rPr>
                        <m:t>V</m:t>
                      </m:r>
                      <m:r>
                        <a:rPr lang="es-ES" b="0" i="0" smtClean="0">
                          <a:latin typeface="Cambria Math"/>
                        </a:rPr>
                        <m:t>−6</m:t>
                      </m:r>
                      <m:r>
                        <m:rPr>
                          <m:sty m:val="p"/>
                        </m:rPr>
                        <a:rPr lang="es-ES" b="0" i="0" smtClean="0">
                          <a:latin typeface="Cambria Math"/>
                        </a:rPr>
                        <m:t>Ω</m:t>
                      </m:r>
                      <m:sSub>
                        <m:sSubPr>
                          <m:ctrlPr>
                            <a:rPr lang="es-ES" b="0" i="1" smtClean="0">
                              <a:solidFill>
                                <a:srgbClr val="0070C0"/>
                              </a:solidFill>
                              <a:latin typeface="Cambria Math"/>
                            </a:rPr>
                          </m:ctrlPr>
                        </m:sSubPr>
                        <m:e>
                          <m:r>
                            <a:rPr lang="es-ES" b="0" i="1" smtClean="0">
                              <a:solidFill>
                                <a:srgbClr val="0070C0"/>
                              </a:solidFill>
                              <a:latin typeface="Cambria Math"/>
                            </a:rPr>
                            <m:t>𝐼</m:t>
                          </m:r>
                        </m:e>
                        <m:sub>
                          <m:r>
                            <a:rPr lang="es-ES" b="0" i="1" smtClean="0">
                              <a:solidFill>
                                <a:srgbClr val="0070C0"/>
                              </a:solidFill>
                              <a:latin typeface="Cambria Math"/>
                            </a:rPr>
                            <m:t>1</m:t>
                          </m:r>
                        </m:sub>
                      </m:sSub>
                      <m:r>
                        <a:rPr lang="es-ES" b="0" i="1" smtClean="0">
                          <a:latin typeface="Cambria Math"/>
                        </a:rPr>
                        <m:t>−2</m:t>
                      </m:r>
                      <m:r>
                        <m:rPr>
                          <m:sty m:val="p"/>
                        </m:rPr>
                        <a:rPr lang="es-ES" b="0" i="0" smtClean="0">
                          <a:latin typeface="Cambria Math"/>
                        </a:rPr>
                        <m:t>Ω</m:t>
                      </m:r>
                      <m:sSub>
                        <m:sSubPr>
                          <m:ctrlPr>
                            <a:rPr lang="es-ES" b="0" i="1" smtClean="0">
                              <a:solidFill>
                                <a:srgbClr val="0070C0"/>
                              </a:solidFill>
                              <a:latin typeface="Cambria Math"/>
                            </a:rPr>
                          </m:ctrlPr>
                        </m:sSubPr>
                        <m:e>
                          <m:r>
                            <a:rPr lang="es-ES" b="0" i="1" smtClean="0">
                              <a:solidFill>
                                <a:srgbClr val="0070C0"/>
                              </a:solidFill>
                              <a:latin typeface="Cambria Math"/>
                            </a:rPr>
                            <m:t>𝐼</m:t>
                          </m:r>
                        </m:e>
                        <m:sub>
                          <m:r>
                            <a:rPr lang="es-ES" b="0" i="1" smtClean="0">
                              <a:solidFill>
                                <a:srgbClr val="0070C0"/>
                              </a:solidFill>
                              <a:latin typeface="Cambria Math"/>
                            </a:rPr>
                            <m:t>3</m:t>
                          </m:r>
                        </m:sub>
                      </m:sSub>
                      <m:r>
                        <a:rPr lang="es-ES" b="0" i="1" smtClean="0">
                          <a:latin typeface="Cambria Math"/>
                        </a:rPr>
                        <m:t>=0</m:t>
                      </m:r>
                    </m:oMath>
                  </m:oMathPara>
                </a14:m>
                <a:endParaRPr lang="es-ES" dirty="0" smtClean="0"/>
              </a:p>
              <a:p>
                <a:pPr marL="0" indent="0">
                  <a:buNone/>
                </a:pPr>
                <a:endParaRPr lang="es-ES" dirty="0" smtClean="0"/>
              </a:p>
              <a:p>
                <a:pPr marL="0" indent="0">
                  <a:buNone/>
                </a:pPr>
                <a14:m>
                  <m:oMathPara xmlns:m="http://schemas.openxmlformats.org/officeDocument/2006/math">
                    <m:oMathParaPr>
                      <m:jc m:val="right"/>
                    </m:oMathParaPr>
                    <m:oMath xmlns:m="http://schemas.openxmlformats.org/officeDocument/2006/math">
                      <m:r>
                        <a:rPr lang="es-ES" i="1">
                          <a:latin typeface="Cambria Math"/>
                        </a:rPr>
                        <m:t>6</m:t>
                      </m:r>
                      <m:r>
                        <m:rPr>
                          <m:sty m:val="p"/>
                        </m:rPr>
                        <a:rPr lang="es-ES">
                          <a:latin typeface="Cambria Math"/>
                        </a:rPr>
                        <m:t>Ω</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1</m:t>
                          </m:r>
                        </m:sub>
                      </m:sSub>
                      <m:r>
                        <a:rPr lang="es-ES" i="1">
                          <a:latin typeface="Cambria Math"/>
                        </a:rPr>
                        <m:t>−4</m:t>
                      </m:r>
                      <m:r>
                        <m:rPr>
                          <m:sty m:val="p"/>
                        </m:rPr>
                        <a:rPr lang="es-ES">
                          <a:latin typeface="Cambria Math"/>
                        </a:rPr>
                        <m:t>Ω</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2</m:t>
                          </m:r>
                        </m:sub>
                      </m:sSub>
                      <m:r>
                        <a:rPr lang="es-ES" i="1">
                          <a:latin typeface="Cambria Math"/>
                        </a:rPr>
                        <m:t>=</m:t>
                      </m:r>
                      <m:r>
                        <a:rPr lang="es-ES" b="0" i="1" smtClean="0">
                          <a:latin typeface="Cambria Math"/>
                        </a:rPr>
                        <m:t>24</m:t>
                      </m:r>
                      <m:r>
                        <m:rPr>
                          <m:sty m:val="p"/>
                        </m:rPr>
                        <a:rPr lang="es-ES" b="0" i="0" smtClean="0">
                          <a:latin typeface="Cambria Math"/>
                        </a:rPr>
                        <m:t>V</m:t>
                      </m:r>
                    </m:oMath>
                  </m:oMathPara>
                </a14:m>
                <a:endParaRPr lang="es-ES" dirty="0">
                  <a:latin typeface="Cambria Math"/>
                </a:endParaRPr>
              </a:p>
              <a:p>
                <a:pPr marL="0" indent="0">
                  <a:buNone/>
                </a:pPr>
                <a14:m>
                  <m:oMathPara xmlns:m="http://schemas.openxmlformats.org/officeDocument/2006/math">
                    <m:oMathParaPr>
                      <m:jc m:val="right"/>
                    </m:oMathParaPr>
                    <m:oMath xmlns:m="http://schemas.openxmlformats.org/officeDocument/2006/math">
                      <m:r>
                        <a:rPr lang="es-ES">
                          <a:latin typeface="Cambria Math"/>
                        </a:rPr>
                        <m:t>6</m:t>
                      </m:r>
                      <m:r>
                        <m:rPr>
                          <m:sty m:val="p"/>
                        </m:rPr>
                        <a:rPr lang="es-ES">
                          <a:latin typeface="Cambria Math"/>
                        </a:rPr>
                        <m:t>Ω</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1</m:t>
                          </m:r>
                        </m:sub>
                      </m:sSub>
                      <m:r>
                        <a:rPr lang="es-ES" b="0" i="1" smtClean="0">
                          <a:latin typeface="Cambria Math"/>
                        </a:rPr>
                        <m:t>+</m:t>
                      </m:r>
                      <m:r>
                        <a:rPr lang="es-ES" i="1">
                          <a:latin typeface="Cambria Math"/>
                        </a:rPr>
                        <m:t>2</m:t>
                      </m:r>
                      <m:r>
                        <m:rPr>
                          <m:sty m:val="p"/>
                        </m:rPr>
                        <a:rPr lang="es-ES">
                          <a:latin typeface="Cambria Math"/>
                        </a:rPr>
                        <m:t>Ω</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3</m:t>
                          </m:r>
                        </m:sub>
                      </m:sSub>
                      <m:r>
                        <a:rPr lang="es-ES" i="1">
                          <a:latin typeface="Cambria Math"/>
                        </a:rPr>
                        <m:t>=</m:t>
                      </m:r>
                      <m:r>
                        <a:rPr lang="es-ES" b="0" i="1" smtClean="0">
                          <a:latin typeface="Cambria Math"/>
                        </a:rPr>
                        <m:t>1</m:t>
                      </m:r>
                      <m:r>
                        <a:rPr lang="es-ES" i="1">
                          <a:latin typeface="Cambria Math"/>
                        </a:rPr>
                        <m:t>0</m:t>
                      </m:r>
                      <m:r>
                        <m:rPr>
                          <m:sty m:val="p"/>
                        </m:rPr>
                        <a:rPr lang="es-ES" b="0" i="0" smtClean="0">
                          <a:latin typeface="Cambria Math"/>
                        </a:rPr>
                        <m:t>V</m:t>
                      </m:r>
                    </m:oMath>
                  </m:oMathPara>
                </a14:m>
                <a:endParaRPr lang="es-ES" dirty="0"/>
              </a:p>
              <a:p>
                <a:pPr marL="0" indent="0">
                  <a:buNone/>
                </a:pPr>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71500" y="1600199"/>
                <a:ext cx="5445605" cy="5024155"/>
              </a:xfrm>
              <a:blipFill rotWithShape="1">
                <a:blip r:embed="rId2"/>
                <a:stretch>
                  <a:fillRect l="-560" t="-1939" r="-2352"/>
                </a:stretch>
              </a:blipFill>
            </p:spPr>
            <p:txBody>
              <a:bodyPr/>
              <a:lstStyle/>
              <a:p>
                <a:r>
                  <a:rPr lang="en-US">
                    <a:noFill/>
                  </a:rPr>
                  <a:t> </a:t>
                </a:r>
              </a:p>
            </p:txBody>
          </p:sp>
        </mc:Fallback>
      </mc:AlternateContent>
      <p:pic>
        <p:nvPicPr>
          <p:cNvPr id="9218" name="Picture 2" descr="Ejemplo_13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127" y="1538790"/>
            <a:ext cx="3313378" cy="292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10 Conector recto de flecha"/>
          <p:cNvCxnSpPr/>
          <p:nvPr/>
        </p:nvCxnSpPr>
        <p:spPr>
          <a:xfrm flipV="1">
            <a:off x="5804127" y="2213865"/>
            <a:ext cx="0" cy="45005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5442290" y="2213865"/>
            <a:ext cx="389850"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I</a:t>
            </a:r>
            <a:r>
              <a:rPr lang="en-US" sz="2400" i="1" baseline="-25000" dirty="0" smtClean="0">
                <a:latin typeface="Times New Roman" pitchFamily="18" charset="0"/>
                <a:cs typeface="Times New Roman" pitchFamily="18" charset="0"/>
              </a:rPr>
              <a:t>2</a:t>
            </a:r>
            <a:endParaRPr lang="en-US" i="1" baseline="-25000" dirty="0">
              <a:latin typeface="Times New Roman" pitchFamily="18" charset="0"/>
              <a:cs typeface="Times New Roman" pitchFamily="18" charset="0"/>
            </a:endParaRPr>
          </a:p>
        </p:txBody>
      </p:sp>
      <p:cxnSp>
        <p:nvCxnSpPr>
          <p:cNvPr id="15" name="14 Conector recto de flecha"/>
          <p:cNvCxnSpPr/>
          <p:nvPr/>
        </p:nvCxnSpPr>
        <p:spPr>
          <a:xfrm flipV="1">
            <a:off x="5788932" y="3552400"/>
            <a:ext cx="0" cy="45005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5427095" y="3552400"/>
            <a:ext cx="389850"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I</a:t>
            </a:r>
            <a:r>
              <a:rPr lang="en-US" sz="2400" i="1" baseline="-25000" dirty="0" smtClean="0">
                <a:latin typeface="Times New Roman" pitchFamily="18" charset="0"/>
                <a:cs typeface="Times New Roman" pitchFamily="18" charset="0"/>
              </a:rPr>
              <a:t>3</a:t>
            </a:r>
            <a:endParaRPr lang="en-US" i="1" baseline="-25000" dirty="0">
              <a:latin typeface="Times New Roman" pitchFamily="18" charset="0"/>
              <a:cs typeface="Times New Roman" pitchFamily="18" charset="0"/>
            </a:endParaRPr>
          </a:p>
        </p:txBody>
      </p:sp>
      <p:sp>
        <p:nvSpPr>
          <p:cNvPr id="8" name="7 Rectángulo redondeado"/>
          <p:cNvSpPr/>
          <p:nvPr/>
        </p:nvSpPr>
        <p:spPr>
          <a:xfrm>
            <a:off x="2231740" y="5511708"/>
            <a:ext cx="3405475" cy="94510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8 CuadroTexto"/>
          <p:cNvSpPr txBox="1"/>
          <p:nvPr/>
        </p:nvSpPr>
        <p:spPr>
          <a:xfrm>
            <a:off x="6437602" y="5521005"/>
            <a:ext cx="2679903" cy="923330"/>
          </a:xfrm>
          <a:prstGeom prst="rect">
            <a:avLst/>
          </a:prstGeom>
          <a:noFill/>
        </p:spPr>
        <p:txBody>
          <a:bodyPr wrap="square" rtlCol="0">
            <a:spAutoFit/>
          </a:bodyPr>
          <a:lstStyle/>
          <a:p>
            <a:r>
              <a:rPr lang="es-ES" dirty="0" smtClean="0"/>
              <a:t>Segunda y tercera ecuaciones con </a:t>
            </a:r>
          </a:p>
          <a:p>
            <a:r>
              <a:rPr lang="es-ES" dirty="0" smtClean="0"/>
              <a:t>3 incógnitas</a:t>
            </a:r>
            <a:endParaRPr lang="es-ES" dirty="0"/>
          </a:p>
        </p:txBody>
      </p:sp>
      <p:sp>
        <p:nvSpPr>
          <p:cNvPr id="10" name="9 Flecha izquierda"/>
          <p:cNvSpPr/>
          <p:nvPr/>
        </p:nvSpPr>
        <p:spPr>
          <a:xfrm>
            <a:off x="5807533" y="5868997"/>
            <a:ext cx="630070" cy="2521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Rectángulo"/>
          <p:cNvSpPr/>
          <p:nvPr/>
        </p:nvSpPr>
        <p:spPr>
          <a:xfrm>
            <a:off x="6012160" y="1763816"/>
            <a:ext cx="2790310" cy="2610289"/>
          </a:xfrm>
          <a:prstGeom prst="rect">
            <a:avLst/>
          </a:prstGeom>
          <a:solidFill>
            <a:schemeClr val="bg1">
              <a:alpha val="50196"/>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 name="5 Rectángulo"/>
          <p:cNvSpPr/>
          <p:nvPr/>
        </p:nvSpPr>
        <p:spPr>
          <a:xfrm>
            <a:off x="6068051" y="1842209"/>
            <a:ext cx="2655295" cy="1170129"/>
          </a:xfrm>
          <a:prstGeom prst="rect">
            <a:avLst/>
          </a:prstGeom>
          <a:solidFill>
            <a:srgbClr val="99CCFF">
              <a:alpha val="50196"/>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16 Rectángulo"/>
          <p:cNvSpPr/>
          <p:nvPr/>
        </p:nvSpPr>
        <p:spPr>
          <a:xfrm>
            <a:off x="6068051" y="3113966"/>
            <a:ext cx="2655295" cy="1170129"/>
          </a:xfrm>
          <a:prstGeom prst="rect">
            <a:avLst/>
          </a:prstGeom>
          <a:solidFill>
            <a:srgbClr val="99CCFF">
              <a:alpha val="50196"/>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11 Flecha abajo"/>
          <p:cNvSpPr/>
          <p:nvPr/>
        </p:nvSpPr>
        <p:spPr>
          <a:xfrm>
            <a:off x="3581890" y="5049180"/>
            <a:ext cx="225025" cy="315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1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500"/>
                                        <p:tgtEl>
                                          <p:spTgt spid="4">
                                            <p:txEl>
                                              <p:pRg st="6" end="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500"/>
                                        <p:tgtEl>
                                          <p:spTgt spid="4">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8" grpId="0" animBg="1"/>
      <p:bldP spid="18" grpId="1" animBg="1"/>
      <p:bldP spid="6" grpId="0" animBg="1"/>
      <p:bldP spid="6" grpId="1" animBg="1"/>
      <p:bldP spid="17" grpId="0" animBg="1"/>
      <p:bldP spid="17" grpId="1"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 Reglas de Kirchhoff</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58</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71500" y="1600199"/>
                <a:ext cx="5445605" cy="5204176"/>
              </a:xfrm>
            </p:spPr>
            <p:txBody>
              <a:bodyPr/>
              <a:lstStyle/>
              <a:p>
                <a:pPr marL="358775" indent="-358775">
                  <a:buFont typeface="+mj-lt"/>
                  <a:buAutoNum type="arabicPeriod" startAt="5"/>
                </a:pPr>
                <a:r>
                  <a:rPr lang="es-ES" dirty="0" smtClean="0"/>
                  <a:t>Resolvemos el sistema de 3 ecuaciones con 3 incógnitas:</a:t>
                </a:r>
              </a:p>
              <a:p>
                <a:pPr marL="0" indent="0">
                  <a:buNone/>
                </a:pPr>
                <a:r>
                  <a:rPr lang="es-ES" b="0" dirty="0" smtClean="0">
                    <a:solidFill>
                      <a:srgbClr val="0070C0"/>
                    </a:solidFill>
                  </a:rPr>
                  <a:t>	</a:t>
                </a:r>
                <a14:m>
                  <m:oMath xmlns:m="http://schemas.openxmlformats.org/officeDocument/2006/math">
                    <m:d>
                      <m:dPr>
                        <m:begChr m:val="{"/>
                        <m:endChr m:val=""/>
                        <m:ctrlPr>
                          <a:rPr lang="es-ES" b="0" i="1" smtClean="0">
                            <a:solidFill>
                              <a:srgbClr val="0070C0"/>
                            </a:solidFill>
                            <a:latin typeface="Cambria Math"/>
                          </a:rPr>
                        </m:ctrlPr>
                      </m:dPr>
                      <m:e>
                        <m:eqArr>
                          <m:eqArrPr>
                            <m:ctrlPr>
                              <a:rPr lang="es-ES" b="0" i="1" smtClean="0">
                                <a:solidFill>
                                  <a:srgbClr val="0070C0"/>
                                </a:solidFill>
                                <a:latin typeface="Cambria Math"/>
                              </a:rPr>
                            </m:ctrlPr>
                          </m:eqArrPr>
                          <m:e>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1</m:t>
                                </m:r>
                              </m:sub>
                            </m:sSub>
                            <m:r>
                              <a:rPr lang="es-ES" i="1">
                                <a:latin typeface="Cambria Math"/>
                              </a:rPr>
                              <m:t>+</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2</m:t>
                                </m:r>
                              </m:sub>
                            </m:sSub>
                            <m:r>
                              <a:rPr lang="es-ES" b="0" i="1" smtClean="0">
                                <a:solidFill>
                                  <a:schemeClr val="tx1"/>
                                </a:solidFill>
                                <a:latin typeface="Cambria Math"/>
                              </a:rPr>
                              <m:t>−</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3</m:t>
                                </m:r>
                              </m:sub>
                            </m:sSub>
                            <m:r>
                              <a:rPr lang="es-ES" b="0" i="1" smtClean="0">
                                <a:solidFill>
                                  <a:srgbClr val="0070C0"/>
                                </a:solidFill>
                                <a:latin typeface="Cambria Math"/>
                              </a:rPr>
                              <m:t> </m:t>
                            </m:r>
                            <m:r>
                              <a:rPr lang="es-ES" b="0" i="1" smtClean="0">
                                <a:solidFill>
                                  <a:schemeClr val="tx1"/>
                                </a:solidFill>
                                <a:latin typeface="Cambria Math"/>
                              </a:rPr>
                              <m:t>= 0</m:t>
                            </m:r>
                            <m:r>
                              <m:rPr>
                                <m:sty m:val="p"/>
                              </m:rPr>
                              <a:rPr lang="es-ES" b="0" i="0" smtClean="0">
                                <a:solidFill>
                                  <a:schemeClr val="tx1"/>
                                </a:solidFill>
                                <a:latin typeface="Cambria Math"/>
                              </a:rPr>
                              <m:t>V</m:t>
                            </m:r>
                          </m:e>
                          <m:e>
                            <m:r>
                              <a:rPr lang="es-ES" i="1">
                                <a:latin typeface="Cambria Math"/>
                              </a:rPr>
                              <m:t>6</m:t>
                            </m:r>
                            <m:r>
                              <m:rPr>
                                <m:sty m:val="p"/>
                              </m:rPr>
                              <a:rPr lang="es-ES">
                                <a:latin typeface="Cambria Math"/>
                              </a:rPr>
                              <m:t>Ω</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1</m:t>
                                </m:r>
                              </m:sub>
                            </m:sSub>
                            <m:r>
                              <a:rPr lang="es-ES" i="1">
                                <a:latin typeface="Cambria Math"/>
                              </a:rPr>
                              <m:t>−4</m:t>
                            </m:r>
                            <m:r>
                              <m:rPr>
                                <m:sty m:val="p"/>
                              </m:rPr>
                              <a:rPr lang="es-ES">
                                <a:latin typeface="Cambria Math"/>
                              </a:rPr>
                              <m:t>Ω</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2</m:t>
                                </m:r>
                              </m:sub>
                            </m:sSub>
                            <m:r>
                              <a:rPr lang="es-ES" i="1">
                                <a:latin typeface="Cambria Math"/>
                              </a:rPr>
                              <m:t>=24</m:t>
                            </m:r>
                            <m:r>
                              <m:rPr>
                                <m:sty m:val="p"/>
                              </m:rPr>
                              <a:rPr lang="es-ES">
                                <a:latin typeface="Cambria Math"/>
                              </a:rPr>
                              <m:t>V</m:t>
                            </m:r>
                          </m:e>
                          <m:e>
                            <m:r>
                              <a:rPr lang="es-ES">
                                <a:latin typeface="Cambria Math"/>
                              </a:rPr>
                              <m:t>6</m:t>
                            </m:r>
                            <m:r>
                              <m:rPr>
                                <m:sty m:val="p"/>
                              </m:rPr>
                              <a:rPr lang="es-ES">
                                <a:latin typeface="Cambria Math"/>
                              </a:rPr>
                              <m:t>Ω</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1</m:t>
                                </m:r>
                              </m:sub>
                            </m:sSub>
                            <m:r>
                              <a:rPr lang="es-ES" i="1">
                                <a:latin typeface="Cambria Math"/>
                              </a:rPr>
                              <m:t>+2</m:t>
                            </m:r>
                            <m:r>
                              <m:rPr>
                                <m:sty m:val="p"/>
                              </m:rPr>
                              <a:rPr lang="es-ES">
                                <a:latin typeface="Cambria Math"/>
                              </a:rPr>
                              <m:t>Ω</m:t>
                            </m:r>
                            <m:sSub>
                              <m:sSubPr>
                                <m:ctrlPr>
                                  <a:rPr lang="es-ES" i="1">
                                    <a:solidFill>
                                      <a:srgbClr val="0070C0"/>
                                    </a:solidFill>
                                    <a:latin typeface="Cambria Math"/>
                                  </a:rPr>
                                </m:ctrlPr>
                              </m:sSubPr>
                              <m:e>
                                <m:r>
                                  <a:rPr lang="es-ES" i="1">
                                    <a:solidFill>
                                      <a:srgbClr val="0070C0"/>
                                    </a:solidFill>
                                    <a:latin typeface="Cambria Math"/>
                                  </a:rPr>
                                  <m:t>𝐼</m:t>
                                </m:r>
                              </m:e>
                              <m:sub>
                                <m:r>
                                  <a:rPr lang="es-ES" i="1">
                                    <a:solidFill>
                                      <a:srgbClr val="0070C0"/>
                                    </a:solidFill>
                                    <a:latin typeface="Cambria Math"/>
                                  </a:rPr>
                                  <m:t>3</m:t>
                                </m:r>
                              </m:sub>
                            </m:sSub>
                            <m:r>
                              <a:rPr lang="es-ES" i="1">
                                <a:latin typeface="Cambria Math"/>
                              </a:rPr>
                              <m:t>=10</m:t>
                            </m:r>
                            <m:r>
                              <m:rPr>
                                <m:sty m:val="p"/>
                              </m:rPr>
                              <a:rPr lang="es-ES">
                                <a:latin typeface="Cambria Math"/>
                              </a:rPr>
                              <m:t>V</m:t>
                            </m:r>
                          </m:e>
                        </m:eqArr>
                      </m:e>
                    </m:d>
                  </m:oMath>
                </a14:m>
                <a:endParaRPr lang="es-ES" dirty="0" smtClean="0"/>
              </a:p>
              <a:p>
                <a:pPr marL="0" indent="0">
                  <a:buNone/>
                </a:pPr>
                <a:r>
                  <a:rPr lang="es-ES" sz="1800" dirty="0" smtClean="0"/>
                  <a:t>	</a:t>
                </a:r>
                <a:endParaRPr lang="es-ES" dirty="0">
                  <a:latin typeface="Cambria Math"/>
                </a:endParaRPr>
              </a:p>
              <a:p>
                <a:pPr marL="0" indent="0">
                  <a:buNone/>
                </a:pPr>
                <a:r>
                  <a:rPr lang="es-ES" dirty="0" smtClean="0"/>
                  <a:t>	</a:t>
                </a:r>
                <a14:m>
                  <m:oMath xmlns:m="http://schemas.openxmlformats.org/officeDocument/2006/math">
                    <m:sSub>
                      <m:sSubPr>
                        <m:ctrlPr>
                          <a:rPr lang="es-ES" b="0" i="1" smtClean="0">
                            <a:latin typeface="Cambria Math"/>
                          </a:rPr>
                        </m:ctrlPr>
                      </m:sSubPr>
                      <m:e>
                        <m:r>
                          <a:rPr lang="es-ES" b="0" i="1" smtClean="0">
                            <a:latin typeface="Cambria Math"/>
                          </a:rPr>
                          <m:t>𝐼</m:t>
                        </m:r>
                      </m:e>
                      <m:sub>
                        <m:r>
                          <a:rPr lang="es-ES" b="0" i="1" smtClean="0">
                            <a:latin typeface="Cambria Math"/>
                          </a:rPr>
                          <m:t>1</m:t>
                        </m:r>
                      </m:sub>
                    </m:sSub>
                    <m:r>
                      <a:rPr lang="es-ES" b="0" i="1" smtClean="0">
                        <a:latin typeface="Cambria Math"/>
                      </a:rPr>
                      <m:t>=2</m:t>
                    </m:r>
                    <m:r>
                      <m:rPr>
                        <m:sty m:val="p"/>
                      </m:rPr>
                      <a:rPr lang="es-ES" b="0" i="0" smtClean="0">
                        <a:latin typeface="Cambria Math"/>
                      </a:rPr>
                      <m:t>A</m:t>
                    </m:r>
                  </m:oMath>
                </a14:m>
                <a:endParaRPr lang="es-ES" b="0" i="0" dirty="0" smtClean="0">
                  <a:latin typeface="Cambria Math"/>
                </a:endParaRPr>
              </a:p>
              <a:p>
                <a:pPr marL="0" indent="0">
                  <a:buNone/>
                </a:pPr>
                <a:r>
                  <a:rPr lang="es-ES" b="0" dirty="0" smtClean="0"/>
                  <a:t>	</a:t>
                </a:r>
                <a14:m>
                  <m:oMath xmlns:m="http://schemas.openxmlformats.org/officeDocument/2006/math">
                    <m:sSub>
                      <m:sSubPr>
                        <m:ctrlPr>
                          <a:rPr lang="es-ES" b="0" i="1" smtClean="0">
                            <a:latin typeface="Cambria Math"/>
                          </a:rPr>
                        </m:ctrlPr>
                      </m:sSubPr>
                      <m:e>
                        <m:r>
                          <a:rPr lang="es-ES" b="0" i="1" smtClean="0">
                            <a:latin typeface="Cambria Math"/>
                          </a:rPr>
                          <m:t>𝐼</m:t>
                        </m:r>
                      </m:e>
                      <m:sub>
                        <m:r>
                          <a:rPr lang="es-ES" b="0" i="0" smtClean="0">
                            <a:latin typeface="Cambria Math"/>
                          </a:rPr>
                          <m:t>2</m:t>
                        </m:r>
                      </m:sub>
                    </m:sSub>
                    <m:r>
                      <a:rPr lang="es-ES" b="0" i="0" smtClean="0">
                        <a:latin typeface="Cambria Math"/>
                      </a:rPr>
                      <m:t>=−3</m:t>
                    </m:r>
                    <m:r>
                      <m:rPr>
                        <m:sty m:val="p"/>
                      </m:rPr>
                      <a:rPr lang="es-ES" b="0" i="0" smtClean="0">
                        <a:latin typeface="Cambria Math"/>
                      </a:rPr>
                      <m:t>A</m:t>
                    </m:r>
                  </m:oMath>
                </a14:m>
                <a:endParaRPr lang="es-ES" b="0" i="0" dirty="0" smtClean="0">
                  <a:latin typeface="Cambria Math"/>
                </a:endParaRPr>
              </a:p>
              <a:p>
                <a:pPr marL="0" indent="0">
                  <a:buNone/>
                </a:pPr>
                <a:r>
                  <a:rPr lang="es-ES" b="0" dirty="0" smtClean="0"/>
                  <a:t>	</a:t>
                </a:r>
                <a14:m>
                  <m:oMath xmlns:m="http://schemas.openxmlformats.org/officeDocument/2006/math">
                    <m:sSub>
                      <m:sSubPr>
                        <m:ctrlPr>
                          <a:rPr lang="es-ES" b="0" i="1" smtClean="0">
                            <a:latin typeface="Cambria Math"/>
                          </a:rPr>
                        </m:ctrlPr>
                      </m:sSubPr>
                      <m:e>
                        <m:r>
                          <a:rPr lang="es-ES" b="0" i="1" smtClean="0">
                            <a:latin typeface="Cambria Math"/>
                          </a:rPr>
                          <m:t>𝐼</m:t>
                        </m:r>
                      </m:e>
                      <m:sub>
                        <m:r>
                          <a:rPr lang="es-ES" b="0" i="0" smtClean="0">
                            <a:latin typeface="Cambria Math"/>
                          </a:rPr>
                          <m:t>3</m:t>
                        </m:r>
                      </m:sub>
                    </m:sSub>
                    <m:r>
                      <a:rPr lang="es-ES" b="0" i="0" smtClean="0">
                        <a:latin typeface="Cambria Math"/>
                      </a:rPr>
                      <m:t>=−1</m:t>
                    </m:r>
                    <m:r>
                      <m:rPr>
                        <m:sty m:val="p"/>
                      </m:rPr>
                      <a:rPr lang="es-ES" b="0" i="0" smtClean="0">
                        <a:latin typeface="Cambria Math"/>
                      </a:rPr>
                      <m:t>A</m:t>
                    </m:r>
                  </m:oMath>
                </a14:m>
                <a:r>
                  <a:rPr lang="es-ES" dirty="0" smtClean="0"/>
                  <a:t> </a:t>
                </a:r>
              </a:p>
              <a:p>
                <a:pPr marL="514350" indent="-514350">
                  <a:buFont typeface="+mj-lt"/>
                  <a:buAutoNum type="arabicPeriod" startAt="6"/>
                </a:pPr>
                <a:r>
                  <a:rPr lang="es-ES" dirty="0" smtClean="0"/>
                  <a:t>Comprobar la respuesta</a:t>
                </a:r>
                <a:endParaRPr lang="es-ES" dirty="0"/>
              </a:p>
              <a:p>
                <a:pPr marL="0" indent="0">
                  <a:buNone/>
                </a:pPr>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71500" y="1600199"/>
                <a:ext cx="5445605" cy="5204176"/>
              </a:xfrm>
              <a:blipFill rotWithShape="1">
                <a:blip r:embed="rId2"/>
                <a:stretch>
                  <a:fillRect l="-560" t="-1054"/>
                </a:stretch>
              </a:blipFill>
            </p:spPr>
            <p:txBody>
              <a:bodyPr/>
              <a:lstStyle/>
              <a:p>
                <a:r>
                  <a:rPr lang="en-US">
                    <a:noFill/>
                  </a:rPr>
                  <a:t> </a:t>
                </a:r>
              </a:p>
            </p:txBody>
          </p:sp>
        </mc:Fallback>
      </mc:AlternateContent>
      <p:grpSp>
        <p:nvGrpSpPr>
          <p:cNvPr id="12" name="11 Grupo"/>
          <p:cNvGrpSpPr/>
          <p:nvPr/>
        </p:nvGrpSpPr>
        <p:grpSpPr>
          <a:xfrm>
            <a:off x="5637215" y="1538791"/>
            <a:ext cx="3480290" cy="2610290"/>
            <a:chOff x="5427095" y="1538790"/>
            <a:chExt cx="3690410" cy="2925325"/>
          </a:xfrm>
        </p:grpSpPr>
        <p:pic>
          <p:nvPicPr>
            <p:cNvPr id="9218" name="Picture 2" descr="Ejemplo_13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127" y="1538790"/>
              <a:ext cx="3313378" cy="292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8037385" y="1898830"/>
              <a:ext cx="585065" cy="40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8037385" y="3158970"/>
              <a:ext cx="585065" cy="40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10 Conector recto de flecha"/>
            <p:cNvCxnSpPr/>
            <p:nvPr/>
          </p:nvCxnSpPr>
          <p:spPr>
            <a:xfrm flipV="1">
              <a:off x="5804127" y="2213865"/>
              <a:ext cx="0" cy="45005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5442290" y="2213865"/>
              <a:ext cx="389850"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I</a:t>
              </a:r>
              <a:r>
                <a:rPr lang="en-US" sz="2400" i="1" baseline="-25000" dirty="0" smtClean="0">
                  <a:latin typeface="Times New Roman" pitchFamily="18" charset="0"/>
                  <a:cs typeface="Times New Roman" pitchFamily="18" charset="0"/>
                </a:rPr>
                <a:t>2</a:t>
              </a:r>
              <a:endParaRPr lang="en-US" i="1" baseline="-25000" dirty="0">
                <a:latin typeface="Times New Roman" pitchFamily="18" charset="0"/>
                <a:cs typeface="Times New Roman" pitchFamily="18" charset="0"/>
              </a:endParaRPr>
            </a:p>
          </p:txBody>
        </p:sp>
        <p:cxnSp>
          <p:nvCxnSpPr>
            <p:cNvPr id="15" name="14 Conector recto de flecha"/>
            <p:cNvCxnSpPr/>
            <p:nvPr/>
          </p:nvCxnSpPr>
          <p:spPr>
            <a:xfrm flipV="1">
              <a:off x="5788932" y="3552400"/>
              <a:ext cx="0" cy="45005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5427095" y="3552400"/>
              <a:ext cx="389850"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I</a:t>
              </a:r>
              <a:r>
                <a:rPr lang="en-US" sz="2400" i="1" baseline="-25000" dirty="0" smtClean="0">
                  <a:latin typeface="Times New Roman" pitchFamily="18" charset="0"/>
                  <a:cs typeface="Times New Roman" pitchFamily="18" charset="0"/>
                </a:rPr>
                <a:t>3</a:t>
              </a:r>
              <a:endParaRPr lang="en-US" i="1" baseline="-25000" dirty="0">
                <a:latin typeface="Times New Roman" pitchFamily="18" charset="0"/>
                <a:cs typeface="Times New Roman" pitchFamily="18" charset="0"/>
              </a:endParaRPr>
            </a:p>
          </p:txBody>
        </p:sp>
      </p:grpSp>
      <p:sp>
        <p:nvSpPr>
          <p:cNvPr id="6" name="5 Rectángulo"/>
          <p:cNvSpPr/>
          <p:nvPr/>
        </p:nvSpPr>
        <p:spPr>
          <a:xfrm>
            <a:off x="926595" y="4374105"/>
            <a:ext cx="1800200" cy="1665185"/>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2" name="Picture 2" descr="Ejemplo_13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122" y="4194085"/>
            <a:ext cx="3124725" cy="261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22 Rectángulo"/>
          <p:cNvSpPr/>
          <p:nvPr/>
        </p:nvSpPr>
        <p:spPr>
          <a:xfrm>
            <a:off x="8066226" y="4515351"/>
            <a:ext cx="551753" cy="36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Rectángulo"/>
          <p:cNvSpPr/>
          <p:nvPr/>
        </p:nvSpPr>
        <p:spPr>
          <a:xfrm>
            <a:off x="8066226" y="5639784"/>
            <a:ext cx="551753" cy="361425"/>
          </a:xfrm>
          <a:prstGeom prst="rect">
            <a:avLst/>
          </a:prstGeom>
          <a:solidFill>
            <a:schemeClr val="bg1"/>
          </a:solidFill>
          <a:ln>
            <a:no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24 Conector recto de flecha"/>
          <p:cNvCxnSpPr/>
          <p:nvPr/>
        </p:nvCxnSpPr>
        <p:spPr>
          <a:xfrm flipV="1">
            <a:off x="5960122" y="4796460"/>
            <a:ext cx="0" cy="40158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337085" y="4796460"/>
            <a:ext cx="63831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3 A</a:t>
            </a:r>
            <a:endParaRPr lang="en-US" baseline="-25000" dirty="0">
              <a:latin typeface="Times New Roman" pitchFamily="18" charset="0"/>
              <a:cs typeface="Times New Roman" pitchFamily="18" charset="0"/>
            </a:endParaRPr>
          </a:p>
        </p:txBody>
      </p:sp>
      <p:cxnSp>
        <p:nvCxnSpPr>
          <p:cNvPr id="27" name="26 Conector recto de flecha"/>
          <p:cNvCxnSpPr/>
          <p:nvPr/>
        </p:nvCxnSpPr>
        <p:spPr>
          <a:xfrm flipV="1">
            <a:off x="5945792" y="5990845"/>
            <a:ext cx="0" cy="40158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5382090" y="5990845"/>
            <a:ext cx="56137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1A</a:t>
            </a:r>
            <a:endParaRPr lang="en-US" baseline="-25000" dirty="0">
              <a:latin typeface="Times New Roman" pitchFamily="18" charset="0"/>
              <a:cs typeface="Times New Roman" pitchFamily="18" charset="0"/>
            </a:endParaRPr>
          </a:p>
        </p:txBody>
      </p:sp>
      <p:sp>
        <p:nvSpPr>
          <p:cNvPr id="29" name="28 Rectángulo"/>
          <p:cNvSpPr/>
          <p:nvPr/>
        </p:nvSpPr>
        <p:spPr>
          <a:xfrm>
            <a:off x="8808970" y="4846579"/>
            <a:ext cx="275877" cy="585143"/>
          </a:xfrm>
          <a:prstGeom prst="rect">
            <a:avLst/>
          </a:prstGeom>
          <a:solidFill>
            <a:schemeClr val="bg1"/>
          </a:solidFill>
          <a:ln>
            <a:no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29 Rectángulo"/>
          <p:cNvSpPr/>
          <p:nvPr/>
        </p:nvSpPr>
        <p:spPr>
          <a:xfrm>
            <a:off x="8802470" y="5724177"/>
            <a:ext cx="275877" cy="585143"/>
          </a:xfrm>
          <a:prstGeom prst="rect">
            <a:avLst/>
          </a:prstGeom>
          <a:solidFill>
            <a:schemeClr val="bg1"/>
          </a:solidFill>
          <a:ln>
            <a:no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30 CuadroTexto"/>
          <p:cNvSpPr txBox="1"/>
          <p:nvPr/>
        </p:nvSpPr>
        <p:spPr>
          <a:xfrm>
            <a:off x="7677345" y="4992560"/>
            <a:ext cx="561372" cy="461665"/>
          </a:xfrm>
          <a:prstGeom prst="rect">
            <a:avLst/>
          </a:prstGeom>
          <a:solidFill>
            <a:schemeClr val="bg1"/>
          </a:solidFill>
        </p:spPr>
        <p:txBody>
          <a:bodyPr wrap="none" rtlCol="0">
            <a:spAutoFit/>
          </a:bodyPr>
          <a:lstStyle/>
          <a:p>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A</a:t>
            </a:r>
            <a:endParaRPr lang="en-US"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28309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p:bldP spid="28" grpId="0"/>
      <p:bldP spid="29" grpId="0" animBg="1"/>
      <p:bldP spid="30" grpId="0" animBg="1"/>
      <p:bldP spid="3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 Reglas de Kirchhoff</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59</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71501" y="1600199"/>
                <a:ext cx="5310590" cy="5204176"/>
              </a:xfrm>
            </p:spPr>
            <p:txBody>
              <a:bodyPr>
                <a:normAutofit fontScale="92500" lnSpcReduction="10000"/>
              </a:bodyPr>
              <a:lstStyle/>
              <a:p>
                <a:r>
                  <a:rPr lang="es-ES" dirty="0" smtClean="0"/>
                  <a:t>La diferencia de potencial entre </a:t>
                </a:r>
                <a:r>
                  <a:rPr lang="es-ES" i="1" dirty="0" smtClean="0"/>
                  <a:t>b</a:t>
                </a:r>
                <a:r>
                  <a:rPr lang="es-ES" dirty="0" smtClean="0"/>
                  <a:t> y </a:t>
                </a:r>
                <a:r>
                  <a:rPr lang="es-ES" i="1" dirty="0" smtClean="0"/>
                  <a:t>c</a:t>
                </a:r>
                <a:r>
                  <a:rPr lang="es-ES" dirty="0" smtClean="0"/>
                  <a:t> podemos calcularla por 3 caminos diferentes:</a:t>
                </a:r>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𝑉</m:t>
                          </m:r>
                        </m:e>
                        <m:sub>
                          <m:r>
                            <a:rPr lang="es-ES" i="1">
                              <a:latin typeface="Cambria Math"/>
                            </a:rPr>
                            <m:t>𝑐</m:t>
                          </m:r>
                        </m:sub>
                      </m:sSub>
                      <m:r>
                        <a:rPr lang="es-ES" i="1">
                          <a:latin typeface="Cambria Math"/>
                        </a:rPr>
                        <m:t>−</m:t>
                      </m:r>
                      <m:sSub>
                        <m:sSubPr>
                          <m:ctrlPr>
                            <a:rPr lang="es-ES" i="1">
                              <a:latin typeface="Cambria Math"/>
                            </a:rPr>
                          </m:ctrlPr>
                        </m:sSubPr>
                        <m:e>
                          <m:r>
                            <a:rPr lang="es-ES" i="1">
                              <a:latin typeface="Cambria Math"/>
                            </a:rPr>
                            <m:t>𝑉</m:t>
                          </m:r>
                        </m:e>
                        <m:sub>
                          <m:r>
                            <a:rPr lang="es-ES" i="1">
                              <a:latin typeface="Cambria Math"/>
                            </a:rPr>
                            <m:t>𝑏</m:t>
                          </m:r>
                        </m:sub>
                      </m:sSub>
                      <m:r>
                        <a:rPr lang="es-ES" i="1">
                          <a:latin typeface="Cambria Math"/>
                        </a:rPr>
                        <m:t>=</m:t>
                      </m:r>
                      <m:sSub>
                        <m:sSubPr>
                          <m:ctrlPr>
                            <a:rPr lang="es-ES" i="1">
                              <a:latin typeface="Cambria Math"/>
                            </a:rPr>
                          </m:ctrlPr>
                        </m:sSubPr>
                        <m:e>
                          <m:r>
                            <a:rPr lang="es-ES" i="1">
                              <a:latin typeface="Cambria Math"/>
                            </a:rPr>
                            <m:t>𝑉</m:t>
                          </m:r>
                        </m:e>
                        <m:sub>
                          <m:r>
                            <a:rPr lang="es-ES" i="1">
                              <a:latin typeface="Cambria Math"/>
                            </a:rPr>
                            <m:t>𝑐𝑏</m:t>
                          </m:r>
                        </m:sub>
                      </m:sSub>
                    </m:oMath>
                  </m:oMathPara>
                </a14:m>
                <a:endParaRPr lang="es-ES" dirty="0" smtClean="0"/>
              </a:p>
              <a:p>
                <a:pPr lvl="1"/>
                <a:endParaRPr lang="es-ES" dirty="0" smtClean="0">
                  <a:solidFill>
                    <a:srgbClr val="C00000"/>
                  </a:solidFill>
                </a:endParaRPr>
              </a:p>
              <a:p>
                <a:pPr lvl="1"/>
                <a:r>
                  <a:rPr lang="es-ES" dirty="0" smtClean="0">
                    <a:solidFill>
                      <a:srgbClr val="C00000"/>
                    </a:solidFill>
                  </a:rPr>
                  <a:t>Directo</a:t>
                </a:r>
                <a:r>
                  <a:rPr lang="es-ES" dirty="0" smtClean="0"/>
                  <a:t>: </a:t>
                </a:r>
                <a14:m>
                  <m:oMath xmlns:m="http://schemas.openxmlformats.org/officeDocument/2006/math">
                    <m:sSub>
                      <m:sSubPr>
                        <m:ctrlPr>
                          <a:rPr lang="es-ES" i="1">
                            <a:latin typeface="Cambria Math"/>
                          </a:rPr>
                        </m:ctrlPr>
                      </m:sSubPr>
                      <m:e>
                        <m:r>
                          <a:rPr lang="es-ES" i="1">
                            <a:latin typeface="Cambria Math"/>
                          </a:rPr>
                          <m:t>𝑉</m:t>
                        </m:r>
                      </m:e>
                      <m:sub>
                        <m:r>
                          <a:rPr lang="es-ES" i="1">
                            <a:latin typeface="Cambria Math"/>
                          </a:rPr>
                          <m:t>𝑐𝑏</m:t>
                        </m:r>
                      </m:sub>
                    </m:sSub>
                    <m:r>
                      <a:rPr lang="es-ES" b="0" i="1" smtClean="0">
                        <a:latin typeface="Cambria Math"/>
                      </a:rPr>
                      <m:t>=</m:t>
                    </m:r>
                    <m:sSubSup>
                      <m:sSubSupPr>
                        <m:ctrlPr>
                          <a:rPr lang="es-ES" b="0" i="1" smtClean="0">
                            <a:latin typeface="Cambria Math"/>
                          </a:rPr>
                        </m:ctrlPr>
                      </m:sSubSupPr>
                      <m:e>
                        <m:r>
                          <a:rPr lang="es-ES" b="0" i="1" smtClean="0">
                            <a:latin typeface="Cambria Math"/>
                          </a:rPr>
                          <m:t>𝑉</m:t>
                        </m:r>
                      </m:e>
                      <m:sub>
                        <m:r>
                          <a:rPr lang="es-ES" b="0" i="1" smtClean="0">
                            <a:latin typeface="Cambria Math"/>
                          </a:rPr>
                          <m:t>𝑏</m:t>
                        </m:r>
                        <m:sSup>
                          <m:sSupPr>
                            <m:ctrlPr>
                              <a:rPr lang="es-ES" b="0" i="1" smtClean="0">
                                <a:latin typeface="Cambria Math"/>
                              </a:rPr>
                            </m:ctrlPr>
                          </m:sSupPr>
                          <m:e>
                            <m:r>
                              <a:rPr lang="es-ES" b="0" i="1" smtClean="0">
                                <a:latin typeface="Cambria Math"/>
                              </a:rPr>
                              <m:t>𝑏</m:t>
                            </m:r>
                          </m:e>
                          <m:sup>
                            <m:r>
                              <a:rPr lang="es-ES" b="0" i="1" smtClean="0">
                                <a:latin typeface="Cambria Math"/>
                              </a:rPr>
                              <m:t>′</m:t>
                            </m:r>
                          </m:sup>
                        </m:sSup>
                      </m:sub>
                      <m:sup/>
                    </m:sSubSup>
                    <m:r>
                      <a:rPr lang="es-ES" b="0" i="1" smtClean="0">
                        <a:latin typeface="Cambria Math"/>
                      </a:rPr>
                      <m:t>+</m:t>
                    </m:r>
                    <m:sSub>
                      <m:sSubPr>
                        <m:ctrlPr>
                          <a:rPr lang="es-ES" b="0" i="1" smtClean="0">
                            <a:latin typeface="Cambria Math"/>
                          </a:rPr>
                        </m:ctrlPr>
                      </m:sSubPr>
                      <m:e>
                        <m:r>
                          <a:rPr lang="es-ES" b="0" i="1" smtClean="0">
                            <a:latin typeface="Cambria Math"/>
                          </a:rPr>
                          <m:t>𝑉</m:t>
                        </m:r>
                      </m:e>
                      <m:sub>
                        <m:sSup>
                          <m:sSupPr>
                            <m:ctrlPr>
                              <a:rPr lang="es-ES" b="0" i="1" smtClean="0">
                                <a:latin typeface="Cambria Math"/>
                              </a:rPr>
                            </m:ctrlPr>
                          </m:sSupPr>
                          <m:e>
                            <m:r>
                              <a:rPr lang="es-ES" b="0" i="1" smtClean="0">
                                <a:latin typeface="Cambria Math"/>
                              </a:rPr>
                              <m:t>𝑏</m:t>
                            </m:r>
                          </m:e>
                          <m:sup>
                            <m:r>
                              <a:rPr lang="es-ES" b="0" i="1" smtClean="0">
                                <a:latin typeface="Cambria Math"/>
                              </a:rPr>
                              <m:t>′</m:t>
                            </m:r>
                          </m:sup>
                        </m:sSup>
                        <m:r>
                          <a:rPr lang="es-ES" b="0" i="1" smtClean="0">
                            <a:latin typeface="Cambria Math"/>
                          </a:rPr>
                          <m:t>𝑐</m:t>
                        </m:r>
                      </m:sub>
                    </m:sSub>
                  </m:oMath>
                </a14:m>
                <a:endParaRPr lang="es-ES" b="0" i="1" dirty="0" smtClean="0">
                  <a:latin typeface="Cambria Math"/>
                </a:endParaRPr>
              </a:p>
              <a:p>
                <a:pPr marL="365760" lvl="1" indent="0">
                  <a:buNone/>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𝑉</m:t>
                          </m:r>
                        </m:e>
                        <m:sub>
                          <m:r>
                            <a:rPr lang="es-ES" b="0" i="1" smtClean="0">
                              <a:latin typeface="Cambria Math"/>
                            </a:rPr>
                            <m:t>𝑐𝑏</m:t>
                          </m:r>
                        </m:sub>
                      </m:sSub>
                      <m:r>
                        <a:rPr lang="es-ES" b="0" i="1" smtClean="0">
                          <a:latin typeface="Cambria Math"/>
                        </a:rPr>
                        <m:t>=10</m:t>
                      </m:r>
                      <m:r>
                        <m:rPr>
                          <m:sty m:val="p"/>
                        </m:rPr>
                        <a:rPr lang="es-ES" b="0" i="0" smtClean="0">
                          <a:latin typeface="Cambria Math"/>
                        </a:rPr>
                        <m:t>V</m:t>
                      </m:r>
                      <m:r>
                        <a:rPr lang="es-ES" b="0" i="1" smtClean="0">
                          <a:latin typeface="Cambria Math"/>
                        </a:rPr>
                        <m:t>−6</m:t>
                      </m:r>
                      <m:r>
                        <m:rPr>
                          <m:sty m:val="p"/>
                        </m:rPr>
                        <a:rPr lang="es-ES" b="0" i="0" smtClean="0">
                          <a:latin typeface="Cambria Math"/>
                        </a:rPr>
                        <m:t>Ω</m:t>
                      </m:r>
                      <m:r>
                        <a:rPr lang="es-ES" b="0" i="1" smtClean="0">
                          <a:latin typeface="Cambria Math"/>
                        </a:rPr>
                        <m:t>⋅2</m:t>
                      </m:r>
                      <m:r>
                        <m:rPr>
                          <m:sty m:val="p"/>
                        </m:rPr>
                        <a:rPr lang="es-ES" b="0" i="0" smtClean="0">
                          <a:latin typeface="Cambria Math"/>
                        </a:rPr>
                        <m:t>A</m:t>
                      </m:r>
                      <m:r>
                        <a:rPr lang="es-ES" b="0" i="0" smtClean="0">
                          <a:latin typeface="Cambria Math"/>
                        </a:rPr>
                        <m:t>=−2</m:t>
                      </m:r>
                      <m:r>
                        <m:rPr>
                          <m:sty m:val="p"/>
                        </m:rPr>
                        <a:rPr lang="es-ES" b="0" i="0" smtClean="0">
                          <a:latin typeface="Cambria Math"/>
                        </a:rPr>
                        <m:t>V</m:t>
                      </m:r>
                    </m:oMath>
                  </m:oMathPara>
                </a14:m>
                <a:endParaRPr lang="es-ES" b="0" i="0" dirty="0" smtClean="0">
                  <a:latin typeface="Cambria Math"/>
                </a:endParaRPr>
              </a:p>
              <a:p>
                <a:pPr lvl="1"/>
                <a:endParaRPr lang="es-ES" b="0" i="0" dirty="0" smtClean="0">
                  <a:latin typeface="Cambria Math"/>
                </a:endParaRPr>
              </a:p>
              <a:p>
                <a:pPr lvl="1"/>
                <a:r>
                  <a:rPr lang="es-ES" b="0" i="0" dirty="0" smtClean="0">
                    <a:solidFill>
                      <a:srgbClr val="00B050"/>
                    </a:solidFill>
                    <a:latin typeface="Cambria Math"/>
                  </a:rPr>
                  <a:t>Por arriba</a:t>
                </a:r>
                <a:r>
                  <a:rPr lang="es-ES" b="0" i="0" dirty="0" smtClean="0">
                    <a:latin typeface="Cambria Math"/>
                  </a:rPr>
                  <a:t>: </a:t>
                </a:r>
                <a14:m>
                  <m:oMath xmlns:m="http://schemas.openxmlformats.org/officeDocument/2006/math">
                    <m:sSub>
                      <m:sSubPr>
                        <m:ctrlPr>
                          <a:rPr lang="es-ES" b="0" i="1" smtClean="0">
                            <a:latin typeface="Cambria Math"/>
                          </a:rPr>
                        </m:ctrlPr>
                      </m:sSubPr>
                      <m:e>
                        <m:r>
                          <a:rPr lang="es-ES" b="0" i="1" smtClean="0">
                            <a:latin typeface="Cambria Math"/>
                          </a:rPr>
                          <m:t>𝑉</m:t>
                        </m:r>
                      </m:e>
                      <m:sub>
                        <m:r>
                          <a:rPr lang="es-ES" b="0" i="1" smtClean="0">
                            <a:latin typeface="Cambria Math"/>
                          </a:rPr>
                          <m:t>𝑐</m:t>
                        </m:r>
                      </m:sub>
                    </m:sSub>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𝑏</m:t>
                        </m:r>
                      </m:sub>
                    </m:sSub>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𝑐𝑒</m:t>
                        </m:r>
                      </m:sub>
                    </m:sSub>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𝑒𝑐</m:t>
                        </m:r>
                      </m:sub>
                    </m:sSub>
                  </m:oMath>
                </a14:m>
                <a:endParaRPr lang="es-ES" b="0" i="1" dirty="0" smtClean="0">
                  <a:latin typeface="Cambria Math"/>
                </a:endParaRPr>
              </a:p>
              <a:p>
                <a:pPr marL="365760" lvl="1" indent="0">
                  <a:buNone/>
                </a:pPr>
                <a14:m>
                  <m:oMathPara xmlns:m="http://schemas.openxmlformats.org/officeDocument/2006/math">
                    <m:oMathParaPr>
                      <m:jc m:val="left"/>
                    </m:oMathParaPr>
                    <m:oMath xmlns:m="http://schemas.openxmlformats.org/officeDocument/2006/math">
                      <m:sSub>
                        <m:sSubPr>
                          <m:ctrlPr>
                            <a:rPr lang="es-ES" i="1">
                              <a:latin typeface="Cambria Math"/>
                            </a:rPr>
                          </m:ctrlPr>
                        </m:sSubPr>
                        <m:e>
                          <m:r>
                            <a:rPr lang="es-ES" i="1">
                              <a:latin typeface="Cambria Math"/>
                            </a:rPr>
                            <m:t>𝑉</m:t>
                          </m:r>
                        </m:e>
                        <m:sub>
                          <m:r>
                            <a:rPr lang="es-ES" i="1">
                              <a:latin typeface="Cambria Math"/>
                            </a:rPr>
                            <m:t>𝑐𝑏</m:t>
                          </m:r>
                        </m:sub>
                      </m:sSub>
                      <m:r>
                        <a:rPr lang="es-ES">
                          <a:latin typeface="Cambria Math"/>
                        </a:rPr>
                        <m:t>=3</m:t>
                      </m:r>
                      <m:r>
                        <m:rPr>
                          <m:sty m:val="p"/>
                        </m:rPr>
                        <a:rPr lang="es-ES">
                          <a:latin typeface="Cambria Math"/>
                        </a:rPr>
                        <m:t>Ω</m:t>
                      </m:r>
                      <m:r>
                        <a:rPr lang="es-ES" i="1">
                          <a:latin typeface="Cambria Math"/>
                        </a:rPr>
                        <m:t>⋅4</m:t>
                      </m:r>
                      <m:r>
                        <m:rPr>
                          <m:sty m:val="p"/>
                        </m:rPr>
                        <a:rPr lang="es-ES">
                          <a:latin typeface="Cambria Math"/>
                        </a:rPr>
                        <m:t>A</m:t>
                      </m:r>
                      <m:r>
                        <a:rPr lang="es-ES">
                          <a:latin typeface="Cambria Math"/>
                        </a:rPr>
                        <m:t>−14</m:t>
                      </m:r>
                      <m:r>
                        <m:rPr>
                          <m:sty m:val="p"/>
                        </m:rPr>
                        <a:rPr lang="es-ES">
                          <a:latin typeface="Cambria Math"/>
                        </a:rPr>
                        <m:t>V</m:t>
                      </m:r>
                      <m:r>
                        <a:rPr lang="es-ES">
                          <a:latin typeface="Cambria Math"/>
                        </a:rPr>
                        <m:t>=</m:t>
                      </m:r>
                      <m:r>
                        <a:rPr lang="es-ES" i="1">
                          <a:latin typeface="Cambria Math"/>
                        </a:rPr>
                        <m:t>−2</m:t>
                      </m:r>
                      <m:r>
                        <m:rPr>
                          <m:sty m:val="p"/>
                        </m:rPr>
                        <a:rPr lang="es-ES">
                          <a:latin typeface="Cambria Math"/>
                        </a:rPr>
                        <m:t>V</m:t>
                      </m:r>
                    </m:oMath>
                  </m:oMathPara>
                </a14:m>
                <a:endParaRPr lang="es-ES" dirty="0"/>
              </a:p>
              <a:p>
                <a:pPr marL="365760" lvl="1" indent="0">
                  <a:buNone/>
                </a:pPr>
                <a:endParaRPr lang="es-ES" b="0" dirty="0" smtClean="0">
                  <a:latin typeface="Cambria Math"/>
                </a:endParaRPr>
              </a:p>
              <a:p>
                <a:pPr lvl="1"/>
                <a:r>
                  <a:rPr lang="es-ES" b="0" dirty="0" smtClean="0">
                    <a:solidFill>
                      <a:srgbClr val="0070C0"/>
                    </a:solidFill>
                    <a:latin typeface="Cambria Math"/>
                  </a:rPr>
                  <a:t>Por abajo</a:t>
                </a:r>
                <a:r>
                  <a:rPr lang="es-ES" b="0" dirty="0" smtClean="0">
                    <a:latin typeface="Cambria Math"/>
                  </a:rPr>
                  <a:t>:</a:t>
                </a:r>
              </a:p>
              <a:p>
                <a:pPr marL="365760" lvl="1" indent="0">
                  <a:buNone/>
                </a:pPr>
                <a14:m>
                  <m:oMathPara xmlns:m="http://schemas.openxmlformats.org/officeDocument/2006/math">
                    <m:oMathParaPr>
                      <m:jc m:val="left"/>
                    </m:oMathParaPr>
                    <m:oMath xmlns:m="http://schemas.openxmlformats.org/officeDocument/2006/math">
                      <m:sSub>
                        <m:sSubPr>
                          <m:ctrlPr>
                            <a:rPr lang="es-ES" i="1">
                              <a:latin typeface="Cambria Math"/>
                            </a:rPr>
                          </m:ctrlPr>
                        </m:sSubPr>
                        <m:e>
                          <m:r>
                            <a:rPr lang="es-ES" i="1">
                              <a:latin typeface="Cambria Math"/>
                            </a:rPr>
                            <m:t>𝑉</m:t>
                          </m:r>
                        </m:e>
                        <m:sub>
                          <m:r>
                            <a:rPr lang="es-ES" i="1">
                              <a:latin typeface="Cambria Math"/>
                            </a:rPr>
                            <m:t>𝑐𝑏</m:t>
                          </m:r>
                        </m:sub>
                      </m:sSub>
                      <m:r>
                        <a:rPr lang="es-ES">
                          <a:latin typeface="Cambria Math"/>
                        </a:rPr>
                        <m:t>=−2</m:t>
                      </m:r>
                      <m:r>
                        <m:rPr>
                          <m:sty m:val="p"/>
                        </m:rPr>
                        <a:rPr lang="es-ES">
                          <a:latin typeface="Cambria Math"/>
                        </a:rPr>
                        <m:t>Ω</m:t>
                      </m:r>
                      <m:r>
                        <a:rPr lang="es-ES" i="1">
                          <a:latin typeface="Cambria Math"/>
                        </a:rPr>
                        <m:t>⋅1</m:t>
                      </m:r>
                      <m:r>
                        <m:rPr>
                          <m:sty m:val="p"/>
                        </m:rPr>
                        <a:rPr lang="es-ES">
                          <a:latin typeface="Cambria Math"/>
                        </a:rPr>
                        <m:t>A</m:t>
                      </m:r>
                      <m:r>
                        <a:rPr lang="es-ES">
                          <a:latin typeface="Cambria Math"/>
                        </a:rPr>
                        <m:t>=−2</m:t>
                      </m:r>
                      <m:r>
                        <m:rPr>
                          <m:sty m:val="p"/>
                        </m:rPr>
                        <a:rPr lang="es-ES">
                          <a:latin typeface="Cambria Math"/>
                        </a:rPr>
                        <m:t>V</m:t>
                      </m:r>
                    </m:oMath>
                  </m:oMathPara>
                </a14:m>
                <a:endParaRPr lang="es-ES" dirty="0">
                  <a:latin typeface="Cambria Math"/>
                </a:endParaRPr>
              </a:p>
              <a:p>
                <a:pPr marL="365760" lvl="1" indent="0">
                  <a:buNone/>
                </a:pPr>
                <a:endParaRPr lang="es-ES" b="0" dirty="0" smtClean="0">
                  <a:latin typeface="Cambria Math"/>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71501" y="1600199"/>
                <a:ext cx="5310590" cy="5204176"/>
              </a:xfrm>
              <a:blipFill rotWithShape="1">
                <a:blip r:embed="rId2"/>
                <a:stretch>
                  <a:fillRect l="-574" t="-1756"/>
                </a:stretch>
              </a:blipFill>
            </p:spPr>
            <p:txBody>
              <a:bodyPr/>
              <a:lstStyle/>
              <a:p>
                <a:r>
                  <a:rPr lang="en-US">
                    <a:noFill/>
                  </a:rPr>
                  <a:t> </a:t>
                </a:r>
              </a:p>
            </p:txBody>
          </p:sp>
        </mc:Fallback>
      </mc:AlternateContent>
      <p:pic>
        <p:nvPicPr>
          <p:cNvPr id="22" name="Picture 2" descr="Ejemplo_13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122" y="1583795"/>
            <a:ext cx="3124725" cy="261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22 Rectángulo"/>
          <p:cNvSpPr/>
          <p:nvPr/>
        </p:nvSpPr>
        <p:spPr>
          <a:xfrm>
            <a:off x="8066226" y="1905061"/>
            <a:ext cx="551753" cy="36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Rectángulo"/>
          <p:cNvSpPr/>
          <p:nvPr/>
        </p:nvSpPr>
        <p:spPr>
          <a:xfrm>
            <a:off x="8066226" y="3029494"/>
            <a:ext cx="551753" cy="361425"/>
          </a:xfrm>
          <a:prstGeom prst="rect">
            <a:avLst/>
          </a:prstGeom>
          <a:solidFill>
            <a:schemeClr val="bg1"/>
          </a:solidFill>
          <a:ln>
            <a:no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24 Conector recto de flecha"/>
          <p:cNvCxnSpPr/>
          <p:nvPr/>
        </p:nvCxnSpPr>
        <p:spPr>
          <a:xfrm flipV="1">
            <a:off x="5960122" y="2186170"/>
            <a:ext cx="0" cy="40158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337085" y="2186170"/>
            <a:ext cx="63831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3 A</a:t>
            </a:r>
            <a:endParaRPr lang="en-US" baseline="-25000" dirty="0">
              <a:latin typeface="Times New Roman" pitchFamily="18" charset="0"/>
              <a:cs typeface="Times New Roman" pitchFamily="18" charset="0"/>
            </a:endParaRPr>
          </a:p>
        </p:txBody>
      </p:sp>
      <p:cxnSp>
        <p:nvCxnSpPr>
          <p:cNvPr id="27" name="26 Conector recto de flecha"/>
          <p:cNvCxnSpPr/>
          <p:nvPr/>
        </p:nvCxnSpPr>
        <p:spPr>
          <a:xfrm flipV="1">
            <a:off x="5945792" y="3380555"/>
            <a:ext cx="0" cy="40158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5382090" y="3380555"/>
            <a:ext cx="56137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1A</a:t>
            </a:r>
            <a:endParaRPr lang="en-US" baseline="-25000" dirty="0">
              <a:latin typeface="Times New Roman" pitchFamily="18" charset="0"/>
              <a:cs typeface="Times New Roman" pitchFamily="18" charset="0"/>
            </a:endParaRPr>
          </a:p>
        </p:txBody>
      </p:sp>
      <p:sp>
        <p:nvSpPr>
          <p:cNvPr id="29" name="28 Rectángulo"/>
          <p:cNvSpPr/>
          <p:nvPr/>
        </p:nvSpPr>
        <p:spPr>
          <a:xfrm>
            <a:off x="8808970" y="2236289"/>
            <a:ext cx="275877" cy="585143"/>
          </a:xfrm>
          <a:prstGeom prst="rect">
            <a:avLst/>
          </a:prstGeom>
          <a:solidFill>
            <a:schemeClr val="bg1"/>
          </a:solidFill>
          <a:ln>
            <a:no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29 Rectángulo"/>
          <p:cNvSpPr/>
          <p:nvPr/>
        </p:nvSpPr>
        <p:spPr>
          <a:xfrm>
            <a:off x="8802470" y="3113887"/>
            <a:ext cx="275877" cy="585143"/>
          </a:xfrm>
          <a:prstGeom prst="rect">
            <a:avLst/>
          </a:prstGeom>
          <a:solidFill>
            <a:schemeClr val="bg1"/>
          </a:solidFill>
          <a:ln>
            <a:no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30 CuadroTexto"/>
          <p:cNvSpPr txBox="1"/>
          <p:nvPr/>
        </p:nvSpPr>
        <p:spPr>
          <a:xfrm>
            <a:off x="7677345" y="2382270"/>
            <a:ext cx="561372" cy="461665"/>
          </a:xfrm>
          <a:prstGeom prst="rect">
            <a:avLst/>
          </a:prstGeom>
          <a:solidFill>
            <a:schemeClr val="bg1"/>
          </a:solidFill>
        </p:spPr>
        <p:txBody>
          <a:bodyPr wrap="none" rtlCol="0">
            <a:spAutoFit/>
          </a:bodyPr>
          <a:lstStyle/>
          <a:p>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A</a:t>
            </a:r>
            <a:endParaRPr lang="en-US" baseline="-25000" dirty="0">
              <a:latin typeface="Times New Roman" pitchFamily="18" charset="0"/>
              <a:cs typeface="Times New Roman" pitchFamily="18" charset="0"/>
            </a:endParaRPr>
          </a:p>
        </p:txBody>
      </p:sp>
      <p:sp>
        <p:nvSpPr>
          <p:cNvPr id="8" name="7 Elipse"/>
          <p:cNvSpPr/>
          <p:nvPr/>
        </p:nvSpPr>
        <p:spPr>
          <a:xfrm>
            <a:off x="6867265" y="2888940"/>
            <a:ext cx="90000" cy="900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31 CuadroTexto"/>
          <p:cNvSpPr txBox="1"/>
          <p:nvPr/>
        </p:nvSpPr>
        <p:spPr>
          <a:xfrm>
            <a:off x="6736692" y="2472280"/>
            <a:ext cx="441146"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b’</a:t>
            </a:r>
            <a:endParaRPr lang="en-US" i="1" baseline="-25000" dirty="0">
              <a:latin typeface="Times New Roman" pitchFamily="18" charset="0"/>
              <a:cs typeface="Times New Roman" pitchFamily="18" charset="0"/>
            </a:endParaRPr>
          </a:p>
        </p:txBody>
      </p:sp>
      <p:cxnSp>
        <p:nvCxnSpPr>
          <p:cNvPr id="10" name="9 Conector recto"/>
          <p:cNvCxnSpPr/>
          <p:nvPr/>
        </p:nvCxnSpPr>
        <p:spPr>
          <a:xfrm>
            <a:off x="6158061" y="2933945"/>
            <a:ext cx="259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18 Grupo"/>
          <p:cNvGrpSpPr/>
          <p:nvPr/>
        </p:nvGrpSpPr>
        <p:grpSpPr>
          <a:xfrm>
            <a:off x="6158061" y="2933945"/>
            <a:ext cx="2599404" cy="1170130"/>
            <a:chOff x="6158061" y="2933945"/>
            <a:chExt cx="2599404" cy="1170130"/>
          </a:xfrm>
        </p:grpSpPr>
        <p:cxnSp>
          <p:nvCxnSpPr>
            <p:cNvPr id="17" name="16 Conector recto"/>
            <p:cNvCxnSpPr/>
            <p:nvPr/>
          </p:nvCxnSpPr>
          <p:spPr>
            <a:xfrm>
              <a:off x="6167205" y="2933945"/>
              <a:ext cx="0" cy="117013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6158061" y="4090359"/>
              <a:ext cx="2592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8757465" y="2933945"/>
              <a:ext cx="0" cy="117013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5" name="34 Grupo"/>
          <p:cNvGrpSpPr/>
          <p:nvPr/>
        </p:nvGrpSpPr>
        <p:grpSpPr>
          <a:xfrm flipV="1">
            <a:off x="6158061" y="1808819"/>
            <a:ext cx="2599404" cy="1125125"/>
            <a:chOff x="6158061" y="2933945"/>
            <a:chExt cx="2599404" cy="1170130"/>
          </a:xfrm>
        </p:grpSpPr>
        <p:cxnSp>
          <p:nvCxnSpPr>
            <p:cNvPr id="36" name="35 Conector recto"/>
            <p:cNvCxnSpPr/>
            <p:nvPr/>
          </p:nvCxnSpPr>
          <p:spPr>
            <a:xfrm>
              <a:off x="6167205" y="2933945"/>
              <a:ext cx="0" cy="117013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6158061" y="4090359"/>
              <a:ext cx="2592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8757465" y="2933945"/>
              <a:ext cx="0" cy="117013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2346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Corriente eléctrica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71499" y="1600199"/>
                <a:ext cx="5535615" cy="5249181"/>
              </a:xfrm>
            </p:spPr>
            <p:txBody>
              <a:bodyPr>
                <a:normAutofit fontScale="77500" lnSpcReduction="20000"/>
              </a:bodyPr>
              <a:lstStyle/>
              <a:p>
                <a:r>
                  <a:rPr lang="es-ES" dirty="0" smtClean="0">
                    <a:sym typeface="Wingdings" pitchFamily="2" charset="2"/>
                  </a:rPr>
                  <a:t>Establecemos un campo eléctrico constante y estable, </a:t>
                </a:r>
                <a14:m>
                  <m:oMath xmlns:m="http://schemas.openxmlformats.org/officeDocument/2006/math">
                    <m:acc>
                      <m:accPr>
                        <m:chr m:val="⃗"/>
                        <m:ctrlPr>
                          <a:rPr lang="es-ES" i="1" smtClean="0">
                            <a:latin typeface="Cambria Math"/>
                            <a:sym typeface="Wingdings" pitchFamily="2" charset="2"/>
                          </a:rPr>
                        </m:ctrlPr>
                      </m:accPr>
                      <m:e>
                        <m:r>
                          <a:rPr lang="es-ES" b="0" i="1" smtClean="0">
                            <a:latin typeface="Cambria Math"/>
                            <a:sym typeface="Wingdings" pitchFamily="2" charset="2"/>
                          </a:rPr>
                          <m:t>𝐸</m:t>
                        </m:r>
                      </m:e>
                    </m:acc>
                  </m:oMath>
                </a14:m>
                <a:endParaRPr lang="es-ES" dirty="0" smtClean="0">
                  <a:sym typeface="Wingdings" pitchFamily="2" charset="2"/>
                </a:endParaRPr>
              </a:p>
              <a:p>
                <a:r>
                  <a:rPr lang="es-ES" dirty="0" smtClean="0">
                    <a:sym typeface="Wingdings" pitchFamily="2" charset="2"/>
                  </a:rPr>
                  <a:t>Los electrones libres sufren una fuerza </a:t>
                </a:r>
                <a14:m>
                  <m:oMath xmlns:m="http://schemas.openxmlformats.org/officeDocument/2006/math">
                    <m:acc>
                      <m:accPr>
                        <m:chr m:val="⃗"/>
                        <m:ctrlPr>
                          <a:rPr lang="es-ES" i="1" smtClean="0">
                            <a:latin typeface="Cambria Math"/>
                            <a:sym typeface="Wingdings" pitchFamily="2" charset="2"/>
                          </a:rPr>
                        </m:ctrlPr>
                      </m:accPr>
                      <m:e>
                        <m:r>
                          <a:rPr lang="es-ES" b="0" i="1" smtClean="0">
                            <a:latin typeface="Cambria Math"/>
                            <a:sym typeface="Wingdings" pitchFamily="2" charset="2"/>
                          </a:rPr>
                          <m:t>𝐹</m:t>
                        </m:r>
                      </m:e>
                    </m:acc>
                    <m:r>
                      <a:rPr lang="es-ES" b="0" i="1" smtClean="0">
                        <a:latin typeface="Cambria Math"/>
                        <a:sym typeface="Wingdings" pitchFamily="2" charset="2"/>
                      </a:rPr>
                      <m:t>=</m:t>
                    </m:r>
                    <m:r>
                      <a:rPr lang="es-ES" b="0" i="1" smtClean="0">
                        <a:latin typeface="Cambria Math"/>
                        <a:sym typeface="Wingdings" pitchFamily="2" charset="2"/>
                      </a:rPr>
                      <m:t>𝑞</m:t>
                    </m:r>
                    <m:acc>
                      <m:accPr>
                        <m:chr m:val="⃗"/>
                        <m:ctrlPr>
                          <a:rPr lang="es-ES" b="0" i="1" smtClean="0">
                            <a:latin typeface="Cambria Math"/>
                            <a:sym typeface="Wingdings" pitchFamily="2" charset="2"/>
                          </a:rPr>
                        </m:ctrlPr>
                      </m:accPr>
                      <m:e>
                        <m:r>
                          <a:rPr lang="es-ES" b="0" i="1" smtClean="0">
                            <a:latin typeface="Cambria Math"/>
                            <a:sym typeface="Wingdings" pitchFamily="2" charset="2"/>
                          </a:rPr>
                          <m:t>𝐸</m:t>
                        </m:r>
                      </m:e>
                    </m:acc>
                  </m:oMath>
                </a14:m>
                <a:endParaRPr lang="es-ES" dirty="0" smtClean="0">
                  <a:sym typeface="Wingdings" pitchFamily="2" charset="2"/>
                </a:endParaRPr>
              </a:p>
              <a:p>
                <a:pPr lvl="1"/>
                <a:r>
                  <a:rPr lang="es-ES" dirty="0" smtClean="0">
                    <a:sym typeface="Wingdings" pitchFamily="2" charset="2"/>
                  </a:rPr>
                  <a:t>En el vacío se acelerarían</a:t>
                </a:r>
              </a:p>
              <a:p>
                <a:pPr lvl="1"/>
                <a:r>
                  <a:rPr lang="es-ES" dirty="0" smtClean="0">
                    <a:sym typeface="Wingdings" pitchFamily="2" charset="2"/>
                  </a:rPr>
                  <a:t>En el conductor chocan con los iones positivos (más masivos y estáticos) del material y cambian de dirección</a:t>
                </a:r>
              </a:p>
              <a:p>
                <a:r>
                  <a:rPr lang="es-ES" dirty="0" smtClean="0">
                    <a:sym typeface="Wingdings" pitchFamily="2" charset="2"/>
                  </a:rPr>
                  <a:t>Hay un movimiento lento de arrastre en la dirección de </a:t>
                </a:r>
                <a14:m>
                  <m:oMath xmlns:m="http://schemas.openxmlformats.org/officeDocument/2006/math">
                    <m:acc>
                      <m:accPr>
                        <m:chr m:val="⃗"/>
                        <m:ctrlPr>
                          <a:rPr lang="es-ES" i="1">
                            <a:latin typeface="Cambria Math"/>
                            <a:sym typeface="Wingdings" pitchFamily="2" charset="2"/>
                          </a:rPr>
                        </m:ctrlPr>
                      </m:accPr>
                      <m:e>
                        <m:r>
                          <a:rPr lang="es-ES" i="1">
                            <a:latin typeface="Cambria Math"/>
                            <a:sym typeface="Wingdings" pitchFamily="2" charset="2"/>
                          </a:rPr>
                          <m:t>𝐹</m:t>
                        </m:r>
                      </m:e>
                    </m:acc>
                  </m:oMath>
                </a14:m>
                <a:endParaRPr lang="es-ES" dirty="0" smtClean="0">
                  <a:sym typeface="Wingdings" pitchFamily="2" charset="2"/>
                </a:endParaRPr>
              </a:p>
              <a:p>
                <a:pPr lvl="1"/>
                <a:r>
                  <a:rPr lang="es-ES" dirty="0" smtClean="0">
                    <a:sym typeface="Wingdings" pitchFamily="2" charset="2"/>
                  </a:rPr>
                  <a:t>Las cargas se mueven con una </a:t>
                </a:r>
                <a:r>
                  <a:rPr lang="es-ES" dirty="0" smtClean="0">
                    <a:solidFill>
                      <a:srgbClr val="C00000"/>
                    </a:solidFill>
                    <a:sym typeface="Wingdings" pitchFamily="2" charset="2"/>
                  </a:rPr>
                  <a:t>velocidad de desplazamiento o arrastre, </a:t>
                </a:r>
                <a14:m>
                  <m:oMath xmlns:m="http://schemas.openxmlformats.org/officeDocument/2006/math">
                    <m:sSub>
                      <m:sSubPr>
                        <m:ctrlPr>
                          <a:rPr lang="es-ES" i="1" smtClean="0">
                            <a:solidFill>
                              <a:srgbClr val="C00000"/>
                            </a:solidFill>
                            <a:latin typeface="Cambria Math"/>
                            <a:sym typeface="Wingdings" pitchFamily="2" charset="2"/>
                          </a:rPr>
                        </m:ctrlPr>
                      </m:sSubPr>
                      <m:e>
                        <m:acc>
                          <m:accPr>
                            <m:chr m:val="⃗"/>
                            <m:ctrlPr>
                              <a:rPr lang="es-ES" i="1" smtClean="0">
                                <a:solidFill>
                                  <a:srgbClr val="C00000"/>
                                </a:solidFill>
                                <a:latin typeface="Cambria Math"/>
                                <a:sym typeface="Wingdings" pitchFamily="2" charset="2"/>
                              </a:rPr>
                            </m:ctrlPr>
                          </m:accPr>
                          <m:e>
                            <m:r>
                              <a:rPr lang="es-ES" b="0" i="1" smtClean="0">
                                <a:solidFill>
                                  <a:srgbClr val="C00000"/>
                                </a:solidFill>
                                <a:latin typeface="Cambria Math"/>
                                <a:sym typeface="Wingdings" pitchFamily="2" charset="2"/>
                              </a:rPr>
                              <m:t>𝑣</m:t>
                            </m:r>
                          </m:e>
                        </m:acc>
                      </m:e>
                      <m:sub>
                        <m:r>
                          <a:rPr lang="es-ES" b="0" i="1" smtClean="0">
                            <a:solidFill>
                              <a:srgbClr val="C00000"/>
                            </a:solidFill>
                            <a:latin typeface="Cambria Math"/>
                            <a:sym typeface="Wingdings" pitchFamily="2" charset="2"/>
                          </a:rPr>
                          <m:t>𝑑</m:t>
                        </m:r>
                      </m:sub>
                    </m:sSub>
                  </m:oMath>
                </a14:m>
                <a:r>
                  <a:rPr lang="es-ES" dirty="0" smtClean="0">
                    <a:sym typeface="Wingdings" pitchFamily="2" charset="2"/>
                  </a:rPr>
                  <a:t>  Corriente eléctrica</a:t>
                </a:r>
              </a:p>
              <a:p>
                <a:pPr lvl="1"/>
                <a14:m>
                  <m:oMath xmlns:m="http://schemas.openxmlformats.org/officeDocument/2006/math">
                    <m:sSub>
                      <m:sSubPr>
                        <m:ctrlPr>
                          <a:rPr lang="es-ES" i="1" smtClean="0">
                            <a:solidFill>
                              <a:schemeClr val="tx1"/>
                            </a:solidFill>
                            <a:latin typeface="Cambria Math"/>
                            <a:sym typeface="Wingdings" pitchFamily="2" charset="2"/>
                          </a:rPr>
                        </m:ctrlPr>
                      </m:sSubPr>
                      <m:e>
                        <m:r>
                          <a:rPr lang="es-ES" b="0" i="1" smtClean="0">
                            <a:solidFill>
                              <a:schemeClr val="tx1"/>
                            </a:solidFill>
                            <a:latin typeface="Cambria Math"/>
                            <a:sym typeface="Wingdings" pitchFamily="2" charset="2"/>
                          </a:rPr>
                          <m:t>|</m:t>
                        </m:r>
                        <m:acc>
                          <m:accPr>
                            <m:chr m:val="⃗"/>
                            <m:ctrlPr>
                              <a:rPr lang="es-ES" i="1">
                                <a:solidFill>
                                  <a:schemeClr val="tx1"/>
                                </a:solidFill>
                                <a:latin typeface="Cambria Math"/>
                                <a:sym typeface="Wingdings" pitchFamily="2" charset="2"/>
                              </a:rPr>
                            </m:ctrlPr>
                          </m:accPr>
                          <m:e>
                            <m:r>
                              <a:rPr lang="es-ES" i="1">
                                <a:solidFill>
                                  <a:schemeClr val="tx1"/>
                                </a:solidFill>
                                <a:latin typeface="Cambria Math"/>
                                <a:sym typeface="Wingdings" pitchFamily="2" charset="2"/>
                              </a:rPr>
                              <m:t>𝑣</m:t>
                            </m:r>
                          </m:e>
                        </m:acc>
                      </m:e>
                      <m:sub>
                        <m:r>
                          <a:rPr lang="es-ES" i="1">
                            <a:solidFill>
                              <a:schemeClr val="tx1"/>
                            </a:solidFill>
                            <a:latin typeface="Cambria Math"/>
                            <a:sym typeface="Wingdings" pitchFamily="2" charset="2"/>
                          </a:rPr>
                          <m:t>𝑑</m:t>
                        </m:r>
                      </m:sub>
                    </m:sSub>
                    <m:r>
                      <a:rPr lang="es-ES" b="0" i="1" smtClean="0">
                        <a:solidFill>
                          <a:schemeClr val="tx1"/>
                        </a:solidFill>
                        <a:latin typeface="Cambria Math"/>
                        <a:sym typeface="Wingdings" pitchFamily="2" charset="2"/>
                      </a:rPr>
                      <m:t>| ~</m:t>
                    </m:r>
                    <m:sSup>
                      <m:sSupPr>
                        <m:ctrlPr>
                          <a:rPr lang="es-ES" b="0" i="1" smtClean="0">
                            <a:solidFill>
                              <a:schemeClr val="tx1"/>
                            </a:solidFill>
                            <a:latin typeface="Cambria Math"/>
                            <a:sym typeface="Wingdings" pitchFamily="2" charset="2"/>
                          </a:rPr>
                        </m:ctrlPr>
                      </m:sSupPr>
                      <m:e>
                        <m:r>
                          <a:rPr lang="es-ES" b="0" i="1" smtClean="0">
                            <a:solidFill>
                              <a:schemeClr val="tx1"/>
                            </a:solidFill>
                            <a:latin typeface="Cambria Math"/>
                            <a:sym typeface="Wingdings" pitchFamily="2" charset="2"/>
                          </a:rPr>
                          <m:t>10</m:t>
                        </m:r>
                      </m:e>
                      <m:sup>
                        <m:r>
                          <a:rPr lang="es-ES" b="0" i="1" smtClean="0">
                            <a:solidFill>
                              <a:schemeClr val="tx1"/>
                            </a:solidFill>
                            <a:latin typeface="Cambria Math"/>
                            <a:sym typeface="Wingdings" pitchFamily="2" charset="2"/>
                          </a:rPr>
                          <m:t>−4</m:t>
                        </m:r>
                      </m:sup>
                    </m:sSup>
                    <m:r>
                      <a:rPr lang="es-ES" b="0" i="1" smtClean="0">
                        <a:solidFill>
                          <a:schemeClr val="tx1"/>
                        </a:solidFill>
                        <a:latin typeface="Cambria Math"/>
                        <a:sym typeface="Wingdings" pitchFamily="2" charset="2"/>
                      </a:rPr>
                      <m:t> </m:t>
                    </m:r>
                    <m:r>
                      <m:rPr>
                        <m:sty m:val="p"/>
                      </m:rPr>
                      <a:rPr lang="es-ES" b="0" i="0" smtClean="0">
                        <a:solidFill>
                          <a:schemeClr val="tx1"/>
                        </a:solidFill>
                        <a:latin typeface="Cambria Math"/>
                        <a:sym typeface="Wingdings" pitchFamily="2" charset="2"/>
                      </a:rPr>
                      <m:t>m</m:t>
                    </m:r>
                    <m:r>
                      <a:rPr lang="es-ES" b="0" i="0" smtClean="0">
                        <a:solidFill>
                          <a:schemeClr val="tx1"/>
                        </a:solidFill>
                        <a:latin typeface="Cambria Math"/>
                        <a:sym typeface="Wingdings" pitchFamily="2" charset="2"/>
                      </a:rPr>
                      <m:t>/</m:t>
                    </m:r>
                    <m:r>
                      <m:rPr>
                        <m:sty m:val="p"/>
                      </m:rPr>
                      <a:rPr lang="es-ES" b="0" i="0" smtClean="0">
                        <a:solidFill>
                          <a:schemeClr val="tx1"/>
                        </a:solidFill>
                        <a:latin typeface="Cambria Math"/>
                        <a:sym typeface="Wingdings" pitchFamily="2" charset="2"/>
                      </a:rPr>
                      <m:t>s</m:t>
                    </m:r>
                  </m:oMath>
                </a14:m>
                <a:endParaRPr lang="es-ES" dirty="0" smtClean="0">
                  <a:solidFill>
                    <a:schemeClr val="tx1"/>
                  </a:solidFill>
                  <a:sym typeface="Wingdings" pitchFamily="2" charset="2"/>
                </a:endParaRPr>
              </a:p>
              <a:p>
                <a:pPr lvl="1"/>
                <a:r>
                  <a:rPr lang="es-ES" dirty="0" smtClean="0">
                    <a:sym typeface="Wingdings" pitchFamily="2" charset="2"/>
                  </a:rPr>
                  <a:t>Todos los electrones comienzan a moverse a la vez  Efecto instantáneo</a:t>
                </a:r>
                <a:endParaRPr lang="es-ES" dirty="0" smtClean="0">
                  <a:solidFill>
                    <a:schemeClr val="tx1"/>
                  </a:solidFill>
                  <a:sym typeface="Wingdings" pitchFamily="2" charset="2"/>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71499" y="1600199"/>
                <a:ext cx="5535615" cy="5249181"/>
              </a:xfrm>
              <a:blipFill rotWithShape="1">
                <a:blip r:embed="rId2"/>
                <a:stretch>
                  <a:fillRect l="-110" t="-1740" r="-1762"/>
                </a:stretch>
              </a:blipFill>
            </p:spPr>
            <p:txBody>
              <a:bodyPr/>
              <a:lstStyle/>
              <a:p>
                <a:r>
                  <a:rPr lang="en-US">
                    <a:noFill/>
                  </a:rPr>
                  <a:t> </a:t>
                </a:r>
              </a:p>
            </p:txBody>
          </p:sp>
        </mc:Fallback>
      </mc:AlternateContent>
      <p:pic>
        <p:nvPicPr>
          <p:cNvPr id="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4097"/>
          <a:stretch/>
        </p:blipFill>
        <p:spPr bwMode="auto">
          <a:xfrm>
            <a:off x="5517105" y="1521380"/>
            <a:ext cx="3631281" cy="53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96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Circuitos RC</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60</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p:txBody>
              <a:bodyPr>
                <a:normAutofit fontScale="85000" lnSpcReduction="10000"/>
              </a:bodyPr>
              <a:lstStyle/>
              <a:p>
                <a:r>
                  <a:rPr lang="es-ES" dirty="0" smtClean="0"/>
                  <a:t>Llamamos así a los circuitos en los que interviene un resistor y un condensador</a:t>
                </a:r>
              </a:p>
              <a:p>
                <a:pPr lvl="1"/>
                <a:r>
                  <a:rPr lang="es-ES" dirty="0" smtClean="0"/>
                  <a:t>Carga y descarga del condensador</a:t>
                </a:r>
              </a:p>
              <a:p>
                <a:pPr lvl="1">
                  <a:buFont typeface="Wingdings"/>
                  <a:buChar char="à"/>
                </a:pPr>
                <a:r>
                  <a:rPr lang="es-ES" dirty="0" smtClean="0">
                    <a:sym typeface="Wingdings" pitchFamily="2" charset="2"/>
                  </a:rPr>
                  <a:t>Intensidades, voltajes y potencias varían con el tiempo</a:t>
                </a:r>
              </a:p>
              <a:p>
                <a:pPr lvl="1">
                  <a:buFont typeface="Wingdings"/>
                  <a:buChar char="à"/>
                </a:pPr>
                <a:endParaRPr lang="es-ES" dirty="0">
                  <a:sym typeface="Wingdings" pitchFamily="2" charset="2"/>
                </a:endParaRPr>
              </a:p>
              <a:p>
                <a:r>
                  <a:rPr lang="es-ES" dirty="0"/>
                  <a:t>Muchos dispositivos contienen circuitos en los que se carga y descarga un </a:t>
                </a:r>
                <a:r>
                  <a:rPr lang="es-ES" dirty="0" smtClean="0"/>
                  <a:t>condensador:</a:t>
                </a:r>
              </a:p>
              <a:p>
                <a:pPr lvl="1"/>
                <a:r>
                  <a:rPr lang="es-ES" dirty="0" smtClean="0"/>
                  <a:t>El </a:t>
                </a:r>
                <a:r>
                  <a:rPr lang="es-ES" dirty="0"/>
                  <a:t>flash de una cámara de </a:t>
                </a:r>
                <a:r>
                  <a:rPr lang="es-ES" dirty="0" smtClean="0"/>
                  <a:t>fotos, marcapasos cardiacos, semáforos intermitentes ...</a:t>
                </a:r>
              </a:p>
              <a:p>
                <a:pPr lvl="1"/>
                <a:endParaRPr lang="es-ES" dirty="0"/>
              </a:p>
              <a:p>
                <a:r>
                  <a:rPr lang="es-ES" dirty="0"/>
                  <a:t>Hasta ahora </a:t>
                </a:r>
                <a14:m>
                  <m:oMath xmlns:m="http://schemas.openxmlformats.org/officeDocument/2006/math">
                    <m:r>
                      <a:rPr lang="es-ES" b="0" i="1" smtClean="0">
                        <a:latin typeface="Cambria Math"/>
                      </a:rPr>
                      <m:t>𝑉</m:t>
                    </m:r>
                  </m:oMath>
                </a14:m>
                <a:r>
                  <a:rPr lang="es-ES" i="1" dirty="0">
                    <a:latin typeface="Cambria Math"/>
                  </a:rPr>
                  <a:t>, </a:t>
                </a:r>
                <a14:m>
                  <m:oMath xmlns:m="http://schemas.openxmlformats.org/officeDocument/2006/math">
                    <m:r>
                      <a:rPr lang="es-ES" b="0" i="1" smtClean="0">
                        <a:latin typeface="Cambria Math"/>
                      </a:rPr>
                      <m:t>𝐼</m:t>
                    </m:r>
                  </m:oMath>
                </a14:m>
                <a:r>
                  <a:rPr lang="es-ES" dirty="0"/>
                  <a:t> y </a:t>
                </a:r>
                <a14:m>
                  <m:oMath xmlns:m="http://schemas.openxmlformats.org/officeDocument/2006/math">
                    <m:r>
                      <a:rPr lang="es-ES" b="0" i="1" smtClean="0">
                        <a:latin typeface="Cambria Math"/>
                      </a:rPr>
                      <m:t>𝑄</m:t>
                    </m:r>
                  </m:oMath>
                </a14:m>
                <a:r>
                  <a:rPr lang="es-ES" dirty="0"/>
                  <a:t> eran magnitudes constantes en el tiempo</a:t>
                </a:r>
              </a:p>
              <a:p>
                <a:pPr lvl="1"/>
                <a:r>
                  <a:rPr lang="es-ES" dirty="0"/>
                  <a:t>Representaremos como </a:t>
                </a:r>
                <a14:m>
                  <m:oMath xmlns:m="http://schemas.openxmlformats.org/officeDocument/2006/math">
                    <m:r>
                      <a:rPr lang="es-ES" b="0" i="1" smtClean="0">
                        <a:solidFill>
                          <a:srgbClr val="C00000"/>
                        </a:solidFill>
                        <a:latin typeface="Cambria Math"/>
                      </a:rPr>
                      <m:t>𝑣</m:t>
                    </m:r>
                  </m:oMath>
                </a14:m>
                <a:r>
                  <a:rPr lang="es-ES" b="0" i="1" dirty="0" smtClean="0">
                    <a:solidFill>
                      <a:srgbClr val="C00000"/>
                    </a:solidFill>
                    <a:latin typeface="Cambria Math"/>
                  </a:rPr>
                  <a:t>, </a:t>
                </a:r>
                <a14:m>
                  <m:oMath xmlns:m="http://schemas.openxmlformats.org/officeDocument/2006/math">
                    <m:r>
                      <a:rPr lang="es-ES" b="0" i="1" smtClean="0">
                        <a:solidFill>
                          <a:srgbClr val="C00000"/>
                        </a:solidFill>
                        <a:latin typeface="Cambria Math"/>
                      </a:rPr>
                      <m:t>𝑖</m:t>
                    </m:r>
                  </m:oMath>
                </a14:m>
                <a:r>
                  <a:rPr lang="es-ES" dirty="0" smtClean="0">
                    <a:solidFill>
                      <a:srgbClr val="C00000"/>
                    </a:solidFill>
                  </a:rPr>
                  <a:t> y </a:t>
                </a:r>
                <a14:m>
                  <m:oMath xmlns:m="http://schemas.openxmlformats.org/officeDocument/2006/math">
                    <m:r>
                      <a:rPr lang="es-ES" b="0" i="1" smtClean="0">
                        <a:solidFill>
                          <a:srgbClr val="C00000"/>
                        </a:solidFill>
                        <a:latin typeface="Cambria Math"/>
                      </a:rPr>
                      <m:t>𝑞</m:t>
                    </m:r>
                  </m:oMath>
                </a14:m>
                <a:r>
                  <a:rPr lang="es-ES" dirty="0"/>
                  <a:t> las mismas magnitudes </a:t>
                </a:r>
                <a:r>
                  <a:rPr lang="es-ES" dirty="0">
                    <a:solidFill>
                      <a:srgbClr val="C00000"/>
                    </a:solidFill>
                  </a:rPr>
                  <a:t>cuando varían en el tiempo</a:t>
                </a:r>
              </a:p>
              <a:p>
                <a:endParaRPr lang="es-ES" dirty="0" smtClean="0">
                  <a:sym typeface="Wingdings" pitchFamily="2" charset="2"/>
                </a:endParaRPr>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blipFill rotWithShape="1">
                <a:blip r:embed="rId2"/>
                <a:stretch>
                  <a:fillRect l="-141" t="-1576" r="-1551"/>
                </a:stretch>
              </a:blipFill>
            </p:spPr>
            <p:txBody>
              <a:bodyPr/>
              <a:lstStyle/>
              <a:p>
                <a:r>
                  <a:rPr lang="en-US">
                    <a:noFill/>
                  </a:rPr>
                  <a:t> </a:t>
                </a:r>
              </a:p>
            </p:txBody>
          </p:sp>
        </mc:Fallback>
      </mc:AlternateContent>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61</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a:xfrm>
                <a:off x="251520" y="1600199"/>
                <a:ext cx="6075675" cy="5204176"/>
              </a:xfrm>
            </p:spPr>
            <p:txBody>
              <a:bodyPr>
                <a:normAutofit/>
              </a:bodyPr>
              <a:lstStyle/>
              <a:p>
                <a:r>
                  <a:rPr lang="es-ES" dirty="0" smtClean="0"/>
                  <a:t>Consideremos</a:t>
                </a:r>
              </a:p>
              <a:p>
                <a:pPr lvl="1"/>
                <a:r>
                  <a:rPr lang="es-ES" dirty="0" smtClean="0"/>
                  <a:t>El condensador está descargado:</a:t>
                </a:r>
              </a:p>
              <a:p>
                <a:pPr marL="365760" lvl="1" indent="0">
                  <a:buNone/>
                </a:pPr>
                <a14:m>
                  <m:oMathPara xmlns:m="http://schemas.openxmlformats.org/officeDocument/2006/math">
                    <m:oMathParaPr>
                      <m:jc m:val="left"/>
                    </m:oMathParaPr>
                    <m:oMath xmlns:m="http://schemas.openxmlformats.org/officeDocument/2006/math">
                      <m:r>
                        <a:rPr lang="es-ES" b="0" i="1" smtClean="0">
                          <a:latin typeface="Cambria Math"/>
                          <a:sym typeface="Wingdings" pitchFamily="2" charset="2"/>
                        </a:rPr>
                        <m:t>𝑞</m:t>
                      </m:r>
                      <m:d>
                        <m:dPr>
                          <m:ctrlPr>
                            <a:rPr lang="es-ES" b="0" i="1" smtClean="0">
                              <a:latin typeface="Cambria Math"/>
                              <a:sym typeface="Wingdings" pitchFamily="2" charset="2"/>
                            </a:rPr>
                          </m:ctrlPr>
                        </m:dPr>
                        <m:e>
                          <m:r>
                            <a:rPr lang="es-ES" b="0" i="1" smtClean="0">
                              <a:latin typeface="Cambria Math"/>
                              <a:sym typeface="Wingdings" pitchFamily="2" charset="2"/>
                            </a:rPr>
                            <m:t>𝑡</m:t>
                          </m:r>
                          <m:r>
                            <a:rPr lang="es-ES" b="0" i="1" smtClean="0">
                              <a:latin typeface="Cambria Math"/>
                              <a:sym typeface="Wingdings" pitchFamily="2" charset="2"/>
                            </a:rPr>
                            <m:t>=0</m:t>
                          </m:r>
                        </m:e>
                      </m:d>
                      <m:r>
                        <a:rPr lang="es-ES" b="0" i="1" smtClean="0">
                          <a:latin typeface="Cambria Math"/>
                          <a:sym typeface="Wingdings" pitchFamily="2" charset="2"/>
                        </a:rPr>
                        <m:t>=0⇒</m:t>
                      </m:r>
                      <m:sSub>
                        <m:sSubPr>
                          <m:ctrlPr>
                            <a:rPr lang="es-ES" b="0" i="1" smtClean="0">
                              <a:latin typeface="Cambria Math"/>
                              <a:sym typeface="Wingdings" pitchFamily="2" charset="2"/>
                            </a:rPr>
                          </m:ctrlPr>
                        </m:sSubPr>
                        <m:e>
                          <m:r>
                            <a:rPr lang="es-ES" b="0" i="1" smtClean="0">
                              <a:latin typeface="Cambria Math"/>
                              <a:sym typeface="Wingdings" pitchFamily="2" charset="2"/>
                            </a:rPr>
                            <m:t>𝑣</m:t>
                          </m:r>
                        </m:e>
                        <m:sub>
                          <m:r>
                            <a:rPr lang="es-ES" b="0" i="1" smtClean="0">
                              <a:latin typeface="Cambria Math"/>
                              <a:sym typeface="Wingdings" pitchFamily="2" charset="2"/>
                            </a:rPr>
                            <m:t>𝑏𝑐</m:t>
                          </m:r>
                        </m:sub>
                      </m:sSub>
                      <m:d>
                        <m:dPr>
                          <m:ctrlPr>
                            <a:rPr lang="es-ES" b="0" i="1" smtClean="0">
                              <a:latin typeface="Cambria Math"/>
                              <a:sym typeface="Wingdings" pitchFamily="2" charset="2"/>
                            </a:rPr>
                          </m:ctrlPr>
                        </m:dPr>
                        <m:e>
                          <m:r>
                            <a:rPr lang="es-ES" b="0" i="1" smtClean="0">
                              <a:latin typeface="Cambria Math"/>
                              <a:sym typeface="Wingdings" pitchFamily="2" charset="2"/>
                            </a:rPr>
                            <m:t>𝑡</m:t>
                          </m:r>
                          <m:r>
                            <a:rPr lang="es-ES" b="0" i="1" smtClean="0">
                              <a:latin typeface="Cambria Math"/>
                              <a:sym typeface="Wingdings" pitchFamily="2" charset="2"/>
                            </a:rPr>
                            <m:t>=0</m:t>
                          </m:r>
                        </m:e>
                      </m:d>
                      <m:r>
                        <a:rPr lang="es-ES" b="0" i="1" smtClean="0">
                          <a:latin typeface="Cambria Math"/>
                          <a:sym typeface="Wingdings" pitchFamily="2" charset="2"/>
                        </a:rPr>
                        <m:t>=0</m:t>
                      </m:r>
                    </m:oMath>
                  </m:oMathPara>
                </a14:m>
                <a:endParaRPr lang="es-ES" dirty="0" smtClean="0">
                  <a:sym typeface="Wingdings" pitchFamily="2" charset="2"/>
                </a:endParaRPr>
              </a:p>
              <a:p>
                <a:endParaRPr lang="es-ES" dirty="0" smtClean="0"/>
              </a:p>
              <a:p>
                <a:endParaRPr lang="es-ES" dirty="0"/>
              </a:p>
              <a:p>
                <a:r>
                  <a:rPr lang="es-ES" dirty="0" smtClean="0"/>
                  <a:t>Cerramos el circuito:</a:t>
                </a:r>
              </a:p>
              <a:p>
                <a:pPr lvl="1"/>
                <a:r>
                  <a:rPr lang="es-ES" dirty="0" smtClean="0"/>
                  <a:t>Utilizando las L. Kirchhoff:</a:t>
                </a:r>
              </a:p>
              <a:p>
                <a:pPr marL="365760" lvl="1" indent="0">
                  <a:buNone/>
                </a:pPr>
                <a14:m>
                  <m:oMathPara xmlns:m="http://schemas.openxmlformats.org/officeDocument/2006/math">
                    <m:oMathParaPr>
                      <m:jc m:val="left"/>
                    </m:oMathParaPr>
                    <m:oMath xmlns:m="http://schemas.openxmlformats.org/officeDocument/2006/math">
                      <m:sSub>
                        <m:sSubPr>
                          <m:ctrlPr>
                            <a:rPr lang="es-ES" b="0" i="1" smtClean="0">
                              <a:latin typeface="Cambria Math"/>
                            </a:rPr>
                          </m:ctrlPr>
                        </m:sSubPr>
                        <m:e>
                          <m:r>
                            <a:rPr lang="es-ES" b="0" i="1" smtClean="0">
                              <a:latin typeface="Cambria Math"/>
                            </a:rPr>
                            <m:t>𝑣</m:t>
                          </m:r>
                        </m:e>
                        <m:sub>
                          <m:r>
                            <a:rPr lang="es-ES" b="0" i="1" smtClean="0">
                              <a:latin typeface="Cambria Math"/>
                            </a:rPr>
                            <m:t>𝑎𝑏</m:t>
                          </m:r>
                        </m:sub>
                      </m:sSub>
                      <m:r>
                        <a:rPr lang="es-ES" b="0" i="1" smtClean="0">
                          <a:latin typeface="Cambria Math"/>
                        </a:rPr>
                        <m:t>=</m:t>
                      </m:r>
                      <m:r>
                        <m:rPr>
                          <m:nor/>
                        </m:rPr>
                        <a:rPr lang="es-ES" sz="2800" smtClean="0">
                          <a:latin typeface="Kunstler Script"/>
                          <a:ea typeface="Times New Roman"/>
                          <a:cs typeface="Times New Roman"/>
                        </a:rPr>
                        <m:t>E</m:t>
                      </m:r>
                    </m:oMath>
                  </m:oMathPara>
                </a14:m>
                <a:endParaRPr lang="es-ES" b="0" i="1" dirty="0" smtClean="0">
                  <a:latin typeface="Cambria Math"/>
                </a:endParaRPr>
              </a:p>
              <a:p>
                <a:pPr lvl="1"/>
                <a:r>
                  <a:rPr lang="es-ES" b="0" dirty="0" smtClean="0"/>
                  <a:t>Y por tanto:</a:t>
                </a:r>
              </a:p>
              <a:p>
                <a:pPr marL="365760" lvl="1" indent="0">
                  <a:buNone/>
                </a:pPr>
                <a14:m>
                  <m:oMathPara xmlns:m="http://schemas.openxmlformats.org/officeDocument/2006/math">
                    <m:oMathParaPr>
                      <m:jc m:val="left"/>
                    </m:oMathParaPr>
                    <m:oMath xmlns:m="http://schemas.openxmlformats.org/officeDocument/2006/math">
                      <m:r>
                        <a:rPr lang="es-ES" b="0" i="1" smtClean="0">
                          <a:latin typeface="Cambria Math"/>
                        </a:rPr>
                        <m:t> </m:t>
                      </m:r>
                      <m:sSub>
                        <m:sSubPr>
                          <m:ctrlPr>
                            <a:rPr lang="es-ES" b="0" i="1" smtClean="0">
                              <a:latin typeface="Cambria Math"/>
                            </a:rPr>
                          </m:ctrlPr>
                        </m:sSubPr>
                        <m:e>
                          <m:r>
                            <a:rPr lang="es-ES" b="0" i="1" smtClean="0">
                              <a:latin typeface="Cambria Math"/>
                            </a:rPr>
                            <m:t>𝑖</m:t>
                          </m:r>
                          <m:d>
                            <m:dPr>
                              <m:ctrlPr>
                                <a:rPr lang="es-ES" b="0" i="1" smtClean="0">
                                  <a:latin typeface="Cambria Math"/>
                                </a:rPr>
                              </m:ctrlPr>
                            </m:dPr>
                            <m:e>
                              <m:r>
                                <a:rPr lang="es-ES" b="0" i="1" smtClean="0">
                                  <a:latin typeface="Cambria Math"/>
                                </a:rPr>
                                <m:t>𝑡</m:t>
                              </m:r>
                              <m:r>
                                <a:rPr lang="es-ES" b="0" i="1" smtClean="0">
                                  <a:latin typeface="Cambria Math"/>
                                </a:rPr>
                                <m:t>=0</m:t>
                              </m:r>
                            </m:e>
                          </m:d>
                          <m:r>
                            <a:rPr lang="es-ES" b="0" i="1" smtClean="0">
                              <a:latin typeface="Cambria Math"/>
                            </a:rPr>
                            <m:t>=</m:t>
                          </m:r>
                          <m:r>
                            <a:rPr lang="es-ES" b="0" i="1" smtClean="0">
                              <a:latin typeface="Cambria Math"/>
                            </a:rPr>
                            <m:t>𝐼</m:t>
                          </m:r>
                        </m:e>
                        <m:sub>
                          <m:r>
                            <a:rPr lang="es-ES" b="0" i="1" smtClean="0">
                              <a:latin typeface="Cambria Math"/>
                            </a:rPr>
                            <m:t>0</m:t>
                          </m:r>
                        </m:sub>
                      </m:sSub>
                      <m:r>
                        <a:rPr lang="es-ES" b="0" i="1" smtClean="0">
                          <a:latin typeface="Cambria Math"/>
                        </a:rPr>
                        <m:t>=</m:t>
                      </m:r>
                      <m:f>
                        <m:fPr>
                          <m:ctrlPr>
                            <a:rPr lang="es-ES" b="0" i="1" smtClean="0">
                              <a:latin typeface="Cambria Math"/>
                            </a:rPr>
                          </m:ctrlPr>
                        </m:fPr>
                        <m:num>
                          <m:sSub>
                            <m:sSubPr>
                              <m:ctrlPr>
                                <a:rPr lang="es-ES" b="0" i="1" smtClean="0">
                                  <a:latin typeface="Cambria Math"/>
                                </a:rPr>
                              </m:ctrlPr>
                            </m:sSubPr>
                            <m:e>
                              <m:r>
                                <a:rPr lang="es-ES" b="0" i="1" smtClean="0">
                                  <a:latin typeface="Cambria Math"/>
                                </a:rPr>
                                <m:t>𝑣</m:t>
                              </m:r>
                            </m:e>
                            <m:sub>
                              <m:r>
                                <a:rPr lang="es-ES" b="0" i="1" smtClean="0">
                                  <a:latin typeface="Cambria Math"/>
                                </a:rPr>
                                <m:t>𝑎𝑏</m:t>
                              </m:r>
                            </m:sub>
                          </m:sSub>
                        </m:num>
                        <m:den>
                          <m:r>
                            <a:rPr lang="es-ES" b="0" i="1" smtClean="0">
                              <a:latin typeface="Cambria Math"/>
                            </a:rPr>
                            <m:t>𝑅</m:t>
                          </m:r>
                        </m:den>
                      </m:f>
                      <m:r>
                        <a:rPr lang="es-ES" b="0" i="1" smtClean="0">
                          <a:latin typeface="Cambria Math"/>
                        </a:rPr>
                        <m:t>=</m:t>
                      </m:r>
                      <m:f>
                        <m:fPr>
                          <m:ctrlPr>
                            <a:rPr lang="es-ES" b="0" i="1" smtClean="0">
                              <a:latin typeface="Cambria Math"/>
                            </a:rPr>
                          </m:ctrlPr>
                        </m:fPr>
                        <m:num>
                          <m:r>
                            <m:rPr>
                              <m:nor/>
                            </m:rPr>
                            <a:rPr lang="es-ES" sz="2800">
                              <a:latin typeface="Kunstler Script"/>
                              <a:ea typeface="Times New Roman"/>
                              <a:cs typeface="Times New Roman"/>
                            </a:rPr>
                            <m:t>E</m:t>
                          </m:r>
                        </m:num>
                        <m:den>
                          <m:r>
                            <a:rPr lang="es-ES" b="0" i="1" smtClean="0">
                              <a:latin typeface="Cambria Math"/>
                            </a:rPr>
                            <m:t>𝑅</m:t>
                          </m:r>
                        </m:den>
                      </m:f>
                    </m:oMath>
                  </m:oMathPara>
                </a14:m>
                <a:endParaRPr lang="es-ES" dirty="0" smtClean="0"/>
              </a:p>
              <a:p>
                <a:pPr marL="365760" lvl="1" indent="0">
                  <a:buNone/>
                </a:pPr>
                <a:endParaRPr lang="es-ES" dirty="0"/>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xfrm>
                <a:off x="251520" y="1600199"/>
                <a:ext cx="6075675" cy="5204176"/>
              </a:xfrm>
              <a:blipFill rotWithShape="1">
                <a:blip r:embed="rId2"/>
                <a:stretch>
                  <a:fillRect l="-502" t="-1054"/>
                </a:stretch>
              </a:blipFill>
            </p:spPr>
            <p:txBody>
              <a:bodyPr/>
              <a:lstStyle/>
              <a:p>
                <a:r>
                  <a:rPr lang="en-US">
                    <a:noFill/>
                  </a:rPr>
                  <a:t> </a:t>
                </a:r>
              </a:p>
            </p:txBody>
          </p:sp>
        </mc:Fallback>
      </mc:AlternateContent>
      <p:pic>
        <p:nvPicPr>
          <p:cNvPr id="5122" name="Picture 2" descr="Carga_condens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205" y="1620181"/>
            <a:ext cx="2694294" cy="518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Flecha derecha"/>
          <p:cNvSpPr/>
          <p:nvPr/>
        </p:nvSpPr>
        <p:spPr>
          <a:xfrm>
            <a:off x="2771800" y="1718810"/>
            <a:ext cx="3645405"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Flecha derecha"/>
          <p:cNvSpPr/>
          <p:nvPr/>
        </p:nvSpPr>
        <p:spPr>
          <a:xfrm>
            <a:off x="3716906" y="4212278"/>
            <a:ext cx="270030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62</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a:xfrm>
                <a:off x="-1" y="1600199"/>
                <a:ext cx="6417205" cy="5204176"/>
              </a:xfrm>
            </p:spPr>
            <p:txBody>
              <a:bodyPr>
                <a:normAutofit/>
              </a:bodyPr>
              <a:lstStyle/>
              <a:p>
                <a:pPr/>
                <a:r>
                  <a:rPr lang="es-ES" dirty="0" smtClean="0"/>
                  <a:t>A medida que el condensador se carga:</a:t>
                </a:r>
              </a:p>
              <a:p>
                <a:pPr lvl="1"/>
                <a14:m>
                  <m:oMath xmlns:m="http://schemas.openxmlformats.org/officeDocument/2006/math">
                    <m:sSub>
                      <m:sSubPr>
                        <m:ctrlPr>
                          <a:rPr lang="es-ES" i="1">
                            <a:latin typeface="Cambria Math"/>
                            <a:sym typeface="Wingdings" pitchFamily="2" charset="2"/>
                          </a:rPr>
                        </m:ctrlPr>
                      </m:sSubPr>
                      <m:e>
                        <m:r>
                          <a:rPr lang="es-ES" i="1">
                            <a:latin typeface="Cambria Math"/>
                            <a:sym typeface="Wingdings" pitchFamily="2" charset="2"/>
                          </a:rPr>
                          <m:t>𝑣</m:t>
                        </m:r>
                      </m:e>
                      <m:sub>
                        <m:r>
                          <a:rPr lang="es-ES" i="1">
                            <a:latin typeface="Cambria Math"/>
                            <a:sym typeface="Wingdings" pitchFamily="2" charset="2"/>
                          </a:rPr>
                          <m:t>𝑏𝑐</m:t>
                        </m:r>
                      </m:sub>
                    </m:sSub>
                  </m:oMath>
                </a14:m>
                <a:r>
                  <a:rPr lang="es-ES" dirty="0" smtClean="0"/>
                  <a:t> aumenta</a:t>
                </a:r>
              </a:p>
              <a:p>
                <a:pPr lvl="1"/>
                <a14:m>
                  <m:oMath xmlns:m="http://schemas.openxmlformats.org/officeDocument/2006/math">
                    <m:sSub>
                      <m:sSubPr>
                        <m:ctrlPr>
                          <a:rPr lang="es-ES" i="1">
                            <a:latin typeface="Cambria Math"/>
                            <a:sym typeface="Wingdings" pitchFamily="2" charset="2"/>
                          </a:rPr>
                        </m:ctrlPr>
                      </m:sSubPr>
                      <m:e>
                        <m:r>
                          <a:rPr lang="es-ES" i="1">
                            <a:latin typeface="Cambria Math"/>
                            <a:sym typeface="Wingdings" pitchFamily="2" charset="2"/>
                          </a:rPr>
                          <m:t>𝑣</m:t>
                        </m:r>
                      </m:e>
                      <m:sub>
                        <m:r>
                          <a:rPr lang="es-ES" b="0" i="1" smtClean="0">
                            <a:latin typeface="Cambria Math"/>
                            <a:sym typeface="Wingdings" pitchFamily="2" charset="2"/>
                          </a:rPr>
                          <m:t>𝑎𝑏</m:t>
                        </m:r>
                      </m:sub>
                    </m:sSub>
                  </m:oMath>
                </a14:m>
                <a:r>
                  <a:rPr lang="es-ES" dirty="0" smtClean="0"/>
                  <a:t> disminuye</a:t>
                </a:r>
              </a:p>
              <a:p>
                <a:pPr lvl="1"/>
                <a14:m>
                  <m:oMath xmlns:m="http://schemas.openxmlformats.org/officeDocument/2006/math">
                    <m:r>
                      <a:rPr lang="es-ES" b="0" i="1" smtClean="0">
                        <a:latin typeface="Cambria Math"/>
                        <a:sym typeface="Wingdings" pitchFamily="2" charset="2"/>
                      </a:rPr>
                      <m:t>𝑖</m:t>
                    </m:r>
                  </m:oMath>
                </a14:m>
                <a:r>
                  <a:rPr lang="es-ES" dirty="0"/>
                  <a:t> </a:t>
                </a:r>
                <a:r>
                  <a:rPr lang="es-ES" dirty="0" smtClean="0"/>
                  <a:t>disminuye</a:t>
                </a:r>
              </a:p>
              <a:p>
                <a:pPr/>
                <a:endParaRPr lang="es-ES" dirty="0" smtClean="0"/>
              </a:p>
              <a:p>
                <a:pPr/>
                <a:r>
                  <a:rPr lang="es-ES" dirty="0" smtClean="0"/>
                  <a:t>Cuando el condensador está cargado:</a:t>
                </a:r>
              </a:p>
              <a:p>
                <a:pPr lvl="1"/>
                <a14:m>
                  <m:oMath xmlns:m="http://schemas.openxmlformats.org/officeDocument/2006/math">
                    <m:r>
                      <a:rPr lang="es-ES" i="1" smtClean="0">
                        <a:latin typeface="Cambria Math"/>
                        <a:sym typeface="Wingdings" pitchFamily="2" charset="2"/>
                      </a:rPr>
                      <m:t>𝑖</m:t>
                    </m:r>
                    <m:r>
                      <a:rPr lang="es-ES" b="0" i="1" smtClean="0">
                        <a:latin typeface="Cambria Math"/>
                        <a:sym typeface="Wingdings" pitchFamily="2" charset="2"/>
                      </a:rPr>
                      <m:t>=0</m:t>
                    </m:r>
                  </m:oMath>
                </a14:m>
                <a:endParaRPr lang="es-ES" dirty="0"/>
              </a:p>
              <a:p>
                <a:pPr lvl="1"/>
                <a14:m>
                  <m:oMath xmlns:m="http://schemas.openxmlformats.org/officeDocument/2006/math">
                    <m:sSub>
                      <m:sSubPr>
                        <m:ctrlPr>
                          <a:rPr lang="es-ES" i="1" smtClean="0">
                            <a:latin typeface="Cambria Math"/>
                            <a:sym typeface="Wingdings" pitchFamily="2" charset="2"/>
                          </a:rPr>
                        </m:ctrlPr>
                      </m:sSubPr>
                      <m:e>
                        <m:r>
                          <a:rPr lang="es-ES" i="1">
                            <a:latin typeface="Cambria Math"/>
                            <a:sym typeface="Wingdings" pitchFamily="2" charset="2"/>
                          </a:rPr>
                          <m:t>𝑣</m:t>
                        </m:r>
                      </m:e>
                      <m:sub>
                        <m:r>
                          <a:rPr lang="es-ES" i="1">
                            <a:latin typeface="Cambria Math"/>
                            <a:sym typeface="Wingdings" pitchFamily="2" charset="2"/>
                          </a:rPr>
                          <m:t>𝑎𝑏</m:t>
                        </m:r>
                      </m:sub>
                    </m:sSub>
                    <m:r>
                      <a:rPr lang="es-ES" b="0" i="1" smtClean="0">
                        <a:latin typeface="Cambria Math"/>
                        <a:sym typeface="Wingdings" pitchFamily="2" charset="2"/>
                      </a:rPr>
                      <m:t>=0</m:t>
                    </m:r>
                  </m:oMath>
                </a14:m>
                <a:endParaRPr lang="es-ES" dirty="0"/>
              </a:p>
              <a:p>
                <a:pPr lvl="1"/>
                <a14:m>
                  <m:oMath xmlns:m="http://schemas.openxmlformats.org/officeDocument/2006/math">
                    <m:sSub>
                      <m:sSubPr>
                        <m:ctrlPr>
                          <a:rPr lang="es-ES" i="1">
                            <a:latin typeface="Cambria Math"/>
                            <a:sym typeface="Wingdings" pitchFamily="2" charset="2"/>
                          </a:rPr>
                        </m:ctrlPr>
                      </m:sSubPr>
                      <m:e>
                        <m:r>
                          <a:rPr lang="es-ES" i="1">
                            <a:latin typeface="Cambria Math"/>
                            <a:sym typeface="Wingdings" pitchFamily="2" charset="2"/>
                          </a:rPr>
                          <m:t>𝑣</m:t>
                        </m:r>
                      </m:e>
                      <m:sub>
                        <m:r>
                          <a:rPr lang="es-ES" i="1">
                            <a:latin typeface="Cambria Math"/>
                            <a:sym typeface="Wingdings" pitchFamily="2" charset="2"/>
                          </a:rPr>
                          <m:t>𝑏𝑐</m:t>
                        </m:r>
                      </m:sub>
                    </m:sSub>
                    <m:r>
                      <a:rPr lang="es-ES" b="0" i="1" smtClean="0">
                        <a:latin typeface="Cambria Math"/>
                        <a:sym typeface="Wingdings" pitchFamily="2" charset="2"/>
                      </a:rPr>
                      <m:t>=</m:t>
                    </m:r>
                    <m:r>
                      <m:rPr>
                        <m:nor/>
                      </m:rPr>
                      <a:rPr lang="es-ES" sz="2800">
                        <a:latin typeface="Kunstler Script"/>
                        <a:ea typeface="Times New Roman"/>
                        <a:cs typeface="Times New Roman"/>
                      </a:rPr>
                      <m:t>E</m:t>
                    </m:r>
                  </m:oMath>
                </a14:m>
                <a:endParaRPr lang="es-ES" dirty="0"/>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xfrm>
                <a:off x="-1" y="1600199"/>
                <a:ext cx="6417205" cy="5204176"/>
              </a:xfrm>
              <a:blipFill rotWithShape="1">
                <a:blip r:embed="rId2"/>
                <a:stretch>
                  <a:fillRect l="-475" t="-1054" r="-1519"/>
                </a:stretch>
              </a:blipFill>
            </p:spPr>
            <p:txBody>
              <a:bodyPr/>
              <a:lstStyle/>
              <a:p>
                <a:r>
                  <a:rPr lang="en-US">
                    <a:noFill/>
                  </a:rPr>
                  <a:t> </a:t>
                </a:r>
              </a:p>
            </p:txBody>
          </p:sp>
        </mc:Fallback>
      </mc:AlternateContent>
      <p:pic>
        <p:nvPicPr>
          <p:cNvPr id="5122" name="Picture 2" descr="Carga_condens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205" y="1620181"/>
            <a:ext cx="2694294" cy="518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errar llave"/>
          <p:cNvSpPr/>
          <p:nvPr/>
        </p:nvSpPr>
        <p:spPr>
          <a:xfrm>
            <a:off x="2591780" y="2753925"/>
            <a:ext cx="135015" cy="7200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7 CuadroTexto"/>
              <p:cNvSpPr txBox="1"/>
              <p:nvPr/>
            </p:nvSpPr>
            <p:spPr>
              <a:xfrm>
                <a:off x="2726795" y="2877325"/>
                <a:ext cx="3555395" cy="453137"/>
              </a:xfrm>
              <a:prstGeom prst="rect">
                <a:avLst/>
              </a:prstGeom>
              <a:noFill/>
            </p:spPr>
            <p:txBody>
              <a:bodyPr wrap="square" rtlCol="0">
                <a:spAutoFit/>
              </a:bodyPr>
              <a:lstStyle/>
              <a:p>
                <a:pPr marL="0" lvl="1"/>
                <a14:m>
                  <m:oMath xmlns:m="http://schemas.openxmlformats.org/officeDocument/2006/math">
                    <m:sSub>
                      <m:sSubPr>
                        <m:ctrlPr>
                          <a:rPr lang="es-ES" sz="2400" b="0" i="1" smtClean="0">
                            <a:latin typeface="Cambria Math"/>
                          </a:rPr>
                        </m:ctrlPr>
                      </m:sSubPr>
                      <m:e>
                        <m:r>
                          <a:rPr lang="es-ES" sz="2400" b="0" i="1" smtClean="0">
                            <a:latin typeface="Cambria Math"/>
                          </a:rPr>
                          <m:t>𝑣</m:t>
                        </m:r>
                      </m:e>
                      <m:sub>
                        <m:r>
                          <a:rPr lang="es-ES" sz="2400" b="0" i="1" smtClean="0">
                            <a:latin typeface="Cambria Math"/>
                          </a:rPr>
                          <m:t>𝑎𝑏</m:t>
                        </m:r>
                      </m:sub>
                    </m:sSub>
                    <m:r>
                      <a:rPr lang="es-ES" sz="2400" b="0" i="1" smtClean="0">
                        <a:latin typeface="Cambria Math"/>
                      </a:rPr>
                      <m:t>+</m:t>
                    </m:r>
                    <m:sSub>
                      <m:sSubPr>
                        <m:ctrlPr>
                          <a:rPr lang="es-ES" sz="2400" b="0" i="1" smtClean="0">
                            <a:latin typeface="Cambria Math"/>
                          </a:rPr>
                        </m:ctrlPr>
                      </m:sSubPr>
                      <m:e>
                        <m:r>
                          <a:rPr lang="es-ES" sz="2400" b="0" i="1" smtClean="0">
                            <a:latin typeface="Cambria Math"/>
                          </a:rPr>
                          <m:t>𝑣</m:t>
                        </m:r>
                      </m:e>
                      <m:sub>
                        <m:r>
                          <a:rPr lang="es-ES" sz="2400" b="0" i="1" smtClean="0">
                            <a:latin typeface="Cambria Math"/>
                          </a:rPr>
                          <m:t>𝑏𝑐</m:t>
                        </m:r>
                      </m:sub>
                    </m:sSub>
                    <m:r>
                      <a:rPr lang="es-ES" sz="2400" b="0" i="1" smtClean="0">
                        <a:latin typeface="Cambria Math"/>
                      </a:rPr>
                      <m:t>=</m:t>
                    </m:r>
                    <m:r>
                      <m:rPr>
                        <m:nor/>
                      </m:rPr>
                      <a:rPr lang="es-ES" sz="2400">
                        <a:latin typeface="Kunstler Script"/>
                        <a:ea typeface="Times New Roman"/>
                        <a:cs typeface="Times New Roman"/>
                      </a:rPr>
                      <m:t>E</m:t>
                    </m:r>
                  </m:oMath>
                </a14:m>
                <a:r>
                  <a:rPr lang="en-US" dirty="0" smtClean="0"/>
                  <a:t>  </a:t>
                </a:r>
                <a:r>
                  <a:rPr lang="en-US" dirty="0" smtClean="0">
                    <a:sym typeface="Wingdings" pitchFamily="2" charset="2"/>
                  </a:rPr>
                  <a:t> </a:t>
                </a:r>
                <a:r>
                  <a:rPr lang="es-ES" dirty="0" smtClean="0">
                    <a:sym typeface="Wingdings" pitchFamily="2" charset="2"/>
                  </a:rPr>
                  <a:t>constante</a:t>
                </a:r>
                <a:endParaRPr lang="es-ES" dirty="0"/>
              </a:p>
            </p:txBody>
          </p:sp>
        </mc:Choice>
        <mc:Fallback>
          <p:sp>
            <p:nvSpPr>
              <p:cNvPr id="8" name="7 CuadroTexto"/>
              <p:cNvSpPr txBox="1">
                <a:spLocks noRot="1" noChangeAspect="1" noMove="1" noResize="1" noEditPoints="1" noAdjustHandles="1" noChangeArrowheads="1" noChangeShapeType="1" noTextEdit="1"/>
              </p:cNvSpPr>
              <p:nvPr/>
            </p:nvSpPr>
            <p:spPr>
              <a:xfrm>
                <a:off x="2726795" y="2877325"/>
                <a:ext cx="3555395" cy="453137"/>
              </a:xfrm>
              <a:prstGeom prst="rect">
                <a:avLst/>
              </a:prstGeom>
              <a:blipFill rotWithShape="1">
                <a:blip r:embed="rId4"/>
                <a:stretch>
                  <a:fillRect b="-18919"/>
                </a:stretch>
              </a:blipFill>
            </p:spPr>
            <p:txBody>
              <a:bodyPr/>
              <a:lstStyle/>
              <a:p>
                <a:r>
                  <a:rPr lang="en-US">
                    <a:noFill/>
                  </a:rPr>
                  <a:t> </a:t>
                </a:r>
              </a:p>
            </p:txBody>
          </p:sp>
        </mc:Fallback>
      </mc:AlternateContent>
    </p:spTree>
    <p:extLst>
      <p:ext uri="{BB962C8B-B14F-4D97-AF65-F5344CB8AC3E}">
        <p14:creationId xmlns:p14="http://schemas.microsoft.com/office/powerpoint/2010/main" val="5226474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63</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a:xfrm>
                <a:off x="-1" y="1600199"/>
                <a:ext cx="6192181" cy="5204176"/>
              </a:xfrm>
            </p:spPr>
            <p:txBody>
              <a:bodyPr>
                <a:normAutofit fontScale="77500" lnSpcReduction="20000"/>
              </a:bodyPr>
              <a:lstStyle/>
              <a:p>
                <a:pPr/>
                <a:r>
                  <a:rPr lang="es-ES" dirty="0" smtClean="0">
                    <a:solidFill>
                      <a:schemeClr val="tx1"/>
                    </a:solidFill>
                  </a:rPr>
                  <a:t>Para un cierto tiempo </a:t>
                </a:r>
                <a14:m>
                  <m:oMath xmlns:m="http://schemas.openxmlformats.org/officeDocument/2006/math">
                    <m:r>
                      <a:rPr lang="es-ES" b="0" i="1" smtClean="0">
                        <a:solidFill>
                          <a:schemeClr val="tx1"/>
                        </a:solidFill>
                        <a:latin typeface="Cambria Math"/>
                      </a:rPr>
                      <m:t>𝑡</m:t>
                    </m:r>
                  </m:oMath>
                </a14:m>
                <a:r>
                  <a:rPr lang="es-ES" dirty="0" smtClean="0">
                    <a:solidFill>
                      <a:schemeClr val="tx1"/>
                    </a:solidFill>
                  </a:rPr>
                  <a:t>, después de cerrar el interruptor sean:</a:t>
                </a:r>
              </a:p>
              <a:p>
                <a:pPr lvl="1"/>
                <a14:m>
                  <m:oMath xmlns:m="http://schemas.openxmlformats.org/officeDocument/2006/math">
                    <m:r>
                      <a:rPr lang="es-ES" i="1">
                        <a:solidFill>
                          <a:schemeClr val="tx1"/>
                        </a:solidFill>
                        <a:latin typeface="Cambria Math"/>
                      </a:rPr>
                      <m:t>𝑞</m:t>
                    </m:r>
                  </m:oMath>
                </a14:m>
                <a:r>
                  <a:rPr lang="es-ES" dirty="0" smtClean="0">
                    <a:solidFill>
                      <a:schemeClr val="tx1"/>
                    </a:solidFill>
                  </a:rPr>
                  <a:t> la carga del condensador</a:t>
                </a:r>
              </a:p>
              <a:p>
                <a:pPr lvl="1"/>
                <a14:m>
                  <m:oMath xmlns:m="http://schemas.openxmlformats.org/officeDocument/2006/math">
                    <m:r>
                      <a:rPr lang="es-ES" i="1">
                        <a:solidFill>
                          <a:schemeClr val="tx1"/>
                        </a:solidFill>
                        <a:latin typeface="Cambria Math"/>
                      </a:rPr>
                      <m:t>𝑖</m:t>
                    </m:r>
                    <m:r>
                      <a:rPr lang="es-ES" i="1">
                        <a:solidFill>
                          <a:schemeClr val="tx1"/>
                        </a:solidFill>
                        <a:latin typeface="Cambria Math"/>
                      </a:rPr>
                      <m:t> </m:t>
                    </m:r>
                  </m:oMath>
                </a14:m>
                <a:r>
                  <a:rPr lang="es-ES" dirty="0" smtClean="0">
                    <a:solidFill>
                      <a:schemeClr val="tx1"/>
                    </a:solidFill>
                  </a:rPr>
                  <a:t>la intensidad de corriente</a:t>
                </a:r>
              </a:p>
              <a:p>
                <a:pPr marL="365760" lvl="1" indent="0">
                  <a:buNone/>
                </a:pPr>
                <a14:m>
                  <m:oMathPara xmlns:m="http://schemas.openxmlformats.org/officeDocument/2006/math">
                    <m:oMathParaPr>
                      <m:jc m:val="left"/>
                    </m:oMathParaPr>
                    <m:oMath xmlns:m="http://schemas.openxmlformats.org/officeDocument/2006/math">
                      <m:sSub>
                        <m:sSubPr>
                          <m:ctrlPr>
                            <a:rPr lang="es-ES" b="0" i="1" smtClean="0">
                              <a:solidFill>
                                <a:schemeClr val="tx1"/>
                              </a:solidFill>
                              <a:latin typeface="Cambria Math"/>
                            </a:rPr>
                          </m:ctrlPr>
                        </m:sSubPr>
                        <m:e>
                          <m:r>
                            <a:rPr lang="es-ES" b="0" i="1" smtClean="0">
                              <a:solidFill>
                                <a:schemeClr val="tx1"/>
                              </a:solidFill>
                              <a:latin typeface="Cambria Math"/>
                            </a:rPr>
                            <m:t>𝑣</m:t>
                          </m:r>
                        </m:e>
                        <m:sub>
                          <m:r>
                            <a:rPr lang="es-ES" b="0" i="1" smtClean="0">
                              <a:solidFill>
                                <a:schemeClr val="tx1"/>
                              </a:solidFill>
                              <a:latin typeface="Cambria Math"/>
                            </a:rPr>
                            <m:t>𝑎𝑏</m:t>
                          </m:r>
                        </m:sub>
                      </m:sSub>
                      <m:r>
                        <a:rPr lang="es-ES" b="0" i="1" smtClean="0">
                          <a:solidFill>
                            <a:schemeClr val="tx1"/>
                          </a:solidFill>
                          <a:latin typeface="Cambria Math"/>
                        </a:rPr>
                        <m:t>=</m:t>
                      </m:r>
                      <m:r>
                        <a:rPr lang="es-ES" b="0" i="1" smtClean="0">
                          <a:solidFill>
                            <a:schemeClr val="tx1"/>
                          </a:solidFill>
                          <a:latin typeface="Cambria Math"/>
                        </a:rPr>
                        <m:t>𝑖𝑅</m:t>
                      </m:r>
                      <m:r>
                        <a:rPr lang="es-ES" b="0" i="1" smtClean="0">
                          <a:solidFill>
                            <a:schemeClr val="tx1"/>
                          </a:solidFill>
                          <a:latin typeface="Cambria Math"/>
                        </a:rPr>
                        <m:t>,  </m:t>
                      </m:r>
                      <m:sSub>
                        <m:sSubPr>
                          <m:ctrlPr>
                            <a:rPr lang="es-ES" b="0" i="1" smtClean="0">
                              <a:solidFill>
                                <a:schemeClr val="tx1"/>
                              </a:solidFill>
                              <a:latin typeface="Cambria Math"/>
                            </a:rPr>
                          </m:ctrlPr>
                        </m:sSubPr>
                        <m:e>
                          <m:r>
                            <a:rPr lang="es-ES" b="0" i="1" smtClean="0">
                              <a:solidFill>
                                <a:schemeClr val="tx1"/>
                              </a:solidFill>
                              <a:latin typeface="Cambria Math"/>
                            </a:rPr>
                            <m:t>𝑣</m:t>
                          </m:r>
                        </m:e>
                        <m:sub>
                          <m:r>
                            <a:rPr lang="es-ES" b="0" i="1" smtClean="0">
                              <a:solidFill>
                                <a:schemeClr val="tx1"/>
                              </a:solidFill>
                              <a:latin typeface="Cambria Math"/>
                            </a:rPr>
                            <m:t>𝑏𝑐</m:t>
                          </m:r>
                        </m:sub>
                      </m:sSub>
                      <m:r>
                        <a:rPr lang="es-ES" b="0" i="1" smtClean="0">
                          <a:solidFill>
                            <a:schemeClr val="tx1"/>
                          </a:solidFill>
                          <a:latin typeface="Cambria Math"/>
                        </a:rPr>
                        <m:t>=</m:t>
                      </m:r>
                      <m:f>
                        <m:fPr>
                          <m:ctrlPr>
                            <a:rPr lang="es-ES" b="0" i="1" smtClean="0">
                              <a:solidFill>
                                <a:schemeClr val="tx1"/>
                              </a:solidFill>
                              <a:latin typeface="Cambria Math"/>
                            </a:rPr>
                          </m:ctrlPr>
                        </m:fPr>
                        <m:num>
                          <m:r>
                            <a:rPr lang="es-ES" b="0" i="1" smtClean="0">
                              <a:solidFill>
                                <a:schemeClr val="tx1"/>
                              </a:solidFill>
                              <a:latin typeface="Cambria Math"/>
                            </a:rPr>
                            <m:t>𝑞</m:t>
                          </m:r>
                        </m:num>
                        <m:den>
                          <m:r>
                            <a:rPr lang="es-ES" b="0" i="1" smtClean="0">
                              <a:solidFill>
                                <a:schemeClr val="tx1"/>
                              </a:solidFill>
                              <a:latin typeface="Cambria Math"/>
                            </a:rPr>
                            <m:t>𝐶</m:t>
                          </m:r>
                        </m:den>
                      </m:f>
                    </m:oMath>
                  </m:oMathPara>
                </a14:m>
                <a:endParaRPr lang="es-ES" dirty="0" smtClean="0">
                  <a:solidFill>
                    <a:schemeClr val="tx1"/>
                  </a:solidFill>
                </a:endParaRPr>
              </a:p>
              <a:p>
                <a:pPr/>
                <a:r>
                  <a:rPr lang="es-ES" dirty="0" smtClean="0"/>
                  <a:t>Aplicamos la ley de las mallas:</a:t>
                </a:r>
              </a:p>
              <a:p>
                <a:pPr marL="365760" lvl="1" indent="0">
                  <a:buNone/>
                </a:pPr>
                <a14:m>
                  <m:oMathPara xmlns:m="http://schemas.openxmlformats.org/officeDocument/2006/math">
                    <m:oMathParaPr>
                      <m:jc m:val="left"/>
                    </m:oMathParaPr>
                    <m:oMath xmlns:m="http://schemas.openxmlformats.org/officeDocument/2006/math">
                      <m:r>
                        <m:rPr>
                          <m:nor/>
                        </m:rPr>
                        <a:rPr lang="es-ES" sz="2400">
                          <a:latin typeface="Kunstler Script"/>
                          <a:ea typeface="Times New Roman"/>
                          <a:cs typeface="Times New Roman"/>
                        </a:rPr>
                        <m:t>E</m:t>
                      </m:r>
                      <m:r>
                        <a:rPr lang="es-ES" b="0" i="1" smtClean="0">
                          <a:latin typeface="Cambria Math"/>
                          <a:sym typeface="Wingdings" pitchFamily="2" charset="2"/>
                        </a:rPr>
                        <m:t>−</m:t>
                      </m:r>
                      <m:r>
                        <a:rPr lang="es-ES" b="0" i="1" smtClean="0">
                          <a:latin typeface="Cambria Math"/>
                          <a:sym typeface="Wingdings" pitchFamily="2" charset="2"/>
                        </a:rPr>
                        <m:t>𝑖𝑅</m:t>
                      </m:r>
                      <m:r>
                        <a:rPr lang="es-ES" b="0" i="1" smtClean="0">
                          <a:latin typeface="Cambria Math"/>
                          <a:sym typeface="Wingdings" pitchFamily="2" charset="2"/>
                        </a:rPr>
                        <m:t>−</m:t>
                      </m:r>
                      <m:f>
                        <m:fPr>
                          <m:ctrlPr>
                            <a:rPr lang="es-ES" b="0" i="1" smtClean="0">
                              <a:latin typeface="Cambria Math"/>
                              <a:sym typeface="Wingdings" pitchFamily="2" charset="2"/>
                            </a:rPr>
                          </m:ctrlPr>
                        </m:fPr>
                        <m:num>
                          <m:r>
                            <a:rPr lang="es-ES" b="0" i="1" smtClean="0">
                              <a:latin typeface="Cambria Math"/>
                              <a:sym typeface="Wingdings" pitchFamily="2" charset="2"/>
                            </a:rPr>
                            <m:t>𝑞</m:t>
                          </m:r>
                        </m:num>
                        <m:den>
                          <m:r>
                            <a:rPr lang="es-ES" b="0" i="1" smtClean="0">
                              <a:latin typeface="Cambria Math"/>
                              <a:sym typeface="Wingdings" pitchFamily="2" charset="2"/>
                            </a:rPr>
                            <m:t>𝐶</m:t>
                          </m:r>
                        </m:den>
                      </m:f>
                      <m:r>
                        <a:rPr lang="es-ES" b="0" i="1" smtClean="0">
                          <a:latin typeface="Cambria Math"/>
                          <a:sym typeface="Wingdings" pitchFamily="2" charset="2"/>
                        </a:rPr>
                        <m:t>=0⇒</m:t>
                      </m:r>
                      <m:r>
                        <a:rPr lang="es-ES" b="0" i="1" smtClean="0">
                          <a:latin typeface="Cambria Math"/>
                          <a:sym typeface="Wingdings" pitchFamily="2" charset="2"/>
                        </a:rPr>
                        <m:t>𝑖</m:t>
                      </m:r>
                      <m:r>
                        <a:rPr lang="es-ES" b="0" i="1" smtClean="0">
                          <a:latin typeface="Cambria Math"/>
                          <a:sym typeface="Wingdings" pitchFamily="2" charset="2"/>
                        </a:rPr>
                        <m:t>=</m:t>
                      </m:r>
                      <m:f>
                        <m:fPr>
                          <m:ctrlPr>
                            <a:rPr lang="es-ES" b="0" i="1" smtClean="0">
                              <a:latin typeface="Cambria Math"/>
                              <a:sym typeface="Wingdings" pitchFamily="2" charset="2"/>
                            </a:rPr>
                          </m:ctrlPr>
                        </m:fPr>
                        <m:num>
                          <m:r>
                            <m:rPr>
                              <m:nor/>
                            </m:rPr>
                            <a:rPr lang="es-ES" sz="2400">
                              <a:latin typeface="Kunstler Script"/>
                              <a:ea typeface="Times New Roman"/>
                              <a:cs typeface="Times New Roman"/>
                            </a:rPr>
                            <m:t>E</m:t>
                          </m:r>
                        </m:num>
                        <m:den>
                          <m:r>
                            <a:rPr lang="es-ES" b="0" i="1" smtClean="0">
                              <a:latin typeface="Cambria Math"/>
                              <a:sym typeface="Wingdings" pitchFamily="2" charset="2"/>
                            </a:rPr>
                            <m:t>𝑅</m:t>
                          </m:r>
                        </m:den>
                      </m:f>
                      <m:r>
                        <a:rPr lang="es-ES" b="0" i="0" smtClean="0">
                          <a:latin typeface="Cambria Math"/>
                          <a:sym typeface="Wingdings" pitchFamily="2" charset="2"/>
                        </a:rPr>
                        <m:t>−</m:t>
                      </m:r>
                      <m:f>
                        <m:fPr>
                          <m:ctrlPr>
                            <a:rPr lang="es-ES" b="0" i="0" smtClean="0">
                              <a:latin typeface="Cambria Math"/>
                              <a:sym typeface="Wingdings" pitchFamily="2" charset="2"/>
                            </a:rPr>
                          </m:ctrlPr>
                        </m:fPr>
                        <m:num>
                          <m:r>
                            <m:rPr>
                              <m:sty m:val="p"/>
                            </m:rPr>
                            <a:rPr lang="es-ES" b="0" i="0" smtClean="0">
                              <a:latin typeface="Cambria Math"/>
                              <a:sym typeface="Wingdings" pitchFamily="2" charset="2"/>
                            </a:rPr>
                            <m:t>q</m:t>
                          </m:r>
                        </m:num>
                        <m:den>
                          <m:r>
                            <m:rPr>
                              <m:sty m:val="p"/>
                            </m:rPr>
                            <a:rPr lang="es-ES" b="0" i="0" smtClean="0">
                              <a:latin typeface="Cambria Math"/>
                              <a:sym typeface="Wingdings" pitchFamily="2" charset="2"/>
                            </a:rPr>
                            <m:t>RC</m:t>
                          </m:r>
                        </m:den>
                      </m:f>
                    </m:oMath>
                  </m:oMathPara>
                </a14:m>
                <a:endParaRPr lang="es-ES" dirty="0" smtClean="0"/>
              </a:p>
              <a:p>
                <a:pPr lvl="1" algn="just"/>
                <a:r>
                  <a:rPr lang="es-ES" dirty="0" smtClean="0"/>
                  <a:t>Al principio, e</a:t>
                </a:r>
                <a:r>
                  <a:rPr lang="es-ES" b="0" i="1" dirty="0" smtClean="0"/>
                  <a:t>n </a:t>
                </a:r>
                <a14:m>
                  <m:oMath xmlns:m="http://schemas.openxmlformats.org/officeDocument/2006/math">
                    <m:r>
                      <a:rPr lang="es-ES" b="0" i="1" smtClean="0">
                        <a:latin typeface="Cambria Math"/>
                      </a:rPr>
                      <m:t>𝑡</m:t>
                    </m:r>
                    <m:r>
                      <a:rPr lang="es-ES" b="0" i="1" smtClean="0">
                        <a:latin typeface="Cambria Math"/>
                      </a:rPr>
                      <m:t>=0</m:t>
                    </m:r>
                  </m:oMath>
                </a14:m>
                <a:r>
                  <a:rPr lang="es-ES" b="0" i="1" dirty="0" smtClean="0"/>
                  <a:t>, el condensador no tiene carga (</a:t>
                </a:r>
                <a14:m>
                  <m:oMath xmlns:m="http://schemas.openxmlformats.org/officeDocument/2006/math">
                    <m:r>
                      <a:rPr lang="es-ES" b="0" i="1" smtClean="0">
                        <a:latin typeface="Cambria Math"/>
                      </a:rPr>
                      <m:t>𝑞</m:t>
                    </m:r>
                    <m:r>
                      <a:rPr lang="es-ES" b="0" i="1" smtClean="0">
                        <a:latin typeface="Cambria Math"/>
                      </a:rPr>
                      <m:t>=0)</m:t>
                    </m:r>
                  </m:oMath>
                </a14:m>
                <a:r>
                  <a:rPr lang="es-ES" b="0" i="1" dirty="0" smtClean="0"/>
                  <a:t> y por tanto recuperamos </a:t>
                </a:r>
                <a14:m>
                  <m:oMath xmlns:m="http://schemas.openxmlformats.org/officeDocument/2006/math">
                    <m:r>
                      <a:rPr lang="es-ES" b="0" i="1" smtClean="0">
                        <a:latin typeface="Cambria Math"/>
                      </a:rPr>
                      <m:t>𝑖</m:t>
                    </m:r>
                    <m:r>
                      <a:rPr lang="es-ES" b="0" i="1" smtClean="0">
                        <a:latin typeface="Cambria Math"/>
                      </a:rPr>
                      <m:t>=</m:t>
                    </m:r>
                    <m:sSub>
                      <m:sSubPr>
                        <m:ctrlPr>
                          <a:rPr lang="es-ES" b="0" i="1" smtClean="0">
                            <a:latin typeface="Cambria Math"/>
                          </a:rPr>
                        </m:ctrlPr>
                      </m:sSubPr>
                      <m:e>
                        <m:r>
                          <a:rPr lang="es-ES" b="0" i="1" smtClean="0">
                            <a:latin typeface="Cambria Math"/>
                          </a:rPr>
                          <m:t>𝐼</m:t>
                        </m:r>
                      </m:e>
                      <m:sub>
                        <m:r>
                          <a:rPr lang="es-ES" b="0" i="1" smtClean="0">
                            <a:latin typeface="Cambria Math"/>
                          </a:rPr>
                          <m:t>0</m:t>
                        </m:r>
                      </m:sub>
                    </m:sSub>
                    <m:r>
                      <a:rPr lang="es-ES" b="0" i="1" smtClean="0">
                        <a:latin typeface="Cambria Math"/>
                      </a:rPr>
                      <m:t>=</m:t>
                    </m:r>
                    <m:f>
                      <m:fPr>
                        <m:ctrlPr>
                          <a:rPr lang="es-ES" i="1">
                            <a:latin typeface="Cambria Math"/>
                            <a:sym typeface="Wingdings" pitchFamily="2" charset="2"/>
                          </a:rPr>
                        </m:ctrlPr>
                      </m:fPr>
                      <m:num>
                        <m:r>
                          <m:rPr>
                            <m:nor/>
                          </m:rPr>
                          <a:rPr lang="es-ES" sz="2000" i="1">
                            <a:latin typeface="Kunstler Script"/>
                            <a:ea typeface="Times New Roman"/>
                            <a:cs typeface="Times New Roman"/>
                          </a:rPr>
                          <m:t>E</m:t>
                        </m:r>
                      </m:num>
                      <m:den>
                        <m:r>
                          <a:rPr lang="es-ES" i="1">
                            <a:latin typeface="Cambria Math"/>
                            <a:sym typeface="Wingdings" pitchFamily="2" charset="2"/>
                          </a:rPr>
                          <m:t>𝑅</m:t>
                        </m:r>
                      </m:den>
                    </m:f>
                  </m:oMath>
                </a14:m>
                <a:endParaRPr lang="es-ES" dirty="0" smtClean="0">
                  <a:solidFill>
                    <a:schemeClr val="tx1"/>
                  </a:solidFill>
                </a:endParaRPr>
              </a:p>
              <a:p>
                <a:pPr lvl="1"/>
                <a:r>
                  <a:rPr lang="es-ES" dirty="0"/>
                  <a:t>Al aumentar la carga, aumenta </a:t>
                </a:r>
                <a14:m>
                  <m:oMath xmlns:m="http://schemas.openxmlformats.org/officeDocument/2006/math">
                    <m:f>
                      <m:fPr>
                        <m:ctrlPr>
                          <a:rPr lang="es-ES" i="1">
                            <a:latin typeface="Cambria Math"/>
                            <a:sym typeface="Wingdings" pitchFamily="2" charset="2"/>
                          </a:rPr>
                        </m:ctrlPr>
                      </m:fPr>
                      <m:num>
                        <m:r>
                          <m:rPr>
                            <m:sty m:val="p"/>
                          </m:rPr>
                          <a:rPr lang="es-ES">
                            <a:latin typeface="Cambria Math"/>
                            <a:sym typeface="Wingdings" pitchFamily="2" charset="2"/>
                          </a:rPr>
                          <m:t>q</m:t>
                        </m:r>
                      </m:num>
                      <m:den>
                        <m:r>
                          <m:rPr>
                            <m:sty m:val="p"/>
                          </m:rPr>
                          <a:rPr lang="es-ES">
                            <a:latin typeface="Cambria Math"/>
                            <a:sym typeface="Wingdings" pitchFamily="2" charset="2"/>
                          </a:rPr>
                          <m:t>RC</m:t>
                        </m:r>
                      </m:den>
                    </m:f>
                    <m:r>
                      <a:rPr lang="es-ES" i="1">
                        <a:latin typeface="Cambria Math"/>
                        <a:sym typeface="Wingdings" pitchFamily="2" charset="2"/>
                      </a:rPr>
                      <m:t> </m:t>
                    </m:r>
                  </m:oMath>
                </a14:m>
                <a:r>
                  <a:rPr lang="es-ES" dirty="0"/>
                  <a:t>y disminuye la intensidad.</a:t>
                </a:r>
              </a:p>
              <a:p>
                <a:pPr lvl="1">
                  <a:buFont typeface="Wingdings"/>
                  <a:buChar char="è"/>
                </a:pPr>
                <a:r>
                  <a:rPr lang="es-ES" dirty="0"/>
                  <a:t>Si </a:t>
                </a:r>
                <a14:m>
                  <m:oMath xmlns:m="http://schemas.openxmlformats.org/officeDocument/2006/math">
                    <m:sSub>
                      <m:sSubPr>
                        <m:ctrlPr>
                          <a:rPr lang="es-ES" i="1">
                            <a:latin typeface="Cambria Math"/>
                          </a:rPr>
                        </m:ctrlPr>
                      </m:sSubPr>
                      <m:e>
                        <m:r>
                          <a:rPr lang="es-ES" i="1">
                            <a:latin typeface="Cambria Math"/>
                          </a:rPr>
                          <m:t>𝑄</m:t>
                        </m:r>
                      </m:e>
                      <m:sub>
                        <m:r>
                          <a:rPr lang="es-ES" i="1">
                            <a:latin typeface="Cambria Math"/>
                          </a:rPr>
                          <m:t>𝑓</m:t>
                        </m:r>
                      </m:sub>
                    </m:sSub>
                  </m:oMath>
                </a14:m>
                <a:r>
                  <a:rPr lang="es-ES" dirty="0"/>
                  <a:t> es el valor final de la carga, en ese momento:</a:t>
                </a:r>
              </a:p>
              <a:p>
                <a:pPr marL="640080" lvl="2" indent="0">
                  <a:buNone/>
                </a:pPr>
                <a14:m>
                  <m:oMathPara xmlns:m="http://schemas.openxmlformats.org/officeDocument/2006/math">
                    <m:oMathParaPr>
                      <m:jc m:val="left"/>
                    </m:oMathParaPr>
                    <m:oMath xmlns:m="http://schemas.openxmlformats.org/officeDocument/2006/math">
                      <m:f>
                        <m:fPr>
                          <m:ctrlPr>
                            <a:rPr lang="es-ES" i="1">
                              <a:latin typeface="Cambria Math"/>
                              <a:sym typeface="Wingdings" pitchFamily="2" charset="2"/>
                            </a:rPr>
                          </m:ctrlPr>
                        </m:fPr>
                        <m:num>
                          <m:r>
                            <m:rPr>
                              <m:nor/>
                            </m:rPr>
                            <a:rPr lang="es-ES" sz="2400">
                              <a:latin typeface="Kunstler Script"/>
                              <a:ea typeface="Times New Roman"/>
                              <a:cs typeface="Times New Roman"/>
                            </a:rPr>
                            <m:t>E</m:t>
                          </m:r>
                        </m:num>
                        <m:den>
                          <m:r>
                            <a:rPr lang="es-ES" i="1">
                              <a:latin typeface="Cambria Math"/>
                              <a:sym typeface="Wingdings" pitchFamily="2" charset="2"/>
                            </a:rPr>
                            <m:t>𝑅</m:t>
                          </m:r>
                        </m:den>
                      </m:f>
                      <m:r>
                        <a:rPr lang="es-ES">
                          <a:latin typeface="Cambria Math"/>
                          <a:sym typeface="Wingdings" pitchFamily="2" charset="2"/>
                        </a:rPr>
                        <m:t>=</m:t>
                      </m:r>
                      <m:f>
                        <m:fPr>
                          <m:ctrlPr>
                            <a:rPr lang="es-ES" i="1">
                              <a:latin typeface="Cambria Math"/>
                              <a:sym typeface="Wingdings" pitchFamily="2" charset="2"/>
                            </a:rPr>
                          </m:ctrlPr>
                        </m:fPr>
                        <m:num>
                          <m:sSub>
                            <m:sSubPr>
                              <m:ctrlPr>
                                <a:rPr lang="es-ES" i="1">
                                  <a:latin typeface="Cambria Math"/>
                                  <a:sym typeface="Wingdings" pitchFamily="2" charset="2"/>
                                </a:rPr>
                              </m:ctrlPr>
                            </m:sSubPr>
                            <m:e>
                              <m:r>
                                <m:rPr>
                                  <m:sty m:val="p"/>
                                </m:rPr>
                                <a:rPr lang="es-ES">
                                  <a:latin typeface="Cambria Math"/>
                                  <a:sym typeface="Wingdings" pitchFamily="2" charset="2"/>
                                </a:rPr>
                                <m:t>Q</m:t>
                              </m:r>
                            </m:e>
                            <m:sub>
                              <m:r>
                                <m:rPr>
                                  <m:sty m:val="p"/>
                                </m:rPr>
                                <a:rPr lang="es-ES">
                                  <a:latin typeface="Cambria Math"/>
                                  <a:sym typeface="Wingdings" pitchFamily="2" charset="2"/>
                                </a:rPr>
                                <m:t>f</m:t>
                              </m:r>
                            </m:sub>
                          </m:sSub>
                        </m:num>
                        <m:den>
                          <m:r>
                            <m:rPr>
                              <m:sty m:val="p"/>
                            </m:rPr>
                            <a:rPr lang="es-ES">
                              <a:latin typeface="Cambria Math"/>
                              <a:sym typeface="Wingdings" pitchFamily="2" charset="2"/>
                            </a:rPr>
                            <m:t>RC</m:t>
                          </m:r>
                        </m:den>
                      </m:f>
                      <m:r>
                        <a:rPr lang="es-ES">
                          <a:latin typeface="Cambria Math"/>
                          <a:sym typeface="Wingdings" pitchFamily="2" charset="2"/>
                        </a:rPr>
                        <m:t>  ⇒  </m:t>
                      </m:r>
                      <m:sSub>
                        <m:sSubPr>
                          <m:ctrlPr>
                            <a:rPr lang="es-ES" i="1">
                              <a:latin typeface="Cambria Math"/>
                              <a:sym typeface="Wingdings" pitchFamily="2" charset="2"/>
                            </a:rPr>
                          </m:ctrlPr>
                        </m:sSubPr>
                        <m:e>
                          <m:r>
                            <m:rPr>
                              <m:sty m:val="p"/>
                            </m:rPr>
                            <a:rPr lang="es-ES">
                              <a:latin typeface="Cambria Math"/>
                              <a:sym typeface="Wingdings" pitchFamily="2" charset="2"/>
                            </a:rPr>
                            <m:t>Q</m:t>
                          </m:r>
                        </m:e>
                        <m:sub>
                          <m:r>
                            <m:rPr>
                              <m:sty m:val="p"/>
                            </m:rPr>
                            <a:rPr lang="es-ES">
                              <a:latin typeface="Cambria Math"/>
                              <a:sym typeface="Wingdings" pitchFamily="2" charset="2"/>
                            </a:rPr>
                            <m:t>f</m:t>
                          </m:r>
                        </m:sub>
                      </m:sSub>
                      <m:r>
                        <a:rPr lang="es-ES">
                          <a:latin typeface="Cambria Math"/>
                          <a:sym typeface="Wingdings" pitchFamily="2" charset="2"/>
                        </a:rPr>
                        <m:t>=</m:t>
                      </m:r>
                      <m:r>
                        <m:rPr>
                          <m:sty m:val="p"/>
                        </m:rPr>
                        <a:rPr lang="es-ES">
                          <a:latin typeface="Cambria Math"/>
                          <a:sym typeface="Wingdings" pitchFamily="2" charset="2"/>
                        </a:rPr>
                        <m:t>C</m:t>
                      </m:r>
                      <m:r>
                        <m:rPr>
                          <m:nor/>
                        </m:rPr>
                        <a:rPr lang="es-ES" sz="2400">
                          <a:latin typeface="Kunstler Script"/>
                          <a:ea typeface="Times New Roman"/>
                          <a:cs typeface="Times New Roman"/>
                        </a:rPr>
                        <m:t>E</m:t>
                      </m:r>
                    </m:oMath>
                  </m:oMathPara>
                </a14:m>
                <a:endParaRPr lang="es-ES" dirty="0" smtClean="0">
                  <a:solidFill>
                    <a:srgbClr val="C00000"/>
                  </a:solidFill>
                </a:endParaRPr>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xfrm>
                <a:off x="-1" y="1600199"/>
                <a:ext cx="6192181" cy="5204176"/>
              </a:xfrm>
              <a:blipFill rotWithShape="1">
                <a:blip r:embed="rId2"/>
                <a:stretch>
                  <a:fillRect t="-1756" r="-984"/>
                </a:stretch>
              </a:blipFill>
            </p:spPr>
            <p:txBody>
              <a:bodyPr/>
              <a:lstStyle/>
              <a:p>
                <a:r>
                  <a:rPr lang="en-US">
                    <a:noFill/>
                  </a:rPr>
                  <a:t> </a:t>
                </a:r>
              </a:p>
            </p:txBody>
          </p:sp>
        </mc:Fallback>
      </mc:AlternateContent>
      <p:pic>
        <p:nvPicPr>
          <p:cNvPr id="5122" name="Picture 2" descr="Carga_condens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205" y="1620181"/>
            <a:ext cx="2694294" cy="518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037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64</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a:xfrm>
                <a:off x="-1" y="1538790"/>
                <a:ext cx="9027496" cy="5265585"/>
              </a:xfrm>
            </p:spPr>
            <p:txBody>
              <a:bodyPr>
                <a:normAutofit fontScale="70000" lnSpcReduction="20000"/>
              </a:bodyPr>
              <a:lstStyle/>
              <a:p>
                <a:pPr marL="358775" indent="-314325"/>
                <a:r>
                  <a:rPr lang="es-ES" dirty="0" smtClean="0"/>
                  <a:t>Como </a:t>
                </a:r>
                <a14:m>
                  <m:oMath xmlns:m="http://schemas.openxmlformats.org/officeDocument/2006/math">
                    <m:r>
                      <a:rPr lang="es-ES" b="0" i="1" smtClean="0">
                        <a:latin typeface="Cambria Math"/>
                      </a:rPr>
                      <m:t>𝑖</m:t>
                    </m:r>
                    <m:r>
                      <a:rPr lang="es-ES" b="0" i="1" smtClean="0">
                        <a:latin typeface="Cambria Math"/>
                      </a:rPr>
                      <m:t>=</m:t>
                    </m:r>
                    <m:f>
                      <m:fPr>
                        <m:ctrlPr>
                          <a:rPr lang="es-ES" b="0" i="1" smtClean="0">
                            <a:latin typeface="Cambria Math"/>
                          </a:rPr>
                        </m:ctrlPr>
                      </m:fPr>
                      <m:num>
                        <m:r>
                          <a:rPr lang="es-ES" b="0" i="1" smtClean="0">
                            <a:latin typeface="Cambria Math"/>
                          </a:rPr>
                          <m:t>𝑑𝑞</m:t>
                        </m:r>
                      </m:num>
                      <m:den>
                        <m:r>
                          <a:rPr lang="es-ES" b="0" i="1" smtClean="0">
                            <a:latin typeface="Cambria Math"/>
                          </a:rPr>
                          <m:t>𝑑𝑡</m:t>
                        </m:r>
                      </m:den>
                    </m:f>
                  </m:oMath>
                </a14:m>
                <a:r>
                  <a:rPr lang="es-ES" dirty="0" smtClean="0"/>
                  <a:t>:</a:t>
                </a:r>
              </a:p>
              <a:p>
                <a:pPr marL="358775" lvl="1" indent="-314325">
                  <a:buNone/>
                </a:pPr>
                <a14:m>
                  <m:oMathPara xmlns:m="http://schemas.openxmlformats.org/officeDocument/2006/math">
                    <m:oMathParaPr>
                      <m:jc m:val="left"/>
                    </m:oMathParaPr>
                    <m:oMath xmlns:m="http://schemas.openxmlformats.org/officeDocument/2006/math">
                      <m:f>
                        <m:fPr>
                          <m:ctrlPr>
                            <a:rPr lang="es-ES" b="0" i="1" smtClean="0">
                              <a:latin typeface="Cambria Math"/>
                            </a:rPr>
                          </m:ctrlPr>
                        </m:fPr>
                        <m:num>
                          <m:r>
                            <a:rPr lang="es-ES" b="0" i="1" smtClean="0">
                              <a:latin typeface="Cambria Math"/>
                            </a:rPr>
                            <m:t>𝑑𝑞</m:t>
                          </m:r>
                        </m:num>
                        <m:den>
                          <m:r>
                            <a:rPr lang="es-ES" b="0" i="1" smtClean="0">
                              <a:latin typeface="Cambria Math"/>
                            </a:rPr>
                            <m:t>𝑑𝑡</m:t>
                          </m:r>
                        </m:den>
                      </m:f>
                      <m:r>
                        <a:rPr lang="es-ES" b="0" i="1" smtClean="0">
                          <a:latin typeface="Cambria Math"/>
                        </a:rPr>
                        <m:t>=</m:t>
                      </m:r>
                      <m:f>
                        <m:fPr>
                          <m:ctrlPr>
                            <a:rPr lang="es-ES" i="1">
                              <a:latin typeface="Cambria Math"/>
                              <a:sym typeface="Wingdings" pitchFamily="2" charset="2"/>
                            </a:rPr>
                          </m:ctrlPr>
                        </m:fPr>
                        <m:num>
                          <m:r>
                            <m:rPr>
                              <m:nor/>
                            </m:rPr>
                            <a:rPr lang="es-ES">
                              <a:latin typeface="Kunstler Script"/>
                              <a:ea typeface="Times New Roman"/>
                              <a:cs typeface="Times New Roman"/>
                            </a:rPr>
                            <m:t>E</m:t>
                          </m:r>
                        </m:num>
                        <m:den>
                          <m:r>
                            <a:rPr lang="es-ES" i="1">
                              <a:latin typeface="Cambria Math"/>
                              <a:sym typeface="Wingdings" pitchFamily="2" charset="2"/>
                            </a:rPr>
                            <m:t>𝑅</m:t>
                          </m:r>
                        </m:den>
                      </m:f>
                      <m:r>
                        <a:rPr lang="es-ES">
                          <a:latin typeface="Cambria Math"/>
                          <a:sym typeface="Wingdings" pitchFamily="2" charset="2"/>
                        </a:rPr>
                        <m:t>−</m:t>
                      </m:r>
                      <m:f>
                        <m:fPr>
                          <m:ctrlPr>
                            <a:rPr lang="es-ES" i="1">
                              <a:latin typeface="Cambria Math"/>
                              <a:sym typeface="Wingdings" pitchFamily="2" charset="2"/>
                            </a:rPr>
                          </m:ctrlPr>
                        </m:fPr>
                        <m:num>
                          <m:r>
                            <m:rPr>
                              <m:sty m:val="p"/>
                            </m:rPr>
                            <a:rPr lang="es-ES">
                              <a:latin typeface="Cambria Math"/>
                              <a:sym typeface="Wingdings" pitchFamily="2" charset="2"/>
                            </a:rPr>
                            <m:t>q</m:t>
                          </m:r>
                        </m:num>
                        <m:den>
                          <m:r>
                            <m:rPr>
                              <m:sty m:val="p"/>
                            </m:rPr>
                            <a:rPr lang="es-ES">
                              <a:latin typeface="Cambria Math"/>
                              <a:sym typeface="Wingdings" pitchFamily="2" charset="2"/>
                            </a:rPr>
                            <m:t>RC</m:t>
                          </m:r>
                        </m:den>
                      </m:f>
                      <m:r>
                        <a:rPr lang="es-ES" b="0" i="0" smtClean="0">
                          <a:latin typeface="Cambria Math"/>
                          <a:sym typeface="Wingdings" pitchFamily="2" charset="2"/>
                        </a:rPr>
                        <m:t>=</m:t>
                      </m:r>
                      <m:f>
                        <m:fPr>
                          <m:ctrlPr>
                            <a:rPr lang="es-ES" b="0" i="0" smtClean="0">
                              <a:latin typeface="Cambria Math"/>
                              <a:sym typeface="Wingdings" pitchFamily="2" charset="2"/>
                            </a:rPr>
                          </m:ctrlPr>
                        </m:fPr>
                        <m:num>
                          <m:r>
                            <a:rPr lang="es-ES" b="0" i="0" smtClean="0">
                              <a:latin typeface="Cambria Math"/>
                              <a:sym typeface="Wingdings" pitchFamily="2" charset="2"/>
                            </a:rPr>
                            <m:t>1</m:t>
                          </m:r>
                        </m:num>
                        <m:den>
                          <m:r>
                            <a:rPr lang="es-ES" b="0" i="1" smtClean="0">
                              <a:latin typeface="Cambria Math"/>
                              <a:sym typeface="Wingdings" pitchFamily="2" charset="2"/>
                            </a:rPr>
                            <m:t>𝑅𝐶</m:t>
                          </m:r>
                        </m:den>
                      </m:f>
                      <m:d>
                        <m:dPr>
                          <m:ctrlPr>
                            <a:rPr lang="es-ES" b="0" i="1" smtClean="0">
                              <a:latin typeface="Cambria Math"/>
                              <a:sym typeface="Wingdings" pitchFamily="2" charset="2"/>
                            </a:rPr>
                          </m:ctrlPr>
                        </m:dPr>
                        <m:e>
                          <m:r>
                            <a:rPr lang="es-ES" b="0" i="1" smtClean="0">
                              <a:latin typeface="Cambria Math"/>
                              <a:sym typeface="Wingdings" pitchFamily="2" charset="2"/>
                            </a:rPr>
                            <m:t>𝑞</m:t>
                          </m:r>
                          <m:r>
                            <a:rPr lang="es-ES" b="0" i="1" smtClean="0">
                              <a:latin typeface="Cambria Math"/>
                              <a:sym typeface="Wingdings" pitchFamily="2" charset="2"/>
                            </a:rPr>
                            <m:t>−</m:t>
                          </m:r>
                          <m:r>
                            <a:rPr lang="es-ES" b="0" i="1" smtClean="0">
                              <a:latin typeface="Cambria Math"/>
                              <a:sym typeface="Wingdings" pitchFamily="2" charset="2"/>
                            </a:rPr>
                            <m:t>𝐶</m:t>
                          </m:r>
                          <m:r>
                            <m:rPr>
                              <m:nor/>
                            </m:rPr>
                            <a:rPr lang="es-ES">
                              <a:latin typeface="Kunstler Script"/>
                              <a:ea typeface="Times New Roman"/>
                              <a:cs typeface="Times New Roman"/>
                            </a:rPr>
                            <m:t>E</m:t>
                          </m:r>
                          <m:r>
                            <a:rPr lang="es-ES" b="0" i="0" smtClean="0">
                              <a:latin typeface="Cambria Math"/>
                              <a:ea typeface="Times New Roman"/>
                              <a:cs typeface="Times New Roman"/>
                            </a:rPr>
                            <m:t> </m:t>
                          </m:r>
                        </m:e>
                      </m:d>
                      <m:r>
                        <a:rPr lang="es-ES" b="0" i="1" smtClean="0">
                          <a:latin typeface="Cambria Math"/>
                          <a:sym typeface="Wingdings" pitchFamily="2" charset="2"/>
                        </a:rPr>
                        <m:t>⇒</m:t>
                      </m:r>
                      <m:f>
                        <m:fPr>
                          <m:ctrlPr>
                            <a:rPr lang="es-ES" b="0" i="1" smtClean="0">
                              <a:latin typeface="Cambria Math"/>
                              <a:sym typeface="Wingdings" pitchFamily="2" charset="2"/>
                            </a:rPr>
                          </m:ctrlPr>
                        </m:fPr>
                        <m:num>
                          <m:r>
                            <a:rPr lang="es-ES" b="0" i="1" smtClean="0">
                              <a:latin typeface="Cambria Math"/>
                              <a:sym typeface="Wingdings" pitchFamily="2" charset="2"/>
                            </a:rPr>
                            <m:t>𝑑𝑞</m:t>
                          </m:r>
                        </m:num>
                        <m:den>
                          <m:r>
                            <a:rPr lang="es-ES" i="1">
                              <a:latin typeface="Cambria Math"/>
                              <a:sym typeface="Wingdings" pitchFamily="2" charset="2"/>
                            </a:rPr>
                            <m:t>𝑞</m:t>
                          </m:r>
                          <m:r>
                            <a:rPr lang="es-ES" i="1">
                              <a:latin typeface="Cambria Math"/>
                              <a:sym typeface="Wingdings" pitchFamily="2" charset="2"/>
                            </a:rPr>
                            <m:t>−</m:t>
                          </m:r>
                          <m:r>
                            <a:rPr lang="es-ES" i="1">
                              <a:latin typeface="Cambria Math"/>
                              <a:sym typeface="Wingdings" pitchFamily="2" charset="2"/>
                            </a:rPr>
                            <m:t>𝐶</m:t>
                          </m:r>
                          <m:r>
                            <m:rPr>
                              <m:nor/>
                            </m:rPr>
                            <a:rPr lang="es-ES">
                              <a:latin typeface="Kunstler Script"/>
                              <a:ea typeface="Times New Roman"/>
                              <a:cs typeface="Times New Roman"/>
                            </a:rPr>
                            <m:t>E</m:t>
                          </m:r>
                        </m:den>
                      </m:f>
                      <m:r>
                        <a:rPr lang="es-ES" b="0" i="1" smtClean="0">
                          <a:latin typeface="Cambria Math"/>
                          <a:sym typeface="Wingdings" pitchFamily="2" charset="2"/>
                        </a:rPr>
                        <m:t> =−</m:t>
                      </m:r>
                      <m:f>
                        <m:fPr>
                          <m:ctrlPr>
                            <a:rPr lang="es-ES" b="0" i="1" smtClean="0">
                              <a:latin typeface="Cambria Math"/>
                              <a:sym typeface="Wingdings" pitchFamily="2" charset="2"/>
                            </a:rPr>
                          </m:ctrlPr>
                        </m:fPr>
                        <m:num>
                          <m:r>
                            <a:rPr lang="es-ES" b="0" i="1" smtClean="0">
                              <a:latin typeface="Cambria Math"/>
                              <a:sym typeface="Wingdings" pitchFamily="2" charset="2"/>
                            </a:rPr>
                            <m:t>𝑑𝑡</m:t>
                          </m:r>
                        </m:num>
                        <m:den>
                          <m:r>
                            <a:rPr lang="es-ES" b="0" i="1" smtClean="0">
                              <a:latin typeface="Cambria Math"/>
                              <a:sym typeface="Wingdings" pitchFamily="2" charset="2"/>
                            </a:rPr>
                            <m:t>𝑅𝐶</m:t>
                          </m:r>
                        </m:den>
                      </m:f>
                    </m:oMath>
                  </m:oMathPara>
                </a14:m>
                <a:endParaRPr lang="es-ES" dirty="0" smtClean="0"/>
              </a:p>
              <a:p>
                <a:pPr marL="358775" indent="-314325"/>
                <a:r>
                  <a:rPr lang="es-ES" dirty="0" smtClean="0"/>
                  <a:t>Integramos entre </a:t>
                </a:r>
                <a14:m>
                  <m:oMath xmlns:m="http://schemas.openxmlformats.org/officeDocument/2006/math">
                    <m:r>
                      <a:rPr lang="es-ES" i="1">
                        <a:latin typeface="Cambria Math"/>
                      </a:rPr>
                      <m:t>𝑡</m:t>
                    </m:r>
                    <m:r>
                      <a:rPr lang="es-ES" i="1">
                        <a:latin typeface="Cambria Math"/>
                      </a:rPr>
                      <m:t>=0</m:t>
                    </m:r>
                  </m:oMath>
                </a14:m>
                <a:r>
                  <a:rPr lang="es-ES" dirty="0" smtClean="0"/>
                  <a:t> y </a:t>
                </a:r>
                <a14:m>
                  <m:oMath xmlns:m="http://schemas.openxmlformats.org/officeDocument/2006/math">
                    <m:r>
                      <a:rPr lang="es-ES" i="1">
                        <a:latin typeface="Cambria Math"/>
                      </a:rPr>
                      <m:t>𝑡</m:t>
                    </m:r>
                  </m:oMath>
                </a14:m>
                <a:r>
                  <a:rPr lang="es-ES" dirty="0" smtClean="0"/>
                  <a:t> para los cuales </a:t>
                </a:r>
                <a14:m>
                  <m:oMath xmlns:m="http://schemas.openxmlformats.org/officeDocument/2006/math">
                    <m:r>
                      <a:rPr lang="es-ES" b="0" i="1" smtClean="0">
                        <a:latin typeface="Cambria Math"/>
                      </a:rPr>
                      <m:t>𝑞</m:t>
                    </m:r>
                    <m:d>
                      <m:dPr>
                        <m:ctrlPr>
                          <a:rPr lang="es-ES" b="0" i="1" smtClean="0">
                            <a:latin typeface="Cambria Math"/>
                          </a:rPr>
                        </m:ctrlPr>
                      </m:dPr>
                      <m:e>
                        <m:r>
                          <a:rPr lang="es-ES" b="0" i="1" smtClean="0">
                            <a:latin typeface="Cambria Math"/>
                          </a:rPr>
                          <m:t>𝑡</m:t>
                        </m:r>
                        <m:r>
                          <a:rPr lang="es-ES" b="0" i="1" smtClean="0">
                            <a:latin typeface="Cambria Math"/>
                          </a:rPr>
                          <m:t>=0</m:t>
                        </m:r>
                      </m:e>
                    </m:d>
                    <m:r>
                      <a:rPr lang="es-ES" b="0" i="1" smtClean="0">
                        <a:latin typeface="Cambria Math"/>
                      </a:rPr>
                      <m:t>=0</m:t>
                    </m:r>
                  </m:oMath>
                </a14:m>
                <a:r>
                  <a:rPr lang="es-ES" b="0" dirty="0" smtClean="0"/>
                  <a:t> y </a:t>
                </a:r>
                <a14:m>
                  <m:oMath xmlns:m="http://schemas.openxmlformats.org/officeDocument/2006/math">
                    <m:r>
                      <a:rPr lang="es-ES" i="1" dirty="0">
                        <a:latin typeface="Cambria Math"/>
                      </a:rPr>
                      <m:t>𝑞</m:t>
                    </m:r>
                    <m:d>
                      <m:dPr>
                        <m:ctrlPr>
                          <a:rPr lang="es-ES" b="0" i="0" dirty="0" smtClean="0">
                            <a:latin typeface="Cambria Math"/>
                          </a:rPr>
                        </m:ctrlPr>
                      </m:dPr>
                      <m:e>
                        <m:r>
                          <a:rPr lang="es-ES" i="1">
                            <a:latin typeface="Cambria Math"/>
                          </a:rPr>
                          <m:t>𝑡</m:t>
                        </m:r>
                      </m:e>
                    </m:d>
                    <m:r>
                      <a:rPr lang="es-ES" i="1">
                        <a:latin typeface="Cambria Math"/>
                      </a:rPr>
                      <m:t>=</m:t>
                    </m:r>
                    <m:r>
                      <a:rPr lang="es-ES" b="0" i="1" smtClean="0">
                        <a:latin typeface="Cambria Math"/>
                      </a:rPr>
                      <m:t>𝑞</m:t>
                    </m:r>
                  </m:oMath>
                </a14:m>
                <a:endParaRPr lang="es-ES" b="0" dirty="0" smtClean="0"/>
              </a:p>
              <a:p>
                <a:pPr marL="358775" indent="-314325">
                  <a:buNone/>
                </a:pPr>
                <a:r>
                  <a:rPr lang="es-ES" b="0" dirty="0" smtClean="0"/>
                  <a:t>	</a:t>
                </a:r>
                <a14:m>
                  <m:oMath xmlns:m="http://schemas.openxmlformats.org/officeDocument/2006/math">
                    <m:nary>
                      <m:naryPr>
                        <m:ctrlPr>
                          <a:rPr lang="es-ES" b="0" i="1" smtClean="0">
                            <a:latin typeface="Cambria Math"/>
                          </a:rPr>
                        </m:ctrlPr>
                      </m:naryPr>
                      <m:sub>
                        <m:r>
                          <m:rPr>
                            <m:brk m:alnAt="23"/>
                          </m:rPr>
                          <a:rPr lang="es-ES" b="0" i="1" smtClean="0">
                            <a:latin typeface="Cambria Math"/>
                          </a:rPr>
                          <m:t>0</m:t>
                        </m:r>
                      </m:sub>
                      <m:sup>
                        <m:r>
                          <a:rPr lang="es-ES" b="0" i="1" smtClean="0">
                            <a:latin typeface="Cambria Math"/>
                          </a:rPr>
                          <m:t>𝑞</m:t>
                        </m:r>
                      </m:sup>
                      <m:e>
                        <m:f>
                          <m:fPr>
                            <m:ctrlPr>
                              <a:rPr lang="es-ES" b="0" i="1" smtClean="0">
                                <a:latin typeface="Cambria Math"/>
                              </a:rPr>
                            </m:ctrlPr>
                          </m:fPr>
                          <m:num>
                            <m:r>
                              <a:rPr lang="es-ES" b="0" i="1" smtClean="0">
                                <a:latin typeface="Cambria Math"/>
                              </a:rPr>
                              <m:t>𝑑𝑞</m:t>
                            </m:r>
                          </m:num>
                          <m:den>
                            <m:r>
                              <a:rPr lang="es-ES" i="1">
                                <a:latin typeface="Cambria Math"/>
                                <a:sym typeface="Wingdings" pitchFamily="2" charset="2"/>
                              </a:rPr>
                              <m:t>𝑞</m:t>
                            </m:r>
                            <m:r>
                              <a:rPr lang="es-ES" i="1">
                                <a:latin typeface="Cambria Math"/>
                                <a:sym typeface="Wingdings" pitchFamily="2" charset="2"/>
                              </a:rPr>
                              <m:t>−</m:t>
                            </m:r>
                            <m:r>
                              <a:rPr lang="es-ES" i="1">
                                <a:latin typeface="Cambria Math"/>
                                <a:sym typeface="Wingdings" pitchFamily="2" charset="2"/>
                              </a:rPr>
                              <m:t>𝐶</m:t>
                            </m:r>
                            <m:r>
                              <m:rPr>
                                <m:nor/>
                              </m:rPr>
                              <a:rPr lang="es-ES" sz="3200">
                                <a:latin typeface="Kunstler Script"/>
                                <a:ea typeface="Times New Roman"/>
                                <a:cs typeface="Times New Roman"/>
                              </a:rPr>
                              <m:t>E</m:t>
                            </m:r>
                          </m:den>
                        </m:f>
                      </m:e>
                    </m:nary>
                    <m:r>
                      <a:rPr lang="es-ES" b="0" i="1" smtClean="0">
                        <a:latin typeface="Cambria Math"/>
                      </a:rPr>
                      <m:t>=−</m:t>
                    </m:r>
                    <m:nary>
                      <m:naryPr>
                        <m:ctrlPr>
                          <a:rPr lang="es-ES" b="0" i="1" smtClean="0">
                            <a:latin typeface="Cambria Math"/>
                          </a:rPr>
                        </m:ctrlPr>
                      </m:naryPr>
                      <m:sub>
                        <m:r>
                          <m:rPr>
                            <m:brk m:alnAt="23"/>
                          </m:rPr>
                          <a:rPr lang="es-ES" b="0" i="1" smtClean="0">
                            <a:latin typeface="Cambria Math"/>
                          </a:rPr>
                          <m:t>0</m:t>
                        </m:r>
                      </m:sub>
                      <m:sup>
                        <m:r>
                          <a:rPr lang="es-ES" b="0" i="1" smtClean="0">
                            <a:latin typeface="Cambria Math"/>
                          </a:rPr>
                          <m:t>𝑡</m:t>
                        </m:r>
                      </m:sup>
                      <m:e>
                        <m:f>
                          <m:fPr>
                            <m:ctrlPr>
                              <a:rPr lang="es-ES" b="0" i="1" smtClean="0">
                                <a:latin typeface="Cambria Math"/>
                              </a:rPr>
                            </m:ctrlPr>
                          </m:fPr>
                          <m:num>
                            <m:r>
                              <a:rPr lang="es-ES" b="0" i="1" smtClean="0">
                                <a:latin typeface="Cambria Math"/>
                              </a:rPr>
                              <m:t>𝑑𝑡</m:t>
                            </m:r>
                          </m:num>
                          <m:den>
                            <m:r>
                              <a:rPr lang="es-ES" b="0" i="1" smtClean="0">
                                <a:latin typeface="Cambria Math"/>
                              </a:rPr>
                              <m:t>𝑅𝐶</m:t>
                            </m:r>
                          </m:den>
                        </m:f>
                      </m:e>
                    </m:nary>
                  </m:oMath>
                </a14:m>
                <a:endParaRPr lang="es-ES" b="0" i="1" dirty="0" smtClean="0">
                  <a:latin typeface="Cambria Math"/>
                </a:endParaRPr>
              </a:p>
              <a:p>
                <a:pPr marL="358775" indent="-314325">
                  <a:buNone/>
                </a:pPr>
                <a:r>
                  <a:rPr lang="es-ES" b="0" dirty="0" smtClean="0"/>
                  <a:t>	</a:t>
                </a:r>
                <a14:m>
                  <m:oMath xmlns:m="http://schemas.openxmlformats.org/officeDocument/2006/math">
                    <m:r>
                      <a:rPr lang="es-ES" b="0" i="1" smtClean="0">
                        <a:latin typeface="Cambria Math"/>
                      </a:rPr>
                      <m:t>⇒</m:t>
                    </m:r>
                    <m:func>
                      <m:funcPr>
                        <m:ctrlPr>
                          <a:rPr lang="es-ES" b="0" i="1" smtClean="0">
                            <a:latin typeface="Cambria Math"/>
                          </a:rPr>
                        </m:ctrlPr>
                      </m:funcPr>
                      <m:fName>
                        <m:r>
                          <m:rPr>
                            <m:sty m:val="p"/>
                          </m:rPr>
                          <a:rPr lang="es-ES" b="0" i="0" smtClean="0">
                            <a:latin typeface="Cambria Math"/>
                          </a:rPr>
                          <m:t>ln</m:t>
                        </m:r>
                      </m:fName>
                      <m:e>
                        <m:d>
                          <m:dPr>
                            <m:ctrlPr>
                              <a:rPr lang="es-ES" b="0" i="1" smtClean="0">
                                <a:latin typeface="Cambria Math"/>
                              </a:rPr>
                            </m:ctrlPr>
                          </m:dPr>
                          <m:e>
                            <m:f>
                              <m:fPr>
                                <m:ctrlPr>
                                  <a:rPr lang="es-ES" b="0" i="1" smtClean="0">
                                    <a:latin typeface="Cambria Math"/>
                                  </a:rPr>
                                </m:ctrlPr>
                              </m:fPr>
                              <m:num>
                                <m:r>
                                  <a:rPr lang="es-ES" i="1">
                                    <a:latin typeface="Cambria Math"/>
                                    <a:sym typeface="Wingdings" pitchFamily="2" charset="2"/>
                                  </a:rPr>
                                  <m:t>𝑞</m:t>
                                </m:r>
                                <m:r>
                                  <a:rPr lang="es-ES" i="1">
                                    <a:latin typeface="Cambria Math"/>
                                    <a:sym typeface="Wingdings" pitchFamily="2" charset="2"/>
                                  </a:rPr>
                                  <m:t>−</m:t>
                                </m:r>
                                <m:r>
                                  <a:rPr lang="es-ES" i="1">
                                    <a:latin typeface="Cambria Math"/>
                                    <a:sym typeface="Wingdings" pitchFamily="2" charset="2"/>
                                  </a:rPr>
                                  <m:t>𝐶</m:t>
                                </m:r>
                                <m:r>
                                  <m:rPr>
                                    <m:nor/>
                                  </m:rPr>
                                  <a:rPr lang="es-ES" sz="3200">
                                    <a:latin typeface="Kunstler Script"/>
                                    <a:ea typeface="Times New Roman"/>
                                    <a:cs typeface="Times New Roman"/>
                                  </a:rPr>
                                  <m:t>E</m:t>
                                </m:r>
                                <m:r>
                                  <m:rPr>
                                    <m:nor/>
                                  </m:rPr>
                                  <a:rPr lang="es-ES" sz="3200" b="0" i="0" smtClean="0">
                                    <a:latin typeface="Kunstler Script"/>
                                    <a:ea typeface="Times New Roman"/>
                                    <a:cs typeface="Times New Roman"/>
                                  </a:rPr>
                                  <m:t>  </m:t>
                                </m:r>
                              </m:num>
                              <m:den>
                                <m:r>
                                  <a:rPr lang="es-ES" i="1">
                                    <a:latin typeface="Cambria Math"/>
                                    <a:sym typeface="Wingdings" pitchFamily="2" charset="2"/>
                                  </a:rPr>
                                  <m:t>−</m:t>
                                </m:r>
                                <m:r>
                                  <a:rPr lang="es-ES" i="1">
                                    <a:latin typeface="Cambria Math"/>
                                    <a:sym typeface="Wingdings" pitchFamily="2" charset="2"/>
                                  </a:rPr>
                                  <m:t>𝐶</m:t>
                                </m:r>
                                <m:r>
                                  <m:rPr>
                                    <m:nor/>
                                  </m:rPr>
                                  <a:rPr lang="es-ES" sz="3200">
                                    <a:latin typeface="Kunstler Script"/>
                                    <a:ea typeface="Times New Roman"/>
                                    <a:cs typeface="Times New Roman"/>
                                  </a:rPr>
                                  <m:t>E</m:t>
                                </m:r>
                              </m:den>
                            </m:f>
                          </m:e>
                        </m:d>
                      </m:e>
                    </m:func>
                    <m:r>
                      <a:rPr lang="es-ES" b="0" i="1" smtClean="0">
                        <a:latin typeface="Cambria Math"/>
                      </a:rPr>
                      <m:t>=−</m:t>
                    </m:r>
                    <m:f>
                      <m:fPr>
                        <m:ctrlPr>
                          <a:rPr lang="es-ES" b="0" i="1" smtClean="0">
                            <a:latin typeface="Cambria Math"/>
                          </a:rPr>
                        </m:ctrlPr>
                      </m:fPr>
                      <m:num>
                        <m:r>
                          <a:rPr lang="es-ES" b="0" i="1" smtClean="0">
                            <a:latin typeface="Cambria Math"/>
                          </a:rPr>
                          <m:t>𝑡</m:t>
                        </m:r>
                      </m:num>
                      <m:den>
                        <m:r>
                          <a:rPr lang="es-ES" b="0" i="1" smtClean="0">
                            <a:latin typeface="Cambria Math"/>
                          </a:rPr>
                          <m:t>𝑅𝐶</m:t>
                        </m:r>
                      </m:den>
                    </m:f>
                    <m:r>
                      <a:rPr lang="es-ES" b="0" i="1" smtClean="0">
                        <a:latin typeface="Cambria Math"/>
                      </a:rPr>
                      <m:t>  ⇒  </m:t>
                    </m:r>
                    <m:f>
                      <m:fPr>
                        <m:ctrlPr>
                          <a:rPr lang="es-ES" i="1">
                            <a:latin typeface="Cambria Math"/>
                          </a:rPr>
                        </m:ctrlPr>
                      </m:fPr>
                      <m:num>
                        <m:r>
                          <a:rPr lang="es-ES" i="1">
                            <a:latin typeface="Cambria Math"/>
                            <a:sym typeface="Wingdings" pitchFamily="2" charset="2"/>
                          </a:rPr>
                          <m:t>𝑞</m:t>
                        </m:r>
                        <m:r>
                          <a:rPr lang="es-ES" i="1">
                            <a:latin typeface="Cambria Math"/>
                            <a:sym typeface="Wingdings" pitchFamily="2" charset="2"/>
                          </a:rPr>
                          <m:t>−</m:t>
                        </m:r>
                        <m:r>
                          <a:rPr lang="es-ES" i="1">
                            <a:latin typeface="Cambria Math"/>
                            <a:sym typeface="Wingdings" pitchFamily="2" charset="2"/>
                          </a:rPr>
                          <m:t>𝐶</m:t>
                        </m:r>
                        <m:r>
                          <m:rPr>
                            <m:nor/>
                          </m:rPr>
                          <a:rPr lang="es-ES" sz="3200">
                            <a:latin typeface="Kunstler Script"/>
                            <a:ea typeface="Times New Roman"/>
                            <a:cs typeface="Times New Roman"/>
                          </a:rPr>
                          <m:t>E</m:t>
                        </m:r>
                        <m:r>
                          <m:rPr>
                            <m:nor/>
                          </m:rPr>
                          <a:rPr lang="es-ES" sz="3200">
                            <a:latin typeface="Kunstler Script"/>
                            <a:ea typeface="Times New Roman"/>
                            <a:cs typeface="Times New Roman"/>
                          </a:rPr>
                          <m:t>  </m:t>
                        </m:r>
                      </m:num>
                      <m:den>
                        <m:r>
                          <a:rPr lang="es-ES" i="1">
                            <a:latin typeface="Cambria Math"/>
                            <a:sym typeface="Wingdings" pitchFamily="2" charset="2"/>
                          </a:rPr>
                          <m:t>−</m:t>
                        </m:r>
                        <m:r>
                          <a:rPr lang="es-ES" i="1">
                            <a:latin typeface="Cambria Math"/>
                            <a:sym typeface="Wingdings" pitchFamily="2" charset="2"/>
                          </a:rPr>
                          <m:t>𝐶</m:t>
                        </m:r>
                        <m:r>
                          <m:rPr>
                            <m:nor/>
                          </m:rPr>
                          <a:rPr lang="es-ES" sz="3200">
                            <a:latin typeface="Kunstler Script"/>
                            <a:ea typeface="Times New Roman"/>
                            <a:cs typeface="Times New Roman"/>
                          </a:rPr>
                          <m:t>E</m:t>
                        </m:r>
                      </m:den>
                    </m:f>
                    <m:r>
                      <a:rPr lang="es-ES" b="0" i="1" smtClean="0">
                        <a:latin typeface="Cambria Math"/>
                      </a:rPr>
                      <m:t>=</m:t>
                    </m:r>
                    <m:sSup>
                      <m:sSupPr>
                        <m:ctrlPr>
                          <a:rPr lang="es-ES" b="0" i="1" smtClean="0">
                            <a:latin typeface="Cambria Math"/>
                          </a:rPr>
                        </m:ctrlPr>
                      </m:sSupPr>
                      <m:e>
                        <m:r>
                          <a:rPr lang="es-ES" b="0" i="1" smtClean="0">
                            <a:latin typeface="Cambria Math"/>
                          </a:rPr>
                          <m:t>𝑒</m:t>
                        </m:r>
                      </m:e>
                      <m:sup>
                        <m:r>
                          <a:rPr lang="es-ES" b="0" i="1" smtClean="0">
                            <a:latin typeface="Cambria Math"/>
                          </a:rPr>
                          <m:t>−</m:t>
                        </m:r>
                        <m:f>
                          <m:fPr>
                            <m:ctrlPr>
                              <a:rPr lang="es-ES" b="0" i="1" smtClean="0">
                                <a:latin typeface="Cambria Math"/>
                              </a:rPr>
                            </m:ctrlPr>
                          </m:fPr>
                          <m:num>
                            <m:r>
                              <a:rPr lang="es-ES" b="0" i="1" smtClean="0">
                                <a:latin typeface="Cambria Math"/>
                              </a:rPr>
                              <m:t>𝑡</m:t>
                            </m:r>
                          </m:num>
                          <m:den>
                            <m:r>
                              <a:rPr lang="es-ES" b="0" i="1" smtClean="0">
                                <a:latin typeface="Cambria Math"/>
                              </a:rPr>
                              <m:t>𝑅𝐶</m:t>
                            </m:r>
                          </m:den>
                        </m:f>
                      </m:sup>
                    </m:sSup>
                  </m:oMath>
                </a14:m>
                <a:endParaRPr lang="es-ES" b="0" i="1" dirty="0" smtClean="0">
                  <a:latin typeface="Cambria Math"/>
                </a:endParaRPr>
              </a:p>
              <a:p>
                <a:pPr marL="358775" indent="-314325">
                  <a:buNone/>
                </a:pPr>
                <a:r>
                  <a:rPr lang="es-ES" b="0" dirty="0" smtClean="0"/>
                  <a:t>	</a:t>
                </a:r>
                <a14:m>
                  <m:oMath xmlns:m="http://schemas.openxmlformats.org/officeDocument/2006/math">
                    <m:r>
                      <a:rPr lang="es-ES" b="0" i="0" smtClean="0">
                        <a:latin typeface="Cambria Math"/>
                      </a:rPr>
                      <m:t>⇒</m:t>
                    </m:r>
                    <m:r>
                      <m:rPr>
                        <m:sty m:val="p"/>
                      </m:rPr>
                      <a:rPr lang="es-ES" b="0" i="0" smtClean="0">
                        <a:latin typeface="Cambria Math"/>
                      </a:rPr>
                      <m:t>q</m:t>
                    </m:r>
                    <m:r>
                      <a:rPr lang="es-ES" b="0" i="0" smtClean="0">
                        <a:latin typeface="Cambria Math"/>
                      </a:rPr>
                      <m:t>=</m:t>
                    </m:r>
                    <m:r>
                      <a:rPr lang="es-ES" i="1">
                        <a:latin typeface="Cambria Math"/>
                        <a:sym typeface="Wingdings" pitchFamily="2" charset="2"/>
                      </a:rPr>
                      <m:t>𝐶</m:t>
                    </m:r>
                    <m:r>
                      <m:rPr>
                        <m:nor/>
                      </m:rPr>
                      <a:rPr lang="es-ES" sz="3200">
                        <a:latin typeface="Kunstler Script"/>
                        <a:ea typeface="Times New Roman"/>
                        <a:cs typeface="Times New Roman"/>
                      </a:rPr>
                      <m:t>E</m:t>
                    </m:r>
                    <m:r>
                      <a:rPr lang="es-ES" sz="3200" b="0" i="0" smtClean="0">
                        <a:latin typeface="Cambria Math"/>
                        <a:ea typeface="Times New Roman"/>
                        <a:cs typeface="Times New Roman"/>
                      </a:rPr>
                      <m:t> </m:t>
                    </m:r>
                    <m:d>
                      <m:dPr>
                        <m:ctrlPr>
                          <a:rPr lang="es-ES" b="0" i="0" smtClean="0">
                            <a:latin typeface="Cambria Math"/>
                          </a:rPr>
                        </m:ctrlPr>
                      </m:dPr>
                      <m:e>
                        <m:r>
                          <a:rPr lang="es-ES" b="0" i="0" smtClean="0">
                            <a:latin typeface="Cambria Math"/>
                          </a:rPr>
                          <m:t>1−</m:t>
                        </m:r>
                        <m:sSup>
                          <m:sSupPr>
                            <m:ctrlPr>
                              <a:rPr lang="es-ES" b="0" i="0" smtClean="0">
                                <a:latin typeface="Cambria Math"/>
                              </a:rPr>
                            </m:ctrlPr>
                          </m:sSupPr>
                          <m:e>
                            <m:r>
                              <m:rPr>
                                <m:sty m:val="p"/>
                              </m:rPr>
                              <a:rPr lang="es-ES" b="0" i="0" smtClean="0">
                                <a:latin typeface="Cambria Math"/>
                              </a:rPr>
                              <m:t>e</m:t>
                            </m:r>
                          </m:e>
                          <m:sup>
                            <m:r>
                              <a:rPr lang="es-ES" b="0" i="0" smtClean="0">
                                <a:latin typeface="Cambria Math"/>
                              </a:rPr>
                              <m:t>−</m:t>
                            </m:r>
                            <m:f>
                              <m:fPr>
                                <m:ctrlPr>
                                  <a:rPr lang="es-ES" b="0" i="0" smtClean="0">
                                    <a:latin typeface="Cambria Math"/>
                                  </a:rPr>
                                </m:ctrlPr>
                              </m:fPr>
                              <m:num>
                                <m:r>
                                  <m:rPr>
                                    <m:sty m:val="p"/>
                                  </m:rPr>
                                  <a:rPr lang="es-ES" b="0" i="0" smtClean="0">
                                    <a:latin typeface="Cambria Math"/>
                                  </a:rPr>
                                  <m:t>t</m:t>
                                </m:r>
                              </m:num>
                              <m:den>
                                <m:r>
                                  <m:rPr>
                                    <m:sty m:val="p"/>
                                  </m:rPr>
                                  <a:rPr lang="es-ES" b="0" i="0" smtClean="0">
                                    <a:latin typeface="Cambria Math"/>
                                  </a:rPr>
                                  <m:t>RC</m:t>
                                </m:r>
                              </m:den>
                            </m:f>
                          </m:sup>
                        </m:sSup>
                      </m:e>
                    </m:d>
                    <m:r>
                      <a:rPr lang="es-ES" b="0" i="0" smtClean="0">
                        <a:latin typeface="Cambria Math"/>
                      </a:rPr>
                      <m:t>=</m:t>
                    </m:r>
                    <m:sSub>
                      <m:sSubPr>
                        <m:ctrlPr>
                          <a:rPr lang="es-ES" b="0" i="0" smtClean="0">
                            <a:latin typeface="Cambria Math"/>
                          </a:rPr>
                        </m:ctrlPr>
                      </m:sSubPr>
                      <m:e>
                        <m:r>
                          <m:rPr>
                            <m:sty m:val="p"/>
                          </m:rPr>
                          <a:rPr lang="es-ES" b="0" i="0" smtClean="0">
                            <a:latin typeface="Cambria Math"/>
                          </a:rPr>
                          <m:t>Q</m:t>
                        </m:r>
                      </m:e>
                      <m:sub>
                        <m:r>
                          <m:rPr>
                            <m:sty m:val="p"/>
                          </m:rPr>
                          <a:rPr lang="es-ES" b="0" i="0" smtClean="0">
                            <a:latin typeface="Cambria Math"/>
                          </a:rPr>
                          <m:t>f</m:t>
                        </m:r>
                      </m:sub>
                    </m:sSub>
                    <m:d>
                      <m:dPr>
                        <m:ctrlPr>
                          <a:rPr lang="es-ES" i="1">
                            <a:latin typeface="Cambria Math"/>
                          </a:rPr>
                        </m:ctrlPr>
                      </m:dPr>
                      <m:e>
                        <m:r>
                          <a:rPr lang="es-ES">
                            <a:latin typeface="Cambria Math"/>
                          </a:rPr>
                          <m:t>1−</m:t>
                        </m:r>
                        <m:sSup>
                          <m:sSupPr>
                            <m:ctrlPr>
                              <a:rPr lang="es-ES" i="1">
                                <a:latin typeface="Cambria Math"/>
                              </a:rPr>
                            </m:ctrlPr>
                          </m:sSupPr>
                          <m:e>
                            <m:r>
                              <m:rPr>
                                <m:sty m:val="p"/>
                              </m:rPr>
                              <a:rPr lang="es-ES">
                                <a:latin typeface="Cambria Math"/>
                              </a:rPr>
                              <m:t>e</m:t>
                            </m:r>
                          </m:e>
                          <m:sup>
                            <m:r>
                              <a:rPr lang="es-ES">
                                <a:latin typeface="Cambria Math"/>
                              </a:rPr>
                              <m:t>−</m:t>
                            </m:r>
                            <m:f>
                              <m:fPr>
                                <m:ctrlPr>
                                  <a:rPr lang="es-ES" i="1">
                                    <a:latin typeface="Cambria Math"/>
                                  </a:rPr>
                                </m:ctrlPr>
                              </m:fPr>
                              <m:num>
                                <m:r>
                                  <m:rPr>
                                    <m:sty m:val="p"/>
                                  </m:rPr>
                                  <a:rPr lang="es-ES">
                                    <a:latin typeface="Cambria Math"/>
                                  </a:rPr>
                                  <m:t>t</m:t>
                                </m:r>
                              </m:num>
                              <m:den>
                                <m:r>
                                  <m:rPr>
                                    <m:sty m:val="p"/>
                                  </m:rPr>
                                  <a:rPr lang="es-ES">
                                    <a:latin typeface="Cambria Math"/>
                                  </a:rPr>
                                  <m:t>RC</m:t>
                                </m:r>
                              </m:den>
                            </m:f>
                          </m:sup>
                        </m:sSup>
                      </m:e>
                    </m:d>
                  </m:oMath>
                </a14:m>
                <a:endParaRPr lang="es-ES" dirty="0" smtClean="0"/>
              </a:p>
              <a:p>
                <a:pPr marL="358775" indent="-314325">
                  <a:buNone/>
                </a:pPr>
                <a:endParaRPr lang="es-ES" sz="600" dirty="0" smtClean="0"/>
              </a:p>
              <a:p>
                <a:pPr marL="358775" indent="-314325">
                  <a:buNone/>
                </a:pPr>
                <a14:m>
                  <m:oMathPara xmlns:m="http://schemas.openxmlformats.org/officeDocument/2006/math">
                    <m:oMathParaPr>
                      <m:jc m:val="center"/>
                    </m:oMathParaPr>
                    <m:oMath xmlns:m="http://schemas.openxmlformats.org/officeDocument/2006/math">
                      <m:r>
                        <a:rPr lang="es-ES" sz="3400" b="1" i="1" smtClean="0">
                          <a:solidFill>
                            <a:srgbClr val="C00000"/>
                          </a:solidFill>
                          <a:latin typeface="Cambria Math"/>
                        </a:rPr>
                        <m:t>𝒒</m:t>
                      </m:r>
                      <m:r>
                        <a:rPr lang="es-ES" sz="3400" b="1" i="1" smtClean="0">
                          <a:solidFill>
                            <a:srgbClr val="C00000"/>
                          </a:solidFill>
                          <a:latin typeface="Cambria Math"/>
                        </a:rPr>
                        <m:t>(</m:t>
                      </m:r>
                      <m:r>
                        <a:rPr lang="es-ES" sz="3400" b="1" i="1" smtClean="0">
                          <a:solidFill>
                            <a:srgbClr val="C00000"/>
                          </a:solidFill>
                          <a:latin typeface="Cambria Math"/>
                        </a:rPr>
                        <m:t>𝒕</m:t>
                      </m:r>
                      <m:r>
                        <a:rPr lang="es-ES" sz="3400" b="1" i="1" smtClean="0">
                          <a:solidFill>
                            <a:srgbClr val="C00000"/>
                          </a:solidFill>
                          <a:latin typeface="Cambria Math"/>
                        </a:rPr>
                        <m:t>)</m:t>
                      </m:r>
                      <m:r>
                        <a:rPr lang="es-ES" sz="3400" b="1">
                          <a:solidFill>
                            <a:srgbClr val="C00000"/>
                          </a:solidFill>
                          <a:latin typeface="Cambria Math"/>
                        </a:rPr>
                        <m:t>=</m:t>
                      </m:r>
                      <m:r>
                        <a:rPr lang="es-ES" sz="3400" b="1" i="1">
                          <a:solidFill>
                            <a:srgbClr val="C00000"/>
                          </a:solidFill>
                          <a:latin typeface="Cambria Math"/>
                          <a:sym typeface="Wingdings" pitchFamily="2" charset="2"/>
                        </a:rPr>
                        <m:t>𝑪</m:t>
                      </m:r>
                      <m:r>
                        <m:rPr>
                          <m:nor/>
                        </m:rPr>
                        <a:rPr lang="es-ES" sz="4000" b="1">
                          <a:solidFill>
                            <a:srgbClr val="C00000"/>
                          </a:solidFill>
                          <a:latin typeface="Kunstler Script"/>
                          <a:ea typeface="Times New Roman"/>
                          <a:cs typeface="Times New Roman"/>
                        </a:rPr>
                        <m:t>E</m:t>
                      </m:r>
                      <m:r>
                        <a:rPr lang="es-ES" sz="4000" b="1">
                          <a:solidFill>
                            <a:srgbClr val="C00000"/>
                          </a:solidFill>
                          <a:latin typeface="Cambria Math"/>
                          <a:ea typeface="Times New Roman"/>
                          <a:cs typeface="Times New Roman"/>
                        </a:rPr>
                        <m:t> </m:t>
                      </m:r>
                      <m:d>
                        <m:dPr>
                          <m:ctrlPr>
                            <a:rPr lang="es-ES" sz="3400" b="1" i="1">
                              <a:solidFill>
                                <a:srgbClr val="C00000"/>
                              </a:solidFill>
                              <a:latin typeface="Cambria Math"/>
                            </a:rPr>
                          </m:ctrlPr>
                        </m:dPr>
                        <m:e>
                          <m:r>
                            <a:rPr lang="es-ES" sz="3400" b="1" i="1">
                              <a:solidFill>
                                <a:srgbClr val="C00000"/>
                              </a:solidFill>
                              <a:latin typeface="Cambria Math"/>
                            </a:rPr>
                            <m:t>𝟏</m:t>
                          </m:r>
                          <m:r>
                            <a:rPr lang="es-ES" sz="3400" b="1">
                              <a:solidFill>
                                <a:srgbClr val="C00000"/>
                              </a:solidFill>
                              <a:latin typeface="Cambria Math"/>
                            </a:rPr>
                            <m:t>−</m:t>
                          </m:r>
                          <m:sSup>
                            <m:sSupPr>
                              <m:ctrlPr>
                                <a:rPr lang="es-ES" sz="3400" b="1" i="1">
                                  <a:solidFill>
                                    <a:srgbClr val="C00000"/>
                                  </a:solidFill>
                                  <a:latin typeface="Cambria Math"/>
                                </a:rPr>
                              </m:ctrlPr>
                            </m:sSupPr>
                            <m:e>
                              <m:r>
                                <a:rPr lang="es-ES" sz="3400" b="1" i="1">
                                  <a:solidFill>
                                    <a:srgbClr val="C00000"/>
                                  </a:solidFill>
                                  <a:latin typeface="Cambria Math"/>
                                </a:rPr>
                                <m:t>𝒆</m:t>
                              </m:r>
                            </m:e>
                            <m:sup>
                              <m:r>
                                <a:rPr lang="es-ES" sz="3400" b="1">
                                  <a:solidFill>
                                    <a:srgbClr val="C00000"/>
                                  </a:solidFill>
                                  <a:latin typeface="Cambria Math"/>
                                </a:rPr>
                                <m:t>−</m:t>
                              </m:r>
                              <m:f>
                                <m:fPr>
                                  <m:ctrlPr>
                                    <a:rPr lang="es-ES" sz="3400" b="1" i="1">
                                      <a:solidFill>
                                        <a:srgbClr val="C00000"/>
                                      </a:solidFill>
                                      <a:latin typeface="Cambria Math"/>
                                    </a:rPr>
                                  </m:ctrlPr>
                                </m:fPr>
                                <m:num>
                                  <m:r>
                                    <a:rPr lang="es-ES" sz="3400" b="1" i="1">
                                      <a:solidFill>
                                        <a:srgbClr val="C00000"/>
                                      </a:solidFill>
                                      <a:latin typeface="Cambria Math"/>
                                    </a:rPr>
                                    <m:t>𝒕</m:t>
                                  </m:r>
                                </m:num>
                                <m:den>
                                  <m:r>
                                    <a:rPr lang="es-ES" sz="3400" b="1" i="1">
                                      <a:solidFill>
                                        <a:srgbClr val="C00000"/>
                                      </a:solidFill>
                                      <a:latin typeface="Cambria Math"/>
                                    </a:rPr>
                                    <m:t>𝑹𝑪</m:t>
                                  </m:r>
                                </m:den>
                              </m:f>
                            </m:sup>
                          </m:sSup>
                        </m:e>
                      </m:d>
                    </m:oMath>
                  </m:oMathPara>
                </a14:m>
                <a:endParaRPr lang="es-ES" b="1" dirty="0" smtClean="0">
                  <a:solidFill>
                    <a:srgbClr val="C00000"/>
                  </a:solidFill>
                </a:endParaRPr>
              </a:p>
              <a:p>
                <a:pPr marL="358775" indent="-314325"/>
                <a:endParaRPr lang="es-ES" sz="700" dirty="0" smtClean="0"/>
              </a:p>
              <a:p>
                <a:pPr marL="358775" indent="-314325"/>
                <a:r>
                  <a:rPr lang="es-ES" dirty="0" smtClean="0"/>
                  <a:t>Derivando ahora con respecto al tiempo:</a:t>
                </a:r>
              </a:p>
              <a:p>
                <a:pPr marL="365760" lvl="1" indent="0">
                  <a:buNone/>
                </a:pPr>
                <a14:m>
                  <m:oMathPara xmlns:m="http://schemas.openxmlformats.org/officeDocument/2006/math">
                    <m:oMathParaPr>
                      <m:jc m:val="left"/>
                    </m:oMathParaPr>
                    <m:oMath xmlns:m="http://schemas.openxmlformats.org/officeDocument/2006/math">
                      <m:r>
                        <a:rPr lang="es-ES" b="0" i="1" smtClean="0">
                          <a:latin typeface="Cambria Math"/>
                        </a:rPr>
                        <m:t>𝑖</m:t>
                      </m:r>
                      <m:r>
                        <a:rPr lang="es-ES" b="0" i="1" smtClean="0">
                          <a:latin typeface="Cambria Math"/>
                        </a:rPr>
                        <m:t>=</m:t>
                      </m:r>
                      <m:f>
                        <m:fPr>
                          <m:ctrlPr>
                            <a:rPr lang="es-ES" b="0" i="1" smtClean="0">
                              <a:latin typeface="Cambria Math"/>
                            </a:rPr>
                          </m:ctrlPr>
                        </m:fPr>
                        <m:num>
                          <m:r>
                            <a:rPr lang="es-ES" b="0" i="1" smtClean="0">
                              <a:latin typeface="Cambria Math"/>
                            </a:rPr>
                            <m:t>𝑑𝑞</m:t>
                          </m:r>
                        </m:num>
                        <m:den>
                          <m:r>
                            <a:rPr lang="es-ES" b="0" i="1" smtClean="0">
                              <a:latin typeface="Cambria Math"/>
                            </a:rPr>
                            <m:t>𝑑𝑡</m:t>
                          </m:r>
                        </m:den>
                      </m:f>
                      <m:r>
                        <a:rPr lang="es-ES" b="0" i="1" smtClean="0">
                          <a:latin typeface="Cambria Math"/>
                        </a:rPr>
                        <m:t>=</m:t>
                      </m:r>
                      <m:f>
                        <m:fPr>
                          <m:ctrlPr>
                            <a:rPr lang="es-ES" b="0" i="1" smtClean="0">
                              <a:latin typeface="Cambria Math"/>
                            </a:rPr>
                          </m:ctrlPr>
                        </m:fPr>
                        <m:num>
                          <m:r>
                            <m:rPr>
                              <m:nor/>
                            </m:rPr>
                            <a:rPr lang="es-ES" b="1" smtClean="0">
                              <a:solidFill>
                                <a:schemeClr val="tx1"/>
                              </a:solidFill>
                              <a:latin typeface="Kunstler Script"/>
                              <a:ea typeface="Times New Roman"/>
                              <a:cs typeface="Times New Roman"/>
                            </a:rPr>
                            <m:t>E</m:t>
                          </m:r>
                        </m:num>
                        <m:den>
                          <m:r>
                            <a:rPr lang="es-ES" b="0" i="1" smtClean="0">
                              <a:latin typeface="Cambria Math"/>
                            </a:rPr>
                            <m:t>𝑅</m:t>
                          </m:r>
                        </m:den>
                      </m:f>
                      <m:sSup>
                        <m:sSupPr>
                          <m:ctrlPr>
                            <a:rPr lang="es-ES" b="0" i="1" smtClean="0">
                              <a:latin typeface="Cambria Math"/>
                            </a:rPr>
                          </m:ctrlPr>
                        </m:sSupPr>
                        <m:e>
                          <m:r>
                            <a:rPr lang="es-ES" b="0" i="1" smtClean="0">
                              <a:latin typeface="Cambria Math"/>
                            </a:rPr>
                            <m:t>𝑒</m:t>
                          </m:r>
                        </m:e>
                        <m:sup>
                          <m:r>
                            <a:rPr lang="es-ES" b="0" i="1" smtClean="0">
                              <a:latin typeface="Cambria Math"/>
                            </a:rPr>
                            <m:t>−</m:t>
                          </m:r>
                          <m:f>
                            <m:fPr>
                              <m:ctrlPr>
                                <a:rPr lang="es-ES" b="0" i="1" smtClean="0">
                                  <a:latin typeface="Cambria Math"/>
                                </a:rPr>
                              </m:ctrlPr>
                            </m:fPr>
                            <m:num>
                              <m:r>
                                <a:rPr lang="es-ES" b="0" i="1" smtClean="0">
                                  <a:latin typeface="Cambria Math"/>
                                </a:rPr>
                                <m:t>𝑡</m:t>
                              </m:r>
                            </m:num>
                            <m:den>
                              <m:r>
                                <a:rPr lang="es-ES" b="0" i="1" smtClean="0">
                                  <a:latin typeface="Cambria Math"/>
                                </a:rPr>
                                <m:t>𝑅𝐶</m:t>
                              </m:r>
                            </m:den>
                          </m:f>
                        </m:sup>
                      </m:sSup>
                      <m:r>
                        <a:rPr lang="es-ES" b="0" i="1" smtClean="0">
                          <a:latin typeface="Cambria Math"/>
                        </a:rPr>
                        <m:t>=</m:t>
                      </m:r>
                      <m:sSub>
                        <m:sSubPr>
                          <m:ctrlPr>
                            <a:rPr lang="es-ES" b="0" i="1" smtClean="0">
                              <a:latin typeface="Cambria Math"/>
                            </a:rPr>
                          </m:ctrlPr>
                        </m:sSubPr>
                        <m:e>
                          <m:r>
                            <a:rPr lang="es-ES" b="0" i="1" smtClean="0">
                              <a:latin typeface="Cambria Math"/>
                            </a:rPr>
                            <m:t>𝐼</m:t>
                          </m:r>
                        </m:e>
                        <m:sub>
                          <m:r>
                            <a:rPr lang="es-ES" b="0" i="1" smtClean="0">
                              <a:latin typeface="Cambria Math"/>
                            </a:rPr>
                            <m:t>0</m:t>
                          </m:r>
                        </m:sub>
                      </m:sSub>
                      <m:sSup>
                        <m:sSupPr>
                          <m:ctrlPr>
                            <a:rPr lang="es-ES" b="0" i="1" smtClean="0">
                              <a:latin typeface="Cambria Math"/>
                            </a:rPr>
                          </m:ctrlPr>
                        </m:sSupPr>
                        <m:e>
                          <m:r>
                            <a:rPr lang="es-ES" b="0" i="1" smtClean="0">
                              <a:latin typeface="Cambria Math"/>
                            </a:rPr>
                            <m:t>𝑒</m:t>
                          </m:r>
                        </m:e>
                        <m:sup>
                          <m:r>
                            <a:rPr lang="es-ES" b="0" i="1" smtClean="0">
                              <a:latin typeface="Cambria Math"/>
                            </a:rPr>
                            <m:t>−</m:t>
                          </m:r>
                          <m:f>
                            <m:fPr>
                              <m:ctrlPr>
                                <a:rPr lang="es-ES" b="0" i="1" smtClean="0">
                                  <a:latin typeface="Cambria Math"/>
                                </a:rPr>
                              </m:ctrlPr>
                            </m:fPr>
                            <m:num>
                              <m:r>
                                <a:rPr lang="es-ES" b="0" i="1" smtClean="0">
                                  <a:latin typeface="Cambria Math"/>
                                </a:rPr>
                                <m:t>𝑡</m:t>
                              </m:r>
                            </m:num>
                            <m:den>
                              <m:r>
                                <a:rPr lang="es-ES" b="0" i="1" smtClean="0">
                                  <a:latin typeface="Cambria Math"/>
                                </a:rPr>
                                <m:t>𝑅𝐶</m:t>
                              </m:r>
                            </m:den>
                          </m:f>
                        </m:sup>
                      </m:sSup>
                    </m:oMath>
                  </m:oMathPara>
                </a14:m>
                <a:endParaRPr lang="es-ES" dirty="0" smtClean="0"/>
              </a:p>
              <a:p>
                <a:pPr marL="45720" indent="0">
                  <a:buNone/>
                </a:pPr>
                <a14:m>
                  <m:oMathPara xmlns:m="http://schemas.openxmlformats.org/officeDocument/2006/math">
                    <m:oMathParaPr>
                      <m:jc m:val="center"/>
                    </m:oMathParaPr>
                    <m:oMath xmlns:m="http://schemas.openxmlformats.org/officeDocument/2006/math">
                      <m:r>
                        <a:rPr lang="es-ES" sz="3400" b="1" i="1" smtClean="0">
                          <a:solidFill>
                            <a:srgbClr val="C00000"/>
                          </a:solidFill>
                          <a:latin typeface="Cambria Math"/>
                        </a:rPr>
                        <m:t>𝒊</m:t>
                      </m:r>
                      <m:d>
                        <m:dPr>
                          <m:ctrlPr>
                            <a:rPr lang="es-ES" sz="3400" b="1" i="1" smtClean="0">
                              <a:solidFill>
                                <a:srgbClr val="C00000"/>
                              </a:solidFill>
                              <a:latin typeface="Cambria Math"/>
                            </a:rPr>
                          </m:ctrlPr>
                        </m:dPr>
                        <m:e>
                          <m:r>
                            <a:rPr lang="es-ES" sz="3400" b="1" i="1" smtClean="0">
                              <a:solidFill>
                                <a:srgbClr val="C00000"/>
                              </a:solidFill>
                              <a:latin typeface="Cambria Math"/>
                            </a:rPr>
                            <m:t>𝒕</m:t>
                          </m:r>
                        </m:e>
                      </m:d>
                      <m:r>
                        <a:rPr lang="es-ES" sz="3400" b="1" i="1" smtClean="0">
                          <a:solidFill>
                            <a:srgbClr val="C00000"/>
                          </a:solidFill>
                          <a:latin typeface="Cambria Math"/>
                        </a:rPr>
                        <m:t>=</m:t>
                      </m:r>
                      <m:f>
                        <m:fPr>
                          <m:ctrlPr>
                            <a:rPr lang="es-ES" sz="3400" b="1" i="1">
                              <a:solidFill>
                                <a:srgbClr val="C00000"/>
                              </a:solidFill>
                              <a:latin typeface="Cambria Math"/>
                            </a:rPr>
                          </m:ctrlPr>
                        </m:fPr>
                        <m:num>
                          <m:r>
                            <m:rPr>
                              <m:nor/>
                            </m:rPr>
                            <a:rPr lang="es-ES" sz="3400" b="1">
                              <a:solidFill>
                                <a:srgbClr val="C00000"/>
                              </a:solidFill>
                              <a:latin typeface="Kunstler Script"/>
                              <a:ea typeface="Times New Roman"/>
                              <a:cs typeface="Times New Roman"/>
                            </a:rPr>
                            <m:t>E</m:t>
                          </m:r>
                        </m:num>
                        <m:den>
                          <m:r>
                            <a:rPr lang="es-ES" sz="3400" b="1" i="1">
                              <a:solidFill>
                                <a:srgbClr val="C00000"/>
                              </a:solidFill>
                              <a:latin typeface="Cambria Math"/>
                            </a:rPr>
                            <m:t>𝑹</m:t>
                          </m:r>
                        </m:den>
                      </m:f>
                      <m:sSup>
                        <m:sSupPr>
                          <m:ctrlPr>
                            <a:rPr lang="es-ES" sz="3400" b="1" i="1">
                              <a:solidFill>
                                <a:srgbClr val="C00000"/>
                              </a:solidFill>
                              <a:latin typeface="Cambria Math"/>
                            </a:rPr>
                          </m:ctrlPr>
                        </m:sSupPr>
                        <m:e>
                          <m:r>
                            <a:rPr lang="es-ES" sz="3400" b="1" i="1">
                              <a:solidFill>
                                <a:srgbClr val="C00000"/>
                              </a:solidFill>
                              <a:latin typeface="Cambria Math"/>
                            </a:rPr>
                            <m:t>𝒆</m:t>
                          </m:r>
                        </m:e>
                        <m:sup>
                          <m:r>
                            <a:rPr lang="es-ES" sz="3400" b="1" i="1">
                              <a:solidFill>
                                <a:srgbClr val="C00000"/>
                              </a:solidFill>
                              <a:latin typeface="Cambria Math"/>
                            </a:rPr>
                            <m:t>−</m:t>
                          </m:r>
                          <m:f>
                            <m:fPr>
                              <m:ctrlPr>
                                <a:rPr lang="es-ES" sz="3400" b="1" i="1">
                                  <a:solidFill>
                                    <a:srgbClr val="C00000"/>
                                  </a:solidFill>
                                  <a:latin typeface="Cambria Math"/>
                                </a:rPr>
                              </m:ctrlPr>
                            </m:fPr>
                            <m:num>
                              <m:r>
                                <a:rPr lang="es-ES" sz="3400" b="1" i="1">
                                  <a:solidFill>
                                    <a:srgbClr val="C00000"/>
                                  </a:solidFill>
                                  <a:latin typeface="Cambria Math"/>
                                </a:rPr>
                                <m:t>𝒕</m:t>
                              </m:r>
                            </m:num>
                            <m:den>
                              <m:r>
                                <a:rPr lang="es-ES" sz="3400" b="1" i="1">
                                  <a:solidFill>
                                    <a:srgbClr val="C00000"/>
                                  </a:solidFill>
                                  <a:latin typeface="Cambria Math"/>
                                </a:rPr>
                                <m:t>𝑹𝑪</m:t>
                              </m:r>
                            </m:den>
                          </m:f>
                        </m:sup>
                      </m:sSup>
                    </m:oMath>
                  </m:oMathPara>
                </a14:m>
                <a:endParaRPr lang="es-ES" b="1" dirty="0" smtClean="0">
                  <a:solidFill>
                    <a:srgbClr val="C00000"/>
                  </a:solidFill>
                </a:endParaRPr>
              </a:p>
              <a:p>
                <a:pPr marL="45720" indent="0">
                  <a:buNone/>
                </a:pPr>
                <a:endParaRPr lang="es-ES" b="0" dirty="0" smtClean="0"/>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xfrm>
                <a:off x="-1" y="1538790"/>
                <a:ext cx="9027496" cy="5265585"/>
              </a:xfrm>
              <a:blipFill rotWithShape="1">
                <a:blip r:embed="rId2"/>
                <a:stretch>
                  <a:fillRect t="-463"/>
                </a:stretch>
              </a:blipFill>
            </p:spPr>
            <p:txBody>
              <a:bodyPr/>
              <a:lstStyle/>
              <a:p>
                <a:r>
                  <a:rPr lang="en-US">
                    <a:noFill/>
                  </a:rPr>
                  <a:t> </a:t>
                </a:r>
              </a:p>
            </p:txBody>
          </p:sp>
        </mc:Fallback>
      </mc:AlternateContent>
      <p:sp>
        <p:nvSpPr>
          <p:cNvPr id="9" name="8 Rectángulo redondeado"/>
          <p:cNvSpPr/>
          <p:nvPr/>
        </p:nvSpPr>
        <p:spPr>
          <a:xfrm>
            <a:off x="2771799" y="4397338"/>
            <a:ext cx="3285365" cy="67507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9 Rectángulo redondeado"/>
          <p:cNvSpPr/>
          <p:nvPr/>
        </p:nvSpPr>
        <p:spPr>
          <a:xfrm>
            <a:off x="3536885" y="5994285"/>
            <a:ext cx="1935215" cy="76508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593127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Conector recto de flecha"/>
          <p:cNvCxnSpPr/>
          <p:nvPr/>
        </p:nvCxnSpPr>
        <p:spPr>
          <a:xfrm flipH="1">
            <a:off x="2267980" y="2213865"/>
            <a:ext cx="3024101" cy="2790310"/>
          </a:xfrm>
          <a:prstGeom prst="straightConnector1">
            <a:avLst/>
          </a:prstGeom>
          <a:ln w="28575">
            <a:solidFill>
              <a:schemeClr val="bg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p:txBody>
          <a:bodyPr/>
          <a:lstStyle/>
          <a:p>
            <a:r>
              <a:rPr lang="es-ES" dirty="0" smtClean="0"/>
              <a:t>Carga de un condensador</a:t>
            </a:r>
            <a:endParaRPr lang="es-ES" dirty="0"/>
          </a:p>
        </p:txBody>
      </p:sp>
      <p:sp>
        <p:nvSpPr>
          <p:cNvPr id="3" name="2 Marcador de número de diapositiva"/>
          <p:cNvSpPr>
            <a:spLocks noGrp="1"/>
          </p:cNvSpPr>
          <p:nvPr>
            <p:ph type="sldNum" sz="quarter" idx="12"/>
          </p:nvPr>
        </p:nvSpPr>
        <p:spPr>
          <a:xfrm>
            <a:off x="0" y="1268760"/>
            <a:ext cx="533400" cy="244476"/>
          </a:xfrm>
        </p:spPr>
        <p:txBody>
          <a:bodyPr>
            <a:normAutofit fontScale="85000" lnSpcReduction="20000"/>
          </a:bodyPr>
          <a:lstStyle/>
          <a:p>
            <a:pPr>
              <a:defRPr/>
            </a:pPr>
            <a:fld id="{EDC582AC-EEDE-44FB-91FC-D700AD3AA88C}" type="slidenum">
              <a:rPr lang="es-ES" smtClean="0"/>
              <a:pPr>
                <a:defRPr/>
              </a:pPr>
              <a:t>65</a:t>
            </a:fld>
            <a:endParaRPr lang="es-ES" dirty="0"/>
          </a:p>
        </p:txBody>
      </p:sp>
      <p:pic>
        <p:nvPicPr>
          <p:cNvPr id="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525" y="2598744"/>
            <a:ext cx="3870429" cy="340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7034" y="2598744"/>
            <a:ext cx="3905291" cy="340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7" name="6 Rectángulo"/>
              <p:cNvSpPr/>
              <p:nvPr/>
            </p:nvSpPr>
            <p:spPr>
              <a:xfrm>
                <a:off x="5427095" y="6000338"/>
                <a:ext cx="3594958" cy="624017"/>
              </a:xfrm>
              <a:prstGeom prst="rect">
                <a:avLst/>
              </a:prstGeom>
            </p:spPr>
            <p:txBody>
              <a:bodyPr wrap="none">
                <a:spAutoFit/>
              </a:bodyPr>
              <a:lstStyle/>
              <a:p>
                <a:pPr marL="358775" indent="-314325">
                  <a:buNone/>
                </a:pPr>
                <a14:m>
                  <m:oMathPara xmlns:m="http://schemas.openxmlformats.org/officeDocument/2006/math">
                    <m:oMathParaPr>
                      <m:jc m:val="center"/>
                    </m:oMathParaPr>
                    <m:oMath xmlns:m="http://schemas.openxmlformats.org/officeDocument/2006/math">
                      <m:r>
                        <a:rPr lang="es-ES" sz="2400" b="1" i="1">
                          <a:solidFill>
                            <a:srgbClr val="C00000"/>
                          </a:solidFill>
                          <a:latin typeface="Cambria Math"/>
                        </a:rPr>
                        <m:t>𝒒</m:t>
                      </m:r>
                      <m:r>
                        <a:rPr lang="es-ES" sz="2400" b="1" i="1">
                          <a:solidFill>
                            <a:srgbClr val="C00000"/>
                          </a:solidFill>
                          <a:latin typeface="Cambria Math"/>
                        </a:rPr>
                        <m:t>(</m:t>
                      </m:r>
                      <m:r>
                        <a:rPr lang="es-ES" sz="2400" b="1" i="1">
                          <a:solidFill>
                            <a:srgbClr val="C00000"/>
                          </a:solidFill>
                          <a:latin typeface="Cambria Math"/>
                        </a:rPr>
                        <m:t>𝒕</m:t>
                      </m:r>
                      <m:r>
                        <a:rPr lang="es-ES" sz="2400" b="1" i="1">
                          <a:solidFill>
                            <a:srgbClr val="C00000"/>
                          </a:solidFill>
                          <a:latin typeface="Cambria Math"/>
                        </a:rPr>
                        <m:t>)</m:t>
                      </m:r>
                      <m:r>
                        <a:rPr lang="es-ES" sz="2400" b="1">
                          <a:solidFill>
                            <a:srgbClr val="C00000"/>
                          </a:solidFill>
                          <a:latin typeface="Cambria Math"/>
                        </a:rPr>
                        <m:t>=</m:t>
                      </m:r>
                      <m:r>
                        <a:rPr lang="es-ES" sz="2400" b="1" i="1">
                          <a:solidFill>
                            <a:srgbClr val="C00000"/>
                          </a:solidFill>
                          <a:latin typeface="Cambria Math"/>
                          <a:sym typeface="Wingdings" pitchFamily="2" charset="2"/>
                        </a:rPr>
                        <m:t>𝑪</m:t>
                      </m:r>
                      <m:r>
                        <m:rPr>
                          <m:nor/>
                        </m:rPr>
                        <a:rPr lang="es-ES" sz="2800" b="1">
                          <a:solidFill>
                            <a:srgbClr val="C00000"/>
                          </a:solidFill>
                          <a:latin typeface="Kunstler Script"/>
                          <a:ea typeface="Times New Roman"/>
                          <a:cs typeface="Times New Roman"/>
                        </a:rPr>
                        <m:t>E</m:t>
                      </m:r>
                      <m:r>
                        <a:rPr lang="es-ES" sz="2800" b="1">
                          <a:solidFill>
                            <a:srgbClr val="C00000"/>
                          </a:solidFill>
                          <a:latin typeface="Cambria Math"/>
                          <a:ea typeface="Times New Roman"/>
                          <a:cs typeface="Times New Roman"/>
                        </a:rPr>
                        <m:t> </m:t>
                      </m:r>
                      <m:d>
                        <m:dPr>
                          <m:ctrlPr>
                            <a:rPr lang="es-ES" sz="2400" b="1" i="1">
                              <a:solidFill>
                                <a:srgbClr val="C00000"/>
                              </a:solidFill>
                              <a:latin typeface="Cambria Math"/>
                            </a:rPr>
                          </m:ctrlPr>
                        </m:dPr>
                        <m:e>
                          <m:r>
                            <a:rPr lang="es-ES" sz="2400" b="1" i="1">
                              <a:solidFill>
                                <a:srgbClr val="C00000"/>
                              </a:solidFill>
                              <a:latin typeface="Cambria Math"/>
                            </a:rPr>
                            <m:t>𝟏</m:t>
                          </m:r>
                          <m:r>
                            <a:rPr lang="es-ES" sz="2400" b="1">
                              <a:solidFill>
                                <a:srgbClr val="C00000"/>
                              </a:solidFill>
                              <a:latin typeface="Cambria Math"/>
                            </a:rPr>
                            <m:t>−</m:t>
                          </m:r>
                          <m:sSup>
                            <m:sSupPr>
                              <m:ctrlPr>
                                <a:rPr lang="es-ES" sz="2400" b="1" i="1">
                                  <a:solidFill>
                                    <a:srgbClr val="C00000"/>
                                  </a:solidFill>
                                  <a:latin typeface="Cambria Math"/>
                                </a:rPr>
                              </m:ctrlPr>
                            </m:sSupPr>
                            <m:e>
                              <m:r>
                                <a:rPr lang="es-ES" sz="2400" b="1" i="1">
                                  <a:solidFill>
                                    <a:srgbClr val="C00000"/>
                                  </a:solidFill>
                                  <a:latin typeface="Cambria Math"/>
                                </a:rPr>
                                <m:t>𝒆</m:t>
                              </m:r>
                            </m:e>
                            <m:sup>
                              <m:r>
                                <a:rPr lang="es-ES" sz="2400" b="1">
                                  <a:solidFill>
                                    <a:srgbClr val="C00000"/>
                                  </a:solidFill>
                                  <a:latin typeface="Cambria Math"/>
                                </a:rPr>
                                <m:t>−</m:t>
                              </m:r>
                              <m:f>
                                <m:fPr>
                                  <m:ctrlPr>
                                    <a:rPr lang="es-ES" sz="2400" b="1" i="1">
                                      <a:solidFill>
                                        <a:srgbClr val="C00000"/>
                                      </a:solidFill>
                                      <a:latin typeface="Cambria Math"/>
                                    </a:rPr>
                                  </m:ctrlPr>
                                </m:fPr>
                                <m:num>
                                  <m:r>
                                    <a:rPr lang="es-ES" sz="2400" b="1" i="1">
                                      <a:solidFill>
                                        <a:srgbClr val="C00000"/>
                                      </a:solidFill>
                                      <a:latin typeface="Cambria Math"/>
                                    </a:rPr>
                                    <m:t>𝒕</m:t>
                                  </m:r>
                                </m:num>
                                <m:den>
                                  <m:r>
                                    <a:rPr lang="es-ES" sz="2400" b="1" i="1">
                                      <a:solidFill>
                                        <a:srgbClr val="C00000"/>
                                      </a:solidFill>
                                      <a:latin typeface="Cambria Math"/>
                                    </a:rPr>
                                    <m:t>𝑹𝑪</m:t>
                                  </m:r>
                                </m:den>
                              </m:f>
                            </m:sup>
                          </m:sSup>
                        </m:e>
                      </m:d>
                    </m:oMath>
                  </m:oMathPara>
                </a14:m>
                <a:endParaRPr lang="es-ES" sz="2400" b="1" dirty="0">
                  <a:solidFill>
                    <a:srgbClr val="C00000"/>
                  </a:solidFill>
                </a:endParaRPr>
              </a:p>
            </p:txBody>
          </p:sp>
        </mc:Choice>
        <mc:Fallback>
          <p:sp>
            <p:nvSpPr>
              <p:cNvPr id="7" name="6 Rectángulo"/>
              <p:cNvSpPr>
                <a:spLocks noRot="1" noChangeAspect="1" noMove="1" noResize="1" noEditPoints="1" noAdjustHandles="1" noChangeArrowheads="1" noChangeShapeType="1" noTextEdit="1"/>
              </p:cNvSpPr>
              <p:nvPr/>
            </p:nvSpPr>
            <p:spPr>
              <a:xfrm>
                <a:off x="5427095" y="6000338"/>
                <a:ext cx="3594958" cy="62401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7 Rectángulo"/>
              <p:cNvSpPr/>
              <p:nvPr/>
            </p:nvSpPr>
            <p:spPr>
              <a:xfrm>
                <a:off x="701570" y="5914659"/>
                <a:ext cx="2123915" cy="799706"/>
              </a:xfrm>
              <a:prstGeom prst="rect">
                <a:avLst/>
              </a:prstGeom>
            </p:spPr>
            <p:txBody>
              <a:bodyPr wrap="none">
                <a:spAutoFit/>
              </a:bodyPr>
              <a:lstStyle/>
              <a:p>
                <a:pPr marL="45720" indent="0">
                  <a:buNone/>
                </a:pPr>
                <a14:m>
                  <m:oMathPara xmlns:m="http://schemas.openxmlformats.org/officeDocument/2006/math">
                    <m:oMathParaPr>
                      <m:jc m:val="center"/>
                    </m:oMathParaPr>
                    <m:oMath xmlns:m="http://schemas.openxmlformats.org/officeDocument/2006/math">
                      <m:r>
                        <a:rPr lang="es-ES" sz="2400" b="1" i="1">
                          <a:solidFill>
                            <a:srgbClr val="C00000"/>
                          </a:solidFill>
                          <a:latin typeface="Cambria Math"/>
                        </a:rPr>
                        <m:t>𝒊</m:t>
                      </m:r>
                      <m:d>
                        <m:dPr>
                          <m:ctrlPr>
                            <a:rPr lang="es-ES" sz="2400" b="1" i="1">
                              <a:solidFill>
                                <a:srgbClr val="C00000"/>
                              </a:solidFill>
                              <a:latin typeface="Cambria Math"/>
                            </a:rPr>
                          </m:ctrlPr>
                        </m:dPr>
                        <m:e>
                          <m:r>
                            <a:rPr lang="es-ES" sz="2400" b="1" i="1">
                              <a:solidFill>
                                <a:srgbClr val="C00000"/>
                              </a:solidFill>
                              <a:latin typeface="Cambria Math"/>
                            </a:rPr>
                            <m:t>𝒕</m:t>
                          </m:r>
                        </m:e>
                      </m:d>
                      <m:r>
                        <a:rPr lang="es-ES" sz="2400" b="1" i="1">
                          <a:solidFill>
                            <a:srgbClr val="C00000"/>
                          </a:solidFill>
                          <a:latin typeface="Cambria Math"/>
                        </a:rPr>
                        <m:t>=</m:t>
                      </m:r>
                      <m:f>
                        <m:fPr>
                          <m:ctrlPr>
                            <a:rPr lang="es-ES" sz="2400" b="1" i="1">
                              <a:solidFill>
                                <a:srgbClr val="C00000"/>
                              </a:solidFill>
                              <a:latin typeface="Cambria Math"/>
                            </a:rPr>
                          </m:ctrlPr>
                        </m:fPr>
                        <m:num>
                          <m:r>
                            <m:rPr>
                              <m:nor/>
                            </m:rPr>
                            <a:rPr lang="es-ES" sz="2400" b="1">
                              <a:solidFill>
                                <a:srgbClr val="C00000"/>
                              </a:solidFill>
                              <a:latin typeface="Kunstler Script"/>
                              <a:ea typeface="Times New Roman"/>
                              <a:cs typeface="Times New Roman"/>
                            </a:rPr>
                            <m:t>E</m:t>
                          </m:r>
                        </m:num>
                        <m:den>
                          <m:r>
                            <a:rPr lang="es-ES" sz="2400" b="1" i="1">
                              <a:solidFill>
                                <a:srgbClr val="C00000"/>
                              </a:solidFill>
                              <a:latin typeface="Cambria Math"/>
                            </a:rPr>
                            <m:t>𝑹</m:t>
                          </m:r>
                        </m:den>
                      </m:f>
                      <m:sSup>
                        <m:sSupPr>
                          <m:ctrlPr>
                            <a:rPr lang="es-ES" sz="2400" b="1" i="1">
                              <a:solidFill>
                                <a:srgbClr val="C00000"/>
                              </a:solidFill>
                              <a:latin typeface="Cambria Math"/>
                            </a:rPr>
                          </m:ctrlPr>
                        </m:sSupPr>
                        <m:e>
                          <m:r>
                            <a:rPr lang="es-ES" sz="2400" b="1" i="1">
                              <a:solidFill>
                                <a:srgbClr val="C00000"/>
                              </a:solidFill>
                              <a:latin typeface="Cambria Math"/>
                            </a:rPr>
                            <m:t>𝒆</m:t>
                          </m:r>
                        </m:e>
                        <m:sup>
                          <m:r>
                            <a:rPr lang="es-ES" sz="2400" b="1" i="1">
                              <a:solidFill>
                                <a:srgbClr val="C00000"/>
                              </a:solidFill>
                              <a:latin typeface="Cambria Math"/>
                            </a:rPr>
                            <m:t>−</m:t>
                          </m:r>
                          <m:f>
                            <m:fPr>
                              <m:ctrlPr>
                                <a:rPr lang="es-ES" sz="2400" b="1" i="1">
                                  <a:solidFill>
                                    <a:srgbClr val="C00000"/>
                                  </a:solidFill>
                                  <a:latin typeface="Cambria Math"/>
                                </a:rPr>
                              </m:ctrlPr>
                            </m:fPr>
                            <m:num>
                              <m:r>
                                <a:rPr lang="es-ES" sz="2400" b="1" i="1">
                                  <a:solidFill>
                                    <a:srgbClr val="C00000"/>
                                  </a:solidFill>
                                  <a:latin typeface="Cambria Math"/>
                                </a:rPr>
                                <m:t>𝒕</m:t>
                              </m:r>
                            </m:num>
                            <m:den>
                              <m:r>
                                <a:rPr lang="es-ES" sz="2400" b="1" i="1">
                                  <a:solidFill>
                                    <a:srgbClr val="C00000"/>
                                  </a:solidFill>
                                  <a:latin typeface="Cambria Math"/>
                                </a:rPr>
                                <m:t>𝑹𝑪</m:t>
                              </m:r>
                            </m:den>
                          </m:f>
                        </m:sup>
                      </m:sSup>
                    </m:oMath>
                  </m:oMathPara>
                </a14:m>
                <a:endParaRPr lang="es-ES" sz="2400" b="1" dirty="0">
                  <a:solidFill>
                    <a:srgbClr val="C00000"/>
                  </a:solidFill>
                </a:endParaRPr>
              </a:p>
            </p:txBody>
          </p:sp>
        </mc:Choice>
        <mc:Fallback>
          <p:sp>
            <p:nvSpPr>
              <p:cNvPr id="8" name="7 Rectángulo"/>
              <p:cNvSpPr>
                <a:spLocks noRot="1" noChangeAspect="1" noMove="1" noResize="1" noEditPoints="1" noAdjustHandles="1" noChangeArrowheads="1" noChangeShapeType="1" noTextEdit="1"/>
              </p:cNvSpPr>
              <p:nvPr/>
            </p:nvSpPr>
            <p:spPr>
              <a:xfrm>
                <a:off x="701570" y="5914659"/>
                <a:ext cx="2123915" cy="7997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8 CuadroTexto"/>
              <p:cNvSpPr txBox="1"/>
              <p:nvPr/>
            </p:nvSpPr>
            <p:spPr>
              <a:xfrm>
                <a:off x="143980" y="1752200"/>
                <a:ext cx="4248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14:m>
                  <m:oMath xmlns:m="http://schemas.openxmlformats.org/officeDocument/2006/math">
                    <m:r>
                      <a:rPr lang="es-ES" sz="2400" b="1" i="1" smtClean="0">
                        <a:solidFill>
                          <a:srgbClr val="C00000"/>
                        </a:solidFill>
                        <a:latin typeface="Cambria Math"/>
                      </a:rPr>
                      <m:t>𝝉</m:t>
                    </m:r>
                    <m:r>
                      <a:rPr lang="es-ES" sz="2400" b="1" i="1" smtClean="0">
                        <a:solidFill>
                          <a:srgbClr val="C00000"/>
                        </a:solidFill>
                        <a:latin typeface="Cambria Math"/>
                      </a:rPr>
                      <m:t>=</m:t>
                    </m:r>
                    <m:r>
                      <a:rPr lang="es-ES" sz="2400" b="1" i="1" smtClean="0">
                        <a:solidFill>
                          <a:srgbClr val="C00000"/>
                        </a:solidFill>
                        <a:latin typeface="Cambria Math"/>
                      </a:rPr>
                      <m:t>𝑹𝑪</m:t>
                    </m:r>
                  </m:oMath>
                </a14:m>
                <a:r>
                  <a:rPr lang="es-ES" sz="2400" dirty="0" smtClean="0">
                    <a:latin typeface="+mn-lt"/>
                  </a:rPr>
                  <a:t> </a:t>
                </a:r>
                <a:r>
                  <a:rPr lang="es-ES" sz="2400" dirty="0" smtClean="0">
                    <a:latin typeface="+mn-lt"/>
                    <a:sym typeface="Wingdings" pitchFamily="2" charset="2"/>
                  </a:rPr>
                  <a:t> </a:t>
                </a:r>
                <a:r>
                  <a:rPr lang="es-ES" sz="2400" b="1" dirty="0" smtClean="0">
                    <a:solidFill>
                      <a:srgbClr val="C00000"/>
                    </a:solidFill>
                    <a:latin typeface="+mn-lt"/>
                    <a:sym typeface="Wingdings" pitchFamily="2" charset="2"/>
                  </a:rPr>
                  <a:t>C</a:t>
                </a:r>
                <a:r>
                  <a:rPr lang="es-ES" sz="2400" b="1" dirty="0" smtClean="0">
                    <a:solidFill>
                      <a:srgbClr val="C00000"/>
                    </a:solidFill>
                    <a:latin typeface="+mn-lt"/>
                  </a:rPr>
                  <a:t>onstante de tiempo</a:t>
                </a:r>
                <a:endParaRPr lang="es-ES" sz="2400" b="1" dirty="0">
                  <a:solidFill>
                    <a:srgbClr val="C00000"/>
                  </a:solidFill>
                  <a:latin typeface="+mn-lt"/>
                </a:endParaRPr>
              </a:p>
            </p:txBody>
          </p:sp>
        </mc:Choice>
        <mc:Fallback>
          <p:sp>
            <p:nvSpPr>
              <p:cNvPr id="9" name="8 CuadroTexto"/>
              <p:cNvSpPr txBox="1">
                <a:spLocks noRot="1" noChangeAspect="1" noMove="1" noResize="1" noEditPoints="1" noAdjustHandles="1" noChangeArrowheads="1" noChangeShapeType="1" noTextEdit="1"/>
              </p:cNvSpPr>
              <p:nvPr/>
            </p:nvSpPr>
            <p:spPr>
              <a:xfrm>
                <a:off x="143980" y="1752200"/>
                <a:ext cx="4248000" cy="461665"/>
              </a:xfrm>
              <a:prstGeom prst="rect">
                <a:avLst/>
              </a:prstGeom>
              <a:blipFill rotWithShape="1">
                <a:blip r:embed="rId6"/>
                <a:stretch>
                  <a:fillRect t="-10127" r="-1860" b="-25316"/>
                </a:stretch>
              </a:blipFill>
            </p:spPr>
            <p:txBody>
              <a:bodyPr/>
              <a:lstStyle/>
              <a:p>
                <a:r>
                  <a:rPr lang="en-US">
                    <a:noFill/>
                  </a:rPr>
                  <a:t> </a:t>
                </a:r>
              </a:p>
            </p:txBody>
          </p:sp>
        </mc:Fallback>
      </mc:AlternateContent>
      <p:sp>
        <p:nvSpPr>
          <p:cNvPr id="10" name="9 CuadroTexto"/>
          <p:cNvSpPr txBox="1"/>
          <p:nvPr/>
        </p:nvSpPr>
        <p:spPr>
          <a:xfrm>
            <a:off x="5292080" y="1640994"/>
            <a:ext cx="3375376" cy="707886"/>
          </a:xfrm>
          <a:prstGeom prst="rect">
            <a:avLst/>
          </a:prstGeom>
          <a:noFill/>
        </p:spPr>
        <p:txBody>
          <a:bodyPr wrap="square" rtlCol="0">
            <a:spAutoFit/>
          </a:bodyPr>
          <a:lstStyle/>
          <a:p>
            <a:r>
              <a:rPr lang="es-ES" sz="2000" dirty="0" smtClean="0">
                <a:solidFill>
                  <a:schemeClr val="tx1"/>
                </a:solidFill>
                <a:latin typeface="+mn-lt"/>
              </a:rPr>
              <a:t>Mide cuánto tarda la corriente en disminuir hasta 1/e</a:t>
            </a:r>
            <a:endParaRPr lang="es-ES" sz="2000" dirty="0">
              <a:solidFill>
                <a:schemeClr val="tx1"/>
              </a:solidFill>
              <a:latin typeface="+mn-lt"/>
            </a:endParaRPr>
          </a:p>
        </p:txBody>
      </p:sp>
      <p:sp>
        <p:nvSpPr>
          <p:cNvPr id="11" name="10 Flecha derecha"/>
          <p:cNvSpPr/>
          <p:nvPr/>
        </p:nvSpPr>
        <p:spPr>
          <a:xfrm>
            <a:off x="4526994" y="1853825"/>
            <a:ext cx="630071" cy="225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083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66</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a:xfrm>
                <a:off x="0" y="1600199"/>
                <a:ext cx="6237186" cy="5204176"/>
              </a:xfrm>
            </p:spPr>
            <p:txBody>
              <a:bodyPr>
                <a:normAutofit fontScale="92500"/>
              </a:bodyPr>
              <a:lstStyle/>
              <a:p>
                <a:r>
                  <a:rPr lang="es-ES" dirty="0" smtClean="0"/>
                  <a:t>Con el condensador cargado ahora </a:t>
                </a:r>
                <a:r>
                  <a:rPr lang="es-ES" dirty="0" smtClean="0">
                    <a:solidFill>
                      <a:srgbClr val="C00000"/>
                    </a:solidFill>
                  </a:rPr>
                  <a:t>quitamos la batería </a:t>
                </a:r>
                <a:r>
                  <a:rPr lang="es-ES" dirty="0" smtClean="0"/>
                  <a:t>y </a:t>
                </a:r>
                <a:r>
                  <a:rPr lang="es-ES" dirty="0" smtClean="0">
                    <a:solidFill>
                      <a:srgbClr val="C00000"/>
                    </a:solidFill>
                  </a:rPr>
                  <a:t>abrimos</a:t>
                </a:r>
                <a:r>
                  <a:rPr lang="es-ES" dirty="0" smtClean="0"/>
                  <a:t> el circuito</a:t>
                </a:r>
              </a:p>
              <a:p>
                <a:pPr lvl="1"/>
                <a:r>
                  <a:rPr lang="es-ES" b="0" dirty="0" smtClean="0"/>
                  <a:t>En el condensador: </a:t>
                </a:r>
                <a14:m>
                  <m:oMath xmlns:m="http://schemas.openxmlformats.org/officeDocument/2006/math">
                    <m:sSub>
                      <m:sSubPr>
                        <m:ctrlPr>
                          <a:rPr lang="es-ES" b="0" i="1" smtClean="0">
                            <a:latin typeface="Cambria Math"/>
                          </a:rPr>
                        </m:ctrlPr>
                      </m:sSubPr>
                      <m:e>
                        <m:r>
                          <a:rPr lang="es-ES" b="0" i="1" smtClean="0">
                            <a:latin typeface="Cambria Math"/>
                          </a:rPr>
                          <m:t>𝑉</m:t>
                        </m:r>
                      </m:e>
                      <m:sub>
                        <m:r>
                          <a:rPr lang="es-ES" b="0" i="1" smtClean="0">
                            <a:latin typeface="Cambria Math"/>
                          </a:rPr>
                          <m:t>𝑏𝑐</m:t>
                        </m:r>
                      </m:sub>
                    </m:sSub>
                    <m:r>
                      <a:rPr lang="es-ES" b="0" i="1" smtClean="0">
                        <a:latin typeface="Cambria Math"/>
                      </a:rPr>
                      <m:t>=</m:t>
                    </m:r>
                    <m:f>
                      <m:fPr>
                        <m:ctrlPr>
                          <a:rPr lang="es-ES" b="0" i="1" smtClean="0">
                            <a:latin typeface="Cambria Math"/>
                          </a:rPr>
                        </m:ctrlPr>
                      </m:fPr>
                      <m:num>
                        <m:r>
                          <a:rPr lang="es-ES" b="0" i="1" smtClean="0">
                            <a:latin typeface="Cambria Math"/>
                          </a:rPr>
                          <m:t>𝑄</m:t>
                        </m:r>
                      </m:num>
                      <m:den>
                        <m:r>
                          <a:rPr lang="es-ES" b="0" i="1" smtClean="0">
                            <a:latin typeface="Cambria Math"/>
                          </a:rPr>
                          <m:t>𝐶</m:t>
                        </m:r>
                      </m:den>
                    </m:f>
                  </m:oMath>
                </a14:m>
                <a:endParaRPr lang="es-ES" dirty="0" smtClean="0"/>
              </a:p>
              <a:p>
                <a:pPr lvl="1"/>
                <a:r>
                  <a:rPr lang="es-ES" dirty="0" smtClean="0"/>
                  <a:t>En la resistencia, como </a:t>
                </a:r>
                <a14:m>
                  <m:oMath xmlns:m="http://schemas.openxmlformats.org/officeDocument/2006/math">
                    <m:r>
                      <a:rPr lang="es-ES" b="0" i="1" smtClean="0">
                        <a:latin typeface="Cambria Math"/>
                      </a:rPr>
                      <m:t>𝑖</m:t>
                    </m:r>
                    <m:r>
                      <a:rPr lang="es-ES" b="0" i="1" smtClean="0">
                        <a:latin typeface="Cambria Math"/>
                      </a:rPr>
                      <m:t>=0⇒</m:t>
                    </m:r>
                    <m:sSub>
                      <m:sSubPr>
                        <m:ctrlPr>
                          <a:rPr lang="es-ES" b="0" i="1" smtClean="0">
                            <a:latin typeface="Cambria Math"/>
                          </a:rPr>
                        </m:ctrlPr>
                      </m:sSubPr>
                      <m:e>
                        <m:r>
                          <a:rPr lang="es-ES" b="0" i="1" smtClean="0">
                            <a:latin typeface="Cambria Math"/>
                          </a:rPr>
                          <m:t>𝑉</m:t>
                        </m:r>
                      </m:e>
                      <m:sub>
                        <m:r>
                          <a:rPr lang="es-ES" b="0" i="1" smtClean="0">
                            <a:latin typeface="Cambria Math"/>
                          </a:rPr>
                          <m:t>𝑎𝑏</m:t>
                        </m:r>
                      </m:sub>
                    </m:sSub>
                    <m:r>
                      <a:rPr lang="es-ES" b="0" i="1" smtClean="0">
                        <a:latin typeface="Cambria Math"/>
                      </a:rPr>
                      <m:t>=0</m:t>
                    </m:r>
                  </m:oMath>
                </a14:m>
                <a:endParaRPr lang="es-ES" dirty="0" smtClean="0">
                  <a:solidFill>
                    <a:srgbClr val="C00000"/>
                  </a:solidFill>
                </a:endParaRPr>
              </a:p>
              <a:p>
                <a:pPr lvl="1"/>
                <a:endParaRPr lang="es-ES" dirty="0" smtClean="0">
                  <a:solidFill>
                    <a:srgbClr val="C00000"/>
                  </a:solidFill>
                </a:endParaRPr>
              </a:p>
              <a:p>
                <a:r>
                  <a:rPr lang="es-ES" dirty="0" smtClean="0">
                    <a:solidFill>
                      <a:srgbClr val="C00000"/>
                    </a:solidFill>
                  </a:rPr>
                  <a:t>Cerramos</a:t>
                </a:r>
                <a:r>
                  <a:rPr lang="es-ES" dirty="0" smtClean="0"/>
                  <a:t> ahora el circuito y</a:t>
                </a:r>
                <a:br>
                  <a:rPr lang="es-ES" dirty="0" smtClean="0"/>
                </a:br>
                <a:r>
                  <a:rPr lang="es-ES" dirty="0" smtClean="0"/>
                  <a:t>empezamos a contar el tiempo:</a:t>
                </a:r>
              </a:p>
              <a:p>
                <a:pPr lvl="1"/>
                <a:r>
                  <a:rPr lang="es-ES" dirty="0" smtClean="0"/>
                  <a:t>El condensador comienza a descargarse</a:t>
                </a:r>
              </a:p>
              <a:p>
                <a:pPr lvl="1"/>
                <a:r>
                  <a:rPr lang="es-ES" dirty="0" smtClean="0"/>
                  <a:t>... a través de la resistencia</a:t>
                </a:r>
              </a:p>
              <a:p>
                <a:pPr lvl="1"/>
                <a:r>
                  <a:rPr lang="es-ES" dirty="0" smtClean="0"/>
                  <a:t>La carga va disminuyendo hasta cero</a:t>
                </a:r>
              </a:p>
              <a:p>
                <a:pPr lvl="1"/>
                <a:r>
                  <a:rPr lang="es-ES" dirty="0" smtClean="0"/>
                  <a:t>Hay corriente en el circuito</a:t>
                </a:r>
                <a:endParaRPr lang="es-ES" dirty="0"/>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xfrm>
                <a:off x="0" y="1600199"/>
                <a:ext cx="6237186" cy="5204176"/>
              </a:xfrm>
              <a:blipFill rotWithShape="1">
                <a:blip r:embed="rId2"/>
                <a:stretch>
                  <a:fillRect l="-391" t="-937" b="-234"/>
                </a:stretch>
              </a:blipFill>
            </p:spPr>
            <p:txBody>
              <a:bodyPr/>
              <a:lstStyle/>
              <a:p>
                <a:r>
                  <a:rPr lang="en-US">
                    <a:noFill/>
                  </a:rPr>
                  <a:t> </a:t>
                </a:r>
              </a:p>
            </p:txBody>
          </p:sp>
        </mc:Fallback>
      </mc:AlternateContent>
      <p:pic>
        <p:nvPicPr>
          <p:cNvPr id="6146" name="Picture 2" descr="Descarga_condens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637864"/>
            <a:ext cx="2745305" cy="51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Flecha derecha"/>
          <p:cNvSpPr/>
          <p:nvPr/>
        </p:nvSpPr>
        <p:spPr>
          <a:xfrm>
            <a:off x="5562110" y="1787539"/>
            <a:ext cx="63007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Flecha derecha"/>
          <p:cNvSpPr/>
          <p:nvPr/>
        </p:nvSpPr>
        <p:spPr>
          <a:xfrm>
            <a:off x="5382090" y="4374105"/>
            <a:ext cx="630070" cy="405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67</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a:xfrm>
                <a:off x="0" y="1600199"/>
                <a:ext cx="6372200" cy="5204176"/>
              </a:xfrm>
            </p:spPr>
            <p:txBody>
              <a:bodyPr>
                <a:normAutofit fontScale="85000" lnSpcReduction="10000"/>
              </a:bodyPr>
              <a:lstStyle/>
              <a:p>
                <a:r>
                  <a:rPr lang="es-ES" dirty="0" smtClean="0"/>
                  <a:t>Aplicamos a 2ª regla de Kirchhoff en un instante cualquiera de la descarga:</a:t>
                </a:r>
              </a:p>
              <a:p>
                <a:pPr lvl="1"/>
                <a14:m>
                  <m:oMath xmlns:m="http://schemas.openxmlformats.org/officeDocument/2006/math">
                    <m:r>
                      <m:rPr>
                        <m:nor/>
                      </m:rPr>
                      <a:rPr lang="es-ES">
                        <a:latin typeface="Kunstler Script"/>
                        <a:ea typeface="Times New Roman"/>
                        <a:cs typeface="Times New Roman"/>
                      </a:rPr>
                      <m:t>E</m:t>
                    </m:r>
                    <m:r>
                      <a:rPr lang="es-ES" b="0" i="1" smtClean="0">
                        <a:latin typeface="Cambria Math"/>
                      </a:rPr>
                      <m:t>=0</m:t>
                    </m:r>
                  </m:oMath>
                </a14:m>
                <a:r>
                  <a:rPr lang="es-ES" dirty="0" smtClean="0"/>
                  <a:t> (no hay batería)</a:t>
                </a:r>
              </a:p>
              <a:p>
                <a:pPr lvl="1"/>
                <a:r>
                  <a:rPr lang="es-ES" dirty="0" smtClean="0"/>
                  <a:t>Supongamos que </a:t>
                </a:r>
                <a14:m>
                  <m:oMath xmlns:m="http://schemas.openxmlformats.org/officeDocument/2006/math">
                    <m:r>
                      <a:rPr lang="es-ES" b="0" i="1" smtClean="0">
                        <a:latin typeface="Cambria Math"/>
                      </a:rPr>
                      <m:t>𝑖</m:t>
                    </m:r>
                  </m:oMath>
                </a14:m>
                <a:r>
                  <a:rPr lang="es-ES" dirty="0" smtClean="0"/>
                  <a:t> tiene el mismo sentido que durante la carga del condensador:</a:t>
                </a:r>
              </a:p>
              <a:p>
                <a:pPr marL="365760" lvl="1" indent="0">
                  <a:buNone/>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𝑣</m:t>
                          </m:r>
                        </m:e>
                        <m:sub>
                          <m:r>
                            <a:rPr lang="es-ES" b="0" i="1" smtClean="0">
                              <a:latin typeface="Cambria Math"/>
                            </a:rPr>
                            <m:t>𝑎𝑏</m:t>
                          </m:r>
                        </m:sub>
                      </m:sSub>
                      <m:r>
                        <a:rPr lang="es-ES" b="0" i="1" smtClean="0">
                          <a:latin typeface="Cambria Math"/>
                        </a:rPr>
                        <m:t>=−</m:t>
                      </m:r>
                      <m:r>
                        <a:rPr lang="es-ES" b="0" i="1" smtClean="0">
                          <a:latin typeface="Cambria Math"/>
                        </a:rPr>
                        <m:t>𝑖𝑅</m:t>
                      </m:r>
                      <m:r>
                        <a:rPr lang="es-ES" b="0" i="0" smtClean="0">
                          <a:latin typeface="Cambria Math"/>
                        </a:rPr>
                        <m:t>, </m:t>
                      </m:r>
                      <m:sSub>
                        <m:sSubPr>
                          <m:ctrlPr>
                            <a:rPr lang="es-ES" b="0" i="1" smtClean="0">
                              <a:latin typeface="Cambria Math"/>
                            </a:rPr>
                          </m:ctrlPr>
                        </m:sSubPr>
                        <m:e>
                          <m:r>
                            <a:rPr lang="es-ES" b="0" i="1" smtClean="0">
                              <a:latin typeface="Cambria Math"/>
                            </a:rPr>
                            <m:t>𝑣</m:t>
                          </m:r>
                        </m:e>
                        <m:sub>
                          <m:r>
                            <a:rPr lang="es-ES" b="0" i="1" smtClean="0">
                              <a:latin typeface="Cambria Math"/>
                            </a:rPr>
                            <m:t>𝑏𝑐</m:t>
                          </m:r>
                        </m:sub>
                      </m:sSub>
                      <m:r>
                        <a:rPr lang="es-ES" b="0" i="0" smtClean="0">
                          <a:latin typeface="Cambria Math"/>
                        </a:rPr>
                        <m:t>=</m:t>
                      </m:r>
                      <m:f>
                        <m:fPr>
                          <m:ctrlPr>
                            <a:rPr lang="es-ES" b="0" i="0" smtClean="0">
                              <a:latin typeface="Cambria Math"/>
                            </a:rPr>
                          </m:ctrlPr>
                        </m:fPr>
                        <m:num>
                          <m:r>
                            <m:rPr>
                              <m:sty m:val="p"/>
                            </m:rPr>
                            <a:rPr lang="es-ES" b="0" i="0" smtClean="0">
                              <a:latin typeface="Cambria Math"/>
                            </a:rPr>
                            <m:t>q</m:t>
                          </m:r>
                        </m:num>
                        <m:den>
                          <m:r>
                            <m:rPr>
                              <m:sty m:val="p"/>
                            </m:rPr>
                            <a:rPr lang="es-ES" b="0" i="0" smtClean="0">
                              <a:latin typeface="Cambria Math"/>
                            </a:rPr>
                            <m:t>C</m:t>
                          </m:r>
                        </m:den>
                      </m:f>
                      <m:r>
                        <a:rPr lang="es-ES" b="0" i="0" smtClean="0">
                          <a:latin typeface="Cambria Math"/>
                        </a:rPr>
                        <m:t>  ⇒  </m:t>
                      </m:r>
                      <m:f>
                        <m:fPr>
                          <m:ctrlPr>
                            <a:rPr lang="es-ES" b="0" i="0" smtClean="0">
                              <a:latin typeface="Cambria Math"/>
                            </a:rPr>
                          </m:ctrlPr>
                        </m:fPr>
                        <m:num>
                          <m:r>
                            <m:rPr>
                              <m:sty m:val="p"/>
                            </m:rPr>
                            <a:rPr lang="es-ES" b="0" i="0" smtClean="0">
                              <a:latin typeface="Cambria Math"/>
                            </a:rPr>
                            <m:t>q</m:t>
                          </m:r>
                        </m:num>
                        <m:den>
                          <m:r>
                            <m:rPr>
                              <m:sty m:val="p"/>
                            </m:rPr>
                            <a:rPr lang="es-ES" b="0" i="0" smtClean="0">
                              <a:latin typeface="Cambria Math"/>
                            </a:rPr>
                            <m:t>C</m:t>
                          </m:r>
                        </m:den>
                      </m:f>
                      <m:r>
                        <a:rPr lang="es-ES" b="0" i="0" smtClean="0">
                          <a:latin typeface="Cambria Math"/>
                        </a:rPr>
                        <m:t>−</m:t>
                      </m:r>
                      <m:r>
                        <m:rPr>
                          <m:sty m:val="p"/>
                        </m:rPr>
                        <a:rPr lang="es-ES" b="0" i="0" smtClean="0">
                          <a:latin typeface="Cambria Math"/>
                        </a:rPr>
                        <m:t>iR</m:t>
                      </m:r>
                      <m:r>
                        <a:rPr lang="es-ES" b="0" i="0" smtClean="0">
                          <a:latin typeface="Cambria Math"/>
                        </a:rPr>
                        <m:t>=0</m:t>
                      </m:r>
                    </m:oMath>
                  </m:oMathPara>
                </a14:m>
                <a:endParaRPr lang="es-ES" b="0" dirty="0" smtClean="0"/>
              </a:p>
              <a:p>
                <a:r>
                  <a:rPr lang="es-ES" dirty="0" smtClean="0"/>
                  <a:t>La intensidad decrece y por tanto:</a:t>
                </a:r>
              </a:p>
              <a:p>
                <a:pPr marL="320040" lvl="1" indent="0">
                  <a:buNone/>
                </a:pPr>
                <a14:m>
                  <m:oMathPara xmlns:m="http://schemas.openxmlformats.org/officeDocument/2006/math">
                    <m:oMathParaPr>
                      <m:jc m:val="centerGroup"/>
                    </m:oMathParaPr>
                    <m:oMath xmlns:m="http://schemas.openxmlformats.org/officeDocument/2006/math">
                      <m:r>
                        <a:rPr lang="es-ES" b="0" i="1" smtClean="0">
                          <a:latin typeface="Cambria Math"/>
                        </a:rPr>
                        <m:t>𝑖</m:t>
                      </m:r>
                      <m:r>
                        <a:rPr lang="es-ES" b="0" i="1" smtClean="0">
                          <a:latin typeface="Cambria Math"/>
                        </a:rPr>
                        <m:t>=−</m:t>
                      </m:r>
                      <m:f>
                        <m:fPr>
                          <m:ctrlPr>
                            <a:rPr lang="es-ES" b="0" i="1" smtClean="0">
                              <a:latin typeface="Cambria Math"/>
                            </a:rPr>
                          </m:ctrlPr>
                        </m:fPr>
                        <m:num>
                          <m:r>
                            <a:rPr lang="es-ES" b="0" i="1" smtClean="0">
                              <a:latin typeface="Cambria Math"/>
                            </a:rPr>
                            <m:t>𝑑𝑞</m:t>
                          </m:r>
                        </m:num>
                        <m:den>
                          <m:r>
                            <a:rPr lang="es-ES" b="0" i="1" smtClean="0">
                              <a:latin typeface="Cambria Math"/>
                            </a:rPr>
                            <m:t>𝑑𝑡</m:t>
                          </m:r>
                        </m:den>
                      </m:f>
                    </m:oMath>
                  </m:oMathPara>
                </a14:m>
                <a:endParaRPr lang="es-ES" b="0" dirty="0" smtClean="0"/>
              </a:p>
              <a:p>
                <a:r>
                  <a:rPr lang="es-ES" dirty="0" smtClean="0"/>
                  <a:t>Sustituyendo:</a:t>
                </a:r>
              </a:p>
              <a:p>
                <a:pPr marL="320040" lvl="1" indent="0">
                  <a:buNone/>
                </a:pPr>
                <a14:m>
                  <m:oMathPara xmlns:m="http://schemas.openxmlformats.org/officeDocument/2006/math">
                    <m:oMathParaPr>
                      <m:jc m:val="centerGroup"/>
                    </m:oMathParaPr>
                    <m:oMath xmlns:m="http://schemas.openxmlformats.org/officeDocument/2006/math">
                      <m:f>
                        <m:fPr>
                          <m:ctrlPr>
                            <a:rPr lang="es-ES" b="0" i="1" smtClean="0">
                              <a:latin typeface="Cambria Math"/>
                            </a:rPr>
                          </m:ctrlPr>
                        </m:fPr>
                        <m:num>
                          <m:r>
                            <a:rPr lang="es-ES" b="0" i="1" smtClean="0">
                              <a:latin typeface="Cambria Math"/>
                            </a:rPr>
                            <m:t>𝑞</m:t>
                          </m:r>
                        </m:num>
                        <m:den>
                          <m:r>
                            <a:rPr lang="es-ES" b="0" i="1" smtClean="0">
                              <a:latin typeface="Cambria Math"/>
                            </a:rPr>
                            <m:t>𝐶</m:t>
                          </m:r>
                        </m:den>
                      </m:f>
                      <m:r>
                        <a:rPr lang="es-ES" b="0" i="1" smtClean="0">
                          <a:latin typeface="Cambria Math"/>
                        </a:rPr>
                        <m:t>−</m:t>
                      </m:r>
                      <m:d>
                        <m:dPr>
                          <m:ctrlPr>
                            <a:rPr lang="es-ES" b="0" i="1" smtClean="0">
                              <a:latin typeface="Cambria Math"/>
                            </a:rPr>
                          </m:ctrlPr>
                        </m:dPr>
                        <m:e>
                          <m:r>
                            <a:rPr lang="es-ES" b="0" i="1" smtClean="0">
                              <a:latin typeface="Cambria Math"/>
                            </a:rPr>
                            <m:t>−</m:t>
                          </m:r>
                          <m:f>
                            <m:fPr>
                              <m:ctrlPr>
                                <a:rPr lang="es-ES" b="0" i="1" smtClean="0">
                                  <a:latin typeface="Cambria Math"/>
                                </a:rPr>
                              </m:ctrlPr>
                            </m:fPr>
                            <m:num>
                              <m:r>
                                <a:rPr lang="es-ES" b="0" i="1" smtClean="0">
                                  <a:latin typeface="Cambria Math"/>
                                </a:rPr>
                                <m:t>𝑑𝑞</m:t>
                              </m:r>
                            </m:num>
                            <m:den>
                              <m:r>
                                <a:rPr lang="es-ES" b="0" i="1" smtClean="0">
                                  <a:latin typeface="Cambria Math"/>
                                </a:rPr>
                                <m:t>𝑑𝑡</m:t>
                              </m:r>
                            </m:den>
                          </m:f>
                        </m:e>
                      </m:d>
                      <m:r>
                        <a:rPr lang="es-ES" b="0" i="1" smtClean="0">
                          <a:latin typeface="Cambria Math"/>
                        </a:rPr>
                        <m:t>𝑅</m:t>
                      </m:r>
                      <m:r>
                        <a:rPr lang="es-ES" b="0" i="1" smtClean="0">
                          <a:latin typeface="Cambria Math"/>
                        </a:rPr>
                        <m:t>=</m:t>
                      </m:r>
                      <m:f>
                        <m:fPr>
                          <m:ctrlPr>
                            <a:rPr lang="es-ES" b="0" i="1" smtClean="0">
                              <a:latin typeface="Cambria Math"/>
                            </a:rPr>
                          </m:ctrlPr>
                        </m:fPr>
                        <m:num>
                          <m:r>
                            <a:rPr lang="es-ES" b="0" i="1" smtClean="0">
                              <a:latin typeface="Cambria Math"/>
                            </a:rPr>
                            <m:t>𝑞</m:t>
                          </m:r>
                        </m:num>
                        <m:den>
                          <m:r>
                            <a:rPr lang="es-ES" b="0" i="1" smtClean="0">
                              <a:latin typeface="Cambria Math"/>
                            </a:rPr>
                            <m:t>𝐶</m:t>
                          </m:r>
                        </m:den>
                      </m:f>
                      <m:r>
                        <a:rPr lang="es-ES" b="0" i="1" smtClean="0">
                          <a:latin typeface="Cambria Math"/>
                        </a:rPr>
                        <m:t>+</m:t>
                      </m:r>
                      <m:f>
                        <m:fPr>
                          <m:ctrlPr>
                            <a:rPr lang="es-ES" b="0" i="1" smtClean="0">
                              <a:latin typeface="Cambria Math"/>
                            </a:rPr>
                          </m:ctrlPr>
                        </m:fPr>
                        <m:num>
                          <m:r>
                            <a:rPr lang="es-ES" b="0" i="1" smtClean="0">
                              <a:latin typeface="Cambria Math"/>
                            </a:rPr>
                            <m:t>𝑑𝑞</m:t>
                          </m:r>
                        </m:num>
                        <m:den>
                          <m:r>
                            <a:rPr lang="es-ES" b="0" i="1" smtClean="0">
                              <a:latin typeface="Cambria Math"/>
                            </a:rPr>
                            <m:t>𝑑𝑡</m:t>
                          </m:r>
                        </m:den>
                      </m:f>
                      <m:r>
                        <a:rPr lang="es-ES" b="0" i="1" smtClean="0">
                          <a:latin typeface="Cambria Math"/>
                        </a:rPr>
                        <m:t>𝑅</m:t>
                      </m:r>
                      <m:r>
                        <a:rPr lang="es-ES" b="0" i="1" smtClean="0">
                          <a:latin typeface="Cambria Math"/>
                        </a:rPr>
                        <m:t>=0  </m:t>
                      </m:r>
                      <m:r>
                        <a:rPr lang="es-ES" b="0" i="0" smtClean="0">
                          <a:latin typeface="Cambria Math"/>
                        </a:rPr>
                        <m:t>⇒  </m:t>
                      </m:r>
                      <m:f>
                        <m:fPr>
                          <m:ctrlPr>
                            <a:rPr lang="es-ES" b="0" i="0" smtClean="0">
                              <a:latin typeface="Cambria Math"/>
                            </a:rPr>
                          </m:ctrlPr>
                        </m:fPr>
                        <m:num>
                          <m:r>
                            <m:rPr>
                              <m:sty m:val="p"/>
                            </m:rPr>
                            <a:rPr lang="es-ES" b="0" i="0" smtClean="0">
                              <a:latin typeface="Cambria Math"/>
                            </a:rPr>
                            <m:t>dq</m:t>
                          </m:r>
                        </m:num>
                        <m:den>
                          <m:r>
                            <m:rPr>
                              <m:sty m:val="p"/>
                            </m:rPr>
                            <a:rPr lang="es-ES" b="0" i="0" smtClean="0">
                              <a:latin typeface="Cambria Math"/>
                            </a:rPr>
                            <m:t>q</m:t>
                          </m:r>
                        </m:den>
                      </m:f>
                      <m:r>
                        <a:rPr lang="es-ES" b="0" i="0" smtClean="0">
                          <a:latin typeface="Cambria Math"/>
                        </a:rPr>
                        <m:t>=−</m:t>
                      </m:r>
                      <m:f>
                        <m:fPr>
                          <m:ctrlPr>
                            <a:rPr lang="es-ES" b="0" i="0" smtClean="0">
                              <a:latin typeface="Cambria Math"/>
                            </a:rPr>
                          </m:ctrlPr>
                        </m:fPr>
                        <m:num>
                          <m:r>
                            <a:rPr lang="es-ES" b="0" i="0" smtClean="0">
                              <a:latin typeface="Cambria Math"/>
                            </a:rPr>
                            <m:t>1</m:t>
                          </m:r>
                        </m:num>
                        <m:den>
                          <m:r>
                            <m:rPr>
                              <m:sty m:val="p"/>
                            </m:rPr>
                            <a:rPr lang="es-ES" b="0" i="0" smtClean="0">
                              <a:latin typeface="Cambria Math"/>
                            </a:rPr>
                            <m:t>RC</m:t>
                          </m:r>
                        </m:den>
                      </m:f>
                      <m:r>
                        <m:rPr>
                          <m:sty m:val="p"/>
                        </m:rPr>
                        <a:rPr lang="es-ES" b="0" i="0" smtClean="0">
                          <a:latin typeface="Cambria Math"/>
                        </a:rPr>
                        <m:t>dt</m:t>
                      </m:r>
                    </m:oMath>
                  </m:oMathPara>
                </a14:m>
                <a:endParaRPr lang="es-ES" b="0" dirty="0" smtClean="0"/>
              </a:p>
              <a:p>
                <a:pPr marL="365760" lvl="1" indent="0">
                  <a:buNone/>
                </a:pPr>
                <a:endParaRPr lang="es-ES" b="0" dirty="0" smtClean="0"/>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xfrm>
                <a:off x="0" y="1600199"/>
                <a:ext cx="6372200" cy="5204176"/>
              </a:xfrm>
              <a:blipFill rotWithShape="1">
                <a:blip r:embed="rId2"/>
                <a:stretch>
                  <a:fillRect l="-191" t="-1522"/>
                </a:stretch>
              </a:blipFill>
            </p:spPr>
            <p:txBody>
              <a:bodyPr/>
              <a:lstStyle/>
              <a:p>
                <a:r>
                  <a:rPr lang="en-US">
                    <a:noFill/>
                  </a:rPr>
                  <a:t> </a:t>
                </a:r>
              </a:p>
            </p:txBody>
          </p:sp>
        </mc:Fallback>
      </mc:AlternateContent>
      <p:pic>
        <p:nvPicPr>
          <p:cNvPr id="6146" name="Picture 2" descr="Descarga_condens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637864"/>
            <a:ext cx="2745305" cy="51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2919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68</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a:xfrm>
                <a:off x="0" y="1493784"/>
                <a:ext cx="6372200" cy="5364215"/>
              </a:xfrm>
            </p:spPr>
            <p:txBody>
              <a:bodyPr>
                <a:normAutofit lnSpcReduction="10000"/>
              </a:bodyPr>
              <a:lstStyle/>
              <a:p>
                <a:r>
                  <a:rPr lang="es-ES" dirty="0" smtClean="0"/>
                  <a:t>Integramos:</a:t>
                </a:r>
              </a:p>
              <a:p>
                <a:pPr lvl="1"/>
                <a:r>
                  <a:rPr lang="es-ES" dirty="0" smtClean="0"/>
                  <a:t>Entre </a:t>
                </a:r>
                <a14:m>
                  <m:oMath xmlns:m="http://schemas.openxmlformats.org/officeDocument/2006/math">
                    <m:r>
                      <a:rPr lang="es-ES" i="1">
                        <a:latin typeface="Cambria Math"/>
                      </a:rPr>
                      <m:t>𝑡</m:t>
                    </m:r>
                    <m:r>
                      <a:rPr lang="es-ES" i="1">
                        <a:latin typeface="Cambria Math"/>
                      </a:rPr>
                      <m:t>=0</m:t>
                    </m:r>
                  </m:oMath>
                </a14:m>
                <a:r>
                  <a:rPr lang="es-ES" dirty="0"/>
                  <a:t> y </a:t>
                </a:r>
                <a14:m>
                  <m:oMath xmlns:m="http://schemas.openxmlformats.org/officeDocument/2006/math">
                    <m:r>
                      <a:rPr lang="es-ES" i="1">
                        <a:latin typeface="Cambria Math"/>
                      </a:rPr>
                      <m:t>𝑡</m:t>
                    </m:r>
                  </m:oMath>
                </a14:m>
                <a:r>
                  <a:rPr lang="es-ES" dirty="0"/>
                  <a:t> </a:t>
                </a:r>
                <a:endParaRPr lang="es-ES" dirty="0" smtClean="0"/>
              </a:p>
              <a:p>
                <a:pPr lvl="1"/>
                <a:r>
                  <a:rPr lang="es-ES" dirty="0" smtClean="0"/>
                  <a:t>Para </a:t>
                </a:r>
                <a:r>
                  <a:rPr lang="es-ES" dirty="0"/>
                  <a:t>los cuales </a:t>
                </a:r>
                <a14:m>
                  <m:oMath xmlns:m="http://schemas.openxmlformats.org/officeDocument/2006/math">
                    <m:r>
                      <a:rPr lang="es-ES" i="1">
                        <a:latin typeface="Cambria Math"/>
                      </a:rPr>
                      <m:t>𝑞</m:t>
                    </m:r>
                    <m:d>
                      <m:dPr>
                        <m:ctrlPr>
                          <a:rPr lang="es-ES" i="1">
                            <a:latin typeface="Cambria Math"/>
                          </a:rPr>
                        </m:ctrlPr>
                      </m:dPr>
                      <m:e>
                        <m:r>
                          <a:rPr lang="es-ES" i="1">
                            <a:latin typeface="Cambria Math"/>
                          </a:rPr>
                          <m:t>0</m:t>
                        </m:r>
                      </m:e>
                    </m:d>
                    <m:r>
                      <a:rPr lang="es-ES" i="1">
                        <a:latin typeface="Cambria Math"/>
                      </a:rPr>
                      <m:t>=</m:t>
                    </m:r>
                    <m:sSub>
                      <m:sSubPr>
                        <m:ctrlPr>
                          <a:rPr lang="es-ES" b="0" i="1" smtClean="0">
                            <a:latin typeface="Cambria Math"/>
                          </a:rPr>
                        </m:ctrlPr>
                      </m:sSubPr>
                      <m:e>
                        <m:r>
                          <a:rPr lang="es-ES" b="0" i="1" smtClean="0">
                            <a:latin typeface="Cambria Math"/>
                          </a:rPr>
                          <m:t>𝑄</m:t>
                        </m:r>
                      </m:e>
                      <m:sub>
                        <m:r>
                          <a:rPr lang="es-ES" b="0" i="1" smtClean="0">
                            <a:latin typeface="Cambria Math"/>
                          </a:rPr>
                          <m:t>0</m:t>
                        </m:r>
                      </m:sub>
                    </m:sSub>
                  </m:oMath>
                </a14:m>
                <a:r>
                  <a:rPr lang="es-ES" dirty="0"/>
                  <a:t> y </a:t>
                </a:r>
                <a14:m>
                  <m:oMath xmlns:m="http://schemas.openxmlformats.org/officeDocument/2006/math">
                    <m:r>
                      <a:rPr lang="es-ES" i="1" dirty="0">
                        <a:latin typeface="Cambria Math"/>
                      </a:rPr>
                      <m:t>𝑞</m:t>
                    </m:r>
                    <m:d>
                      <m:dPr>
                        <m:ctrlPr>
                          <a:rPr lang="es-ES" i="1" dirty="0">
                            <a:latin typeface="Cambria Math"/>
                          </a:rPr>
                        </m:ctrlPr>
                      </m:dPr>
                      <m:e>
                        <m:r>
                          <a:rPr lang="es-ES" i="1">
                            <a:latin typeface="Cambria Math"/>
                          </a:rPr>
                          <m:t>𝑡</m:t>
                        </m:r>
                      </m:e>
                    </m:d>
                    <m:r>
                      <a:rPr lang="es-ES" i="1">
                        <a:latin typeface="Cambria Math"/>
                      </a:rPr>
                      <m:t>=</m:t>
                    </m:r>
                    <m:r>
                      <a:rPr lang="es-ES" i="1">
                        <a:latin typeface="Cambria Math"/>
                      </a:rPr>
                      <m:t>𝑞</m:t>
                    </m:r>
                  </m:oMath>
                </a14:m>
                <a:endParaRPr lang="es-ES" dirty="0"/>
              </a:p>
              <a:p>
                <a:pPr marL="594360" lvl="2" indent="0">
                  <a:buNone/>
                </a:pPr>
                <a14:m>
                  <m:oMathPara xmlns:m="http://schemas.openxmlformats.org/officeDocument/2006/math">
                    <m:oMathParaPr>
                      <m:jc m:val="left"/>
                    </m:oMathParaPr>
                    <m:oMath xmlns:m="http://schemas.openxmlformats.org/officeDocument/2006/math">
                      <m:nary>
                        <m:naryPr>
                          <m:ctrlPr>
                            <a:rPr lang="es-ES" b="0" i="1" smtClean="0">
                              <a:latin typeface="Cambria Math"/>
                            </a:rPr>
                          </m:ctrlPr>
                        </m:naryPr>
                        <m:sub>
                          <m:sSub>
                            <m:sSubPr>
                              <m:ctrlPr>
                                <a:rPr lang="es-ES" b="0" i="1" smtClean="0">
                                  <a:latin typeface="Cambria Math"/>
                                </a:rPr>
                              </m:ctrlPr>
                            </m:sSubPr>
                            <m:e>
                              <m:r>
                                <m:rPr>
                                  <m:brk m:alnAt="23"/>
                                </m:rPr>
                                <a:rPr lang="es-ES" b="0" i="1" smtClean="0">
                                  <a:latin typeface="Cambria Math"/>
                                </a:rPr>
                                <m:t>𝑄</m:t>
                              </m:r>
                            </m:e>
                            <m:sub>
                              <m:r>
                                <m:rPr>
                                  <m:brk m:alnAt="23"/>
                                </m:rPr>
                                <a:rPr lang="es-ES" b="0" i="1" smtClean="0">
                                  <a:latin typeface="Cambria Math"/>
                                </a:rPr>
                                <m:t>0</m:t>
                              </m:r>
                            </m:sub>
                          </m:sSub>
                        </m:sub>
                        <m:sup>
                          <m:r>
                            <a:rPr lang="es-ES" b="0" i="1" smtClean="0">
                              <a:latin typeface="Cambria Math"/>
                            </a:rPr>
                            <m:t>𝑞</m:t>
                          </m:r>
                        </m:sup>
                        <m:e>
                          <m:f>
                            <m:fPr>
                              <m:ctrlPr>
                                <a:rPr lang="es-ES" i="1">
                                  <a:latin typeface="Cambria Math"/>
                                </a:rPr>
                              </m:ctrlPr>
                            </m:fPr>
                            <m:num>
                              <m:r>
                                <m:rPr>
                                  <m:sty m:val="p"/>
                                </m:rPr>
                                <a:rPr lang="es-ES">
                                  <a:latin typeface="Cambria Math"/>
                                </a:rPr>
                                <m:t>dq</m:t>
                              </m:r>
                            </m:num>
                            <m:den>
                              <m:r>
                                <m:rPr>
                                  <m:sty m:val="p"/>
                                </m:rPr>
                                <a:rPr lang="es-ES">
                                  <a:latin typeface="Cambria Math"/>
                                </a:rPr>
                                <m:t>q</m:t>
                              </m:r>
                            </m:den>
                          </m:f>
                        </m:e>
                      </m:nary>
                      <m:r>
                        <a:rPr lang="es-ES" b="0" i="0" smtClean="0">
                          <a:latin typeface="Cambria Math"/>
                        </a:rPr>
                        <m:t>=−</m:t>
                      </m:r>
                      <m:f>
                        <m:fPr>
                          <m:ctrlPr>
                            <a:rPr lang="es-ES" b="0" i="0" smtClean="0">
                              <a:latin typeface="Cambria Math"/>
                            </a:rPr>
                          </m:ctrlPr>
                        </m:fPr>
                        <m:num>
                          <m:r>
                            <a:rPr lang="es-ES" b="0" i="0" smtClean="0">
                              <a:latin typeface="Cambria Math"/>
                            </a:rPr>
                            <m:t>1</m:t>
                          </m:r>
                        </m:num>
                        <m:den>
                          <m:r>
                            <m:rPr>
                              <m:sty m:val="p"/>
                            </m:rPr>
                            <a:rPr lang="es-ES" b="0" i="0" smtClean="0">
                              <a:latin typeface="Cambria Math"/>
                            </a:rPr>
                            <m:t>RC</m:t>
                          </m:r>
                        </m:den>
                      </m:f>
                      <m:nary>
                        <m:naryPr>
                          <m:ctrlPr>
                            <a:rPr lang="es-ES" b="0" i="1" smtClean="0">
                              <a:latin typeface="Cambria Math"/>
                            </a:rPr>
                          </m:ctrlPr>
                        </m:naryPr>
                        <m:sub>
                          <m:r>
                            <m:rPr>
                              <m:brk m:alnAt="23"/>
                            </m:rPr>
                            <a:rPr lang="es-ES" b="0" i="1" smtClean="0">
                              <a:latin typeface="Cambria Math"/>
                            </a:rPr>
                            <m:t>0</m:t>
                          </m:r>
                        </m:sub>
                        <m:sup>
                          <m:r>
                            <a:rPr lang="es-ES" b="0" i="1" smtClean="0">
                              <a:latin typeface="Cambria Math"/>
                            </a:rPr>
                            <m:t>𝑡</m:t>
                          </m:r>
                        </m:sup>
                        <m:e>
                          <m:r>
                            <a:rPr lang="es-ES" b="0" i="1" smtClean="0">
                              <a:latin typeface="Cambria Math"/>
                            </a:rPr>
                            <m:t>𝑑𝑡</m:t>
                          </m:r>
                        </m:e>
                      </m:nary>
                      <m:r>
                        <a:rPr lang="es-ES" b="0" i="1" smtClean="0">
                          <a:latin typeface="Cambria Math"/>
                        </a:rPr>
                        <m:t>⇒</m:t>
                      </m:r>
                      <m:func>
                        <m:funcPr>
                          <m:ctrlPr>
                            <a:rPr lang="es-ES" b="0" i="1" smtClean="0">
                              <a:latin typeface="Cambria Math"/>
                            </a:rPr>
                          </m:ctrlPr>
                        </m:funcPr>
                        <m:fName>
                          <m:r>
                            <m:rPr>
                              <m:sty m:val="p"/>
                            </m:rPr>
                            <a:rPr lang="es-ES" b="0" i="0" smtClean="0">
                              <a:latin typeface="Cambria Math"/>
                            </a:rPr>
                            <m:t>ln</m:t>
                          </m:r>
                        </m:fName>
                        <m:e>
                          <m:d>
                            <m:dPr>
                              <m:ctrlPr>
                                <a:rPr lang="es-ES" b="0" i="1" smtClean="0">
                                  <a:latin typeface="Cambria Math"/>
                                </a:rPr>
                              </m:ctrlPr>
                            </m:dPr>
                            <m:e>
                              <m:f>
                                <m:fPr>
                                  <m:ctrlPr>
                                    <a:rPr lang="es-ES" b="0" i="1" smtClean="0">
                                      <a:latin typeface="Cambria Math"/>
                                    </a:rPr>
                                  </m:ctrlPr>
                                </m:fPr>
                                <m:num>
                                  <m:r>
                                    <a:rPr lang="es-ES" b="0" i="1" smtClean="0">
                                      <a:latin typeface="Cambria Math"/>
                                    </a:rPr>
                                    <m:t>𝑞</m:t>
                                  </m:r>
                                </m:num>
                                <m:den>
                                  <m:sSub>
                                    <m:sSubPr>
                                      <m:ctrlPr>
                                        <a:rPr lang="es-ES" b="0" i="1" smtClean="0">
                                          <a:latin typeface="Cambria Math"/>
                                        </a:rPr>
                                      </m:ctrlPr>
                                    </m:sSubPr>
                                    <m:e>
                                      <m:r>
                                        <a:rPr lang="es-ES" b="0" i="1" smtClean="0">
                                          <a:latin typeface="Cambria Math"/>
                                        </a:rPr>
                                        <m:t>𝑄</m:t>
                                      </m:r>
                                    </m:e>
                                    <m:sub>
                                      <m:r>
                                        <a:rPr lang="es-ES" b="0" i="1" smtClean="0">
                                          <a:latin typeface="Cambria Math"/>
                                        </a:rPr>
                                        <m:t>0</m:t>
                                      </m:r>
                                    </m:sub>
                                  </m:sSub>
                                </m:den>
                              </m:f>
                            </m:e>
                          </m:d>
                        </m:e>
                      </m:func>
                      <m:r>
                        <a:rPr lang="es-ES" b="0" i="1" smtClean="0">
                          <a:latin typeface="Cambria Math"/>
                        </a:rPr>
                        <m:t>=−</m:t>
                      </m:r>
                      <m:f>
                        <m:fPr>
                          <m:ctrlPr>
                            <a:rPr lang="es-ES" b="0" i="1" smtClean="0">
                              <a:latin typeface="Cambria Math"/>
                            </a:rPr>
                          </m:ctrlPr>
                        </m:fPr>
                        <m:num>
                          <m:r>
                            <a:rPr lang="es-ES" b="0" i="1" smtClean="0">
                              <a:latin typeface="Cambria Math"/>
                            </a:rPr>
                            <m:t>1</m:t>
                          </m:r>
                        </m:num>
                        <m:den>
                          <m:r>
                            <a:rPr lang="es-ES" b="0" i="1" smtClean="0">
                              <a:latin typeface="Cambria Math"/>
                            </a:rPr>
                            <m:t>𝑅𝐶</m:t>
                          </m:r>
                        </m:den>
                      </m:f>
                    </m:oMath>
                  </m:oMathPara>
                </a14:m>
                <a:endParaRPr lang="es-ES" b="0" i="1" dirty="0" smtClean="0">
                  <a:latin typeface="Cambria Math"/>
                </a:endParaRPr>
              </a:p>
              <a:p>
                <a:pPr marL="0" indent="0">
                  <a:buNone/>
                </a:pPr>
                <a:r>
                  <a:rPr lang="es-ES" b="0" dirty="0" smtClean="0"/>
                  <a:t>	</a:t>
                </a:r>
                <a14:m>
                  <m:oMath xmlns:m="http://schemas.openxmlformats.org/officeDocument/2006/math">
                    <m:r>
                      <a:rPr lang="es-ES" b="1" i="1" smtClean="0">
                        <a:solidFill>
                          <a:srgbClr val="C00000"/>
                        </a:solidFill>
                        <a:latin typeface="Cambria Math"/>
                      </a:rPr>
                      <m:t>𝒒</m:t>
                    </m:r>
                    <m:d>
                      <m:dPr>
                        <m:ctrlPr>
                          <a:rPr lang="es-ES" b="1" i="1" smtClean="0">
                            <a:solidFill>
                              <a:srgbClr val="C00000"/>
                            </a:solidFill>
                            <a:latin typeface="Cambria Math"/>
                          </a:rPr>
                        </m:ctrlPr>
                      </m:dPr>
                      <m:e>
                        <m:r>
                          <a:rPr lang="es-ES" b="1" i="1" smtClean="0">
                            <a:solidFill>
                              <a:srgbClr val="C00000"/>
                            </a:solidFill>
                            <a:latin typeface="Cambria Math"/>
                          </a:rPr>
                          <m:t>𝒕</m:t>
                        </m:r>
                      </m:e>
                    </m:d>
                    <m:r>
                      <a:rPr lang="es-ES" b="1" i="1" smtClean="0">
                        <a:solidFill>
                          <a:srgbClr val="C00000"/>
                        </a:solidFill>
                        <a:latin typeface="Cambria Math"/>
                      </a:rPr>
                      <m:t>=</m:t>
                    </m:r>
                    <m:sSub>
                      <m:sSubPr>
                        <m:ctrlPr>
                          <a:rPr lang="es-ES" b="1" i="1" smtClean="0">
                            <a:solidFill>
                              <a:srgbClr val="C00000"/>
                            </a:solidFill>
                            <a:latin typeface="Cambria Math"/>
                          </a:rPr>
                        </m:ctrlPr>
                      </m:sSubPr>
                      <m:e>
                        <m:r>
                          <a:rPr lang="es-ES" b="1" i="1" smtClean="0">
                            <a:solidFill>
                              <a:srgbClr val="C00000"/>
                            </a:solidFill>
                            <a:latin typeface="Cambria Math"/>
                          </a:rPr>
                          <m:t>𝑸</m:t>
                        </m:r>
                      </m:e>
                      <m:sub>
                        <m:r>
                          <a:rPr lang="es-ES" b="1" i="1" smtClean="0">
                            <a:solidFill>
                              <a:srgbClr val="C00000"/>
                            </a:solidFill>
                            <a:latin typeface="Cambria Math"/>
                          </a:rPr>
                          <m:t>𝟎</m:t>
                        </m:r>
                      </m:sub>
                    </m:sSub>
                    <m:sSup>
                      <m:sSupPr>
                        <m:ctrlPr>
                          <a:rPr lang="es-ES" b="1" i="1" smtClean="0">
                            <a:solidFill>
                              <a:srgbClr val="C00000"/>
                            </a:solidFill>
                            <a:latin typeface="Cambria Math"/>
                          </a:rPr>
                        </m:ctrlPr>
                      </m:sSupPr>
                      <m:e>
                        <m:r>
                          <a:rPr lang="es-ES" b="1" i="1" smtClean="0">
                            <a:solidFill>
                              <a:srgbClr val="C00000"/>
                            </a:solidFill>
                            <a:latin typeface="Cambria Math"/>
                          </a:rPr>
                          <m:t>𝒆</m:t>
                        </m:r>
                      </m:e>
                      <m:sup>
                        <m:r>
                          <a:rPr lang="es-ES" b="1" i="1" smtClean="0">
                            <a:solidFill>
                              <a:srgbClr val="C00000"/>
                            </a:solidFill>
                            <a:latin typeface="Cambria Math"/>
                          </a:rPr>
                          <m:t>−</m:t>
                        </m:r>
                        <m:f>
                          <m:fPr>
                            <m:ctrlPr>
                              <a:rPr lang="es-ES" b="1" i="1" smtClean="0">
                                <a:solidFill>
                                  <a:srgbClr val="C00000"/>
                                </a:solidFill>
                                <a:latin typeface="Cambria Math"/>
                              </a:rPr>
                            </m:ctrlPr>
                          </m:fPr>
                          <m:num>
                            <m:r>
                              <a:rPr lang="es-ES" b="1" i="1" smtClean="0">
                                <a:solidFill>
                                  <a:srgbClr val="C00000"/>
                                </a:solidFill>
                                <a:latin typeface="Cambria Math"/>
                              </a:rPr>
                              <m:t>𝒕</m:t>
                            </m:r>
                          </m:num>
                          <m:den>
                            <m:r>
                              <a:rPr lang="es-ES" b="1" i="1" smtClean="0">
                                <a:solidFill>
                                  <a:srgbClr val="C00000"/>
                                </a:solidFill>
                                <a:latin typeface="Cambria Math"/>
                              </a:rPr>
                              <m:t>𝑹𝑪</m:t>
                            </m:r>
                          </m:den>
                        </m:f>
                      </m:sup>
                    </m:sSup>
                  </m:oMath>
                </a14:m>
                <a:endParaRPr lang="es-ES" b="1" dirty="0" smtClean="0"/>
              </a:p>
              <a:p>
                <a:pPr marL="0" indent="0">
                  <a:buNone/>
                </a:pPr>
                <a:endParaRPr lang="es-ES" b="0" dirty="0" smtClean="0"/>
              </a:p>
              <a:p>
                <a:r>
                  <a:rPr lang="es-ES" b="0" dirty="0" smtClean="0"/>
                  <a:t>Derivando respecto  al tiempo:</a:t>
                </a:r>
              </a:p>
              <a:p>
                <a:pPr marL="594360" lvl="2" indent="0">
                  <a:buNone/>
                </a:pPr>
                <a14:m>
                  <m:oMathPara xmlns:m="http://schemas.openxmlformats.org/officeDocument/2006/math">
                    <m:oMathParaPr>
                      <m:jc m:val="centerGroup"/>
                    </m:oMathParaPr>
                    <m:oMath xmlns:m="http://schemas.openxmlformats.org/officeDocument/2006/math">
                      <m:r>
                        <a:rPr lang="es-ES" b="0" i="1" smtClean="0">
                          <a:latin typeface="Cambria Math"/>
                        </a:rPr>
                        <m:t>𝑖</m:t>
                      </m:r>
                      <m:d>
                        <m:dPr>
                          <m:ctrlPr>
                            <a:rPr lang="es-ES" b="0" i="1" smtClean="0">
                              <a:latin typeface="Cambria Math"/>
                            </a:rPr>
                          </m:ctrlPr>
                        </m:dPr>
                        <m:e>
                          <m:r>
                            <a:rPr lang="es-ES" b="0" i="1" smtClean="0">
                              <a:latin typeface="Cambria Math"/>
                            </a:rPr>
                            <m:t>𝑡</m:t>
                          </m:r>
                        </m:e>
                      </m:d>
                      <m:r>
                        <a:rPr lang="es-ES" b="0" i="1" smtClean="0">
                          <a:latin typeface="Cambria Math"/>
                        </a:rPr>
                        <m:t>=</m:t>
                      </m:r>
                      <m:f>
                        <m:fPr>
                          <m:ctrlPr>
                            <a:rPr lang="es-ES" b="0" i="1" smtClean="0">
                              <a:latin typeface="Cambria Math"/>
                            </a:rPr>
                          </m:ctrlPr>
                        </m:fPr>
                        <m:num>
                          <m:r>
                            <a:rPr lang="es-ES" b="0" i="1" smtClean="0">
                              <a:latin typeface="Cambria Math"/>
                            </a:rPr>
                            <m:t>𝑑𝑞</m:t>
                          </m:r>
                        </m:num>
                        <m:den>
                          <m:r>
                            <a:rPr lang="es-ES" b="0" i="1" smtClean="0">
                              <a:latin typeface="Cambria Math"/>
                            </a:rPr>
                            <m:t>𝑑𝑡</m:t>
                          </m:r>
                        </m:den>
                      </m:f>
                      <m:r>
                        <a:rPr lang="es-ES" b="0" i="1" smtClean="0">
                          <a:latin typeface="Cambria Math"/>
                        </a:rPr>
                        <m:t>=−</m:t>
                      </m:r>
                      <m:f>
                        <m:fPr>
                          <m:ctrlPr>
                            <a:rPr lang="es-ES" b="0" i="1" smtClean="0">
                              <a:latin typeface="Cambria Math"/>
                            </a:rPr>
                          </m:ctrlPr>
                        </m:fPr>
                        <m:num>
                          <m:r>
                            <a:rPr lang="es-ES" b="0" i="1" smtClean="0">
                              <a:latin typeface="Cambria Math"/>
                            </a:rPr>
                            <m:t>𝑄</m:t>
                          </m:r>
                        </m:num>
                        <m:den>
                          <m:r>
                            <a:rPr lang="es-ES" b="0" i="1" smtClean="0">
                              <a:latin typeface="Cambria Math"/>
                            </a:rPr>
                            <m:t>𝑅𝐶</m:t>
                          </m:r>
                        </m:den>
                      </m:f>
                      <m:sSup>
                        <m:sSupPr>
                          <m:ctrlPr>
                            <a:rPr lang="es-ES" b="0" i="1" smtClean="0">
                              <a:latin typeface="Cambria Math"/>
                            </a:rPr>
                          </m:ctrlPr>
                        </m:sSupPr>
                        <m:e>
                          <m:r>
                            <a:rPr lang="es-ES" b="0" i="1" smtClean="0">
                              <a:latin typeface="Cambria Math"/>
                            </a:rPr>
                            <m:t>𝑒</m:t>
                          </m:r>
                        </m:e>
                        <m:sup>
                          <m:r>
                            <a:rPr lang="es-ES" b="0" i="1" smtClean="0">
                              <a:latin typeface="Cambria Math"/>
                            </a:rPr>
                            <m:t>−</m:t>
                          </m:r>
                          <m:f>
                            <m:fPr>
                              <m:ctrlPr>
                                <a:rPr lang="es-ES" b="0" i="1" smtClean="0">
                                  <a:latin typeface="Cambria Math"/>
                                </a:rPr>
                              </m:ctrlPr>
                            </m:fPr>
                            <m:num>
                              <m:r>
                                <a:rPr lang="es-ES" b="0" i="1" smtClean="0">
                                  <a:latin typeface="Cambria Math"/>
                                </a:rPr>
                                <m:t>𝑡</m:t>
                              </m:r>
                            </m:num>
                            <m:den>
                              <m:r>
                                <a:rPr lang="es-ES" b="0" i="1" smtClean="0">
                                  <a:latin typeface="Cambria Math"/>
                                </a:rPr>
                                <m:t>𝑅𝐶</m:t>
                              </m:r>
                            </m:den>
                          </m:f>
                        </m:sup>
                      </m:sSup>
                      <m:r>
                        <a:rPr lang="es-ES" b="0" i="1" smtClean="0">
                          <a:latin typeface="Cambria Math"/>
                        </a:rPr>
                        <m:t>=−</m:t>
                      </m:r>
                      <m:sSub>
                        <m:sSubPr>
                          <m:ctrlPr>
                            <a:rPr lang="es-ES" b="0" i="1" smtClean="0">
                              <a:latin typeface="Cambria Math"/>
                            </a:rPr>
                          </m:ctrlPr>
                        </m:sSubPr>
                        <m:e>
                          <m:r>
                            <a:rPr lang="es-ES" b="0" i="1" smtClean="0">
                              <a:latin typeface="Cambria Math"/>
                            </a:rPr>
                            <m:t>𝐼</m:t>
                          </m:r>
                        </m:e>
                        <m:sub>
                          <m:r>
                            <a:rPr lang="es-ES" b="0" i="1" smtClean="0">
                              <a:latin typeface="Cambria Math"/>
                            </a:rPr>
                            <m:t>0</m:t>
                          </m:r>
                        </m:sub>
                      </m:sSub>
                      <m:sSup>
                        <m:sSupPr>
                          <m:ctrlPr>
                            <a:rPr lang="es-ES" b="0" i="1" smtClean="0">
                              <a:latin typeface="Cambria Math"/>
                            </a:rPr>
                          </m:ctrlPr>
                        </m:sSupPr>
                        <m:e>
                          <m:r>
                            <a:rPr lang="es-ES" b="0" i="1" smtClean="0">
                              <a:latin typeface="Cambria Math"/>
                            </a:rPr>
                            <m:t>𝑒</m:t>
                          </m:r>
                        </m:e>
                        <m:sup>
                          <m:r>
                            <a:rPr lang="es-ES" b="0" i="1" smtClean="0">
                              <a:latin typeface="Cambria Math"/>
                            </a:rPr>
                            <m:t>−</m:t>
                          </m:r>
                          <m:f>
                            <m:fPr>
                              <m:ctrlPr>
                                <a:rPr lang="es-ES" b="0" i="1" smtClean="0">
                                  <a:latin typeface="Cambria Math"/>
                                </a:rPr>
                              </m:ctrlPr>
                            </m:fPr>
                            <m:num>
                              <m:r>
                                <a:rPr lang="es-ES" b="0" i="1" smtClean="0">
                                  <a:latin typeface="Cambria Math"/>
                                </a:rPr>
                                <m:t>𝑡</m:t>
                              </m:r>
                            </m:num>
                            <m:den>
                              <m:r>
                                <a:rPr lang="es-ES" b="0" i="1" smtClean="0">
                                  <a:latin typeface="Cambria Math"/>
                                </a:rPr>
                                <m:t>𝑅𝐶</m:t>
                              </m:r>
                            </m:den>
                          </m:f>
                        </m:sup>
                      </m:sSup>
                    </m:oMath>
                  </m:oMathPara>
                </a14:m>
                <a:endParaRPr lang="es-ES" b="0" dirty="0" smtClean="0"/>
              </a:p>
              <a:p>
                <a:pPr marL="0" indent="0">
                  <a:buNone/>
                </a:pPr>
                <a:r>
                  <a:rPr lang="es-ES" dirty="0" smtClean="0"/>
                  <a:t>	</a:t>
                </a:r>
                <a14:m>
                  <m:oMath xmlns:m="http://schemas.openxmlformats.org/officeDocument/2006/math">
                    <m:r>
                      <a:rPr lang="es-ES" b="1" i="1" smtClean="0">
                        <a:solidFill>
                          <a:srgbClr val="C00000"/>
                        </a:solidFill>
                        <a:latin typeface="Cambria Math"/>
                      </a:rPr>
                      <m:t>𝒊</m:t>
                    </m:r>
                    <m:d>
                      <m:dPr>
                        <m:ctrlPr>
                          <a:rPr lang="es-ES" b="1" i="1">
                            <a:solidFill>
                              <a:srgbClr val="C00000"/>
                            </a:solidFill>
                            <a:latin typeface="Cambria Math"/>
                          </a:rPr>
                        </m:ctrlPr>
                      </m:dPr>
                      <m:e>
                        <m:r>
                          <a:rPr lang="es-ES" b="1" i="1">
                            <a:solidFill>
                              <a:srgbClr val="C00000"/>
                            </a:solidFill>
                            <a:latin typeface="Cambria Math"/>
                          </a:rPr>
                          <m:t>𝒕</m:t>
                        </m:r>
                      </m:e>
                    </m:d>
                    <m:r>
                      <a:rPr lang="es-ES" b="1" i="1">
                        <a:solidFill>
                          <a:srgbClr val="C00000"/>
                        </a:solidFill>
                        <a:latin typeface="Cambria Math"/>
                      </a:rPr>
                      <m:t>=</m:t>
                    </m:r>
                    <m:r>
                      <a:rPr lang="es-ES" b="1" i="1" smtClean="0">
                        <a:solidFill>
                          <a:srgbClr val="C00000"/>
                        </a:solidFill>
                        <a:latin typeface="Cambria Math"/>
                      </a:rPr>
                      <m:t>−</m:t>
                    </m:r>
                    <m:sSup>
                      <m:sSupPr>
                        <m:ctrlPr>
                          <a:rPr lang="es-ES" b="1" i="1">
                            <a:solidFill>
                              <a:srgbClr val="C00000"/>
                            </a:solidFill>
                            <a:latin typeface="Cambria Math"/>
                          </a:rPr>
                        </m:ctrlPr>
                      </m:sSupPr>
                      <m:e>
                        <m:f>
                          <m:fPr>
                            <m:ctrlPr>
                              <a:rPr lang="es-ES" b="1" i="1" smtClean="0">
                                <a:solidFill>
                                  <a:srgbClr val="C00000"/>
                                </a:solidFill>
                                <a:latin typeface="Cambria Math"/>
                              </a:rPr>
                            </m:ctrlPr>
                          </m:fPr>
                          <m:num>
                            <m:r>
                              <a:rPr lang="es-ES" b="1" i="1" smtClean="0">
                                <a:solidFill>
                                  <a:srgbClr val="C00000"/>
                                </a:solidFill>
                                <a:latin typeface="Cambria Math"/>
                              </a:rPr>
                              <m:t>𝑸</m:t>
                            </m:r>
                          </m:num>
                          <m:den>
                            <m:r>
                              <a:rPr lang="es-ES" b="1" i="1" smtClean="0">
                                <a:solidFill>
                                  <a:srgbClr val="C00000"/>
                                </a:solidFill>
                                <a:latin typeface="Cambria Math"/>
                              </a:rPr>
                              <m:t>𝑹𝑪</m:t>
                            </m:r>
                          </m:den>
                        </m:f>
                        <m:r>
                          <a:rPr lang="es-ES" b="1" i="1">
                            <a:solidFill>
                              <a:srgbClr val="C00000"/>
                            </a:solidFill>
                            <a:latin typeface="Cambria Math"/>
                          </a:rPr>
                          <m:t>𝒆</m:t>
                        </m:r>
                      </m:e>
                      <m:sup>
                        <m:r>
                          <a:rPr lang="es-ES" b="1" i="1">
                            <a:solidFill>
                              <a:srgbClr val="C00000"/>
                            </a:solidFill>
                            <a:latin typeface="Cambria Math"/>
                          </a:rPr>
                          <m:t>−</m:t>
                        </m:r>
                        <m:f>
                          <m:fPr>
                            <m:ctrlPr>
                              <a:rPr lang="es-ES" b="1" i="1">
                                <a:solidFill>
                                  <a:srgbClr val="C00000"/>
                                </a:solidFill>
                                <a:latin typeface="Cambria Math"/>
                              </a:rPr>
                            </m:ctrlPr>
                          </m:fPr>
                          <m:num>
                            <m:r>
                              <a:rPr lang="es-ES" b="1" i="1">
                                <a:solidFill>
                                  <a:srgbClr val="C00000"/>
                                </a:solidFill>
                                <a:latin typeface="Cambria Math"/>
                              </a:rPr>
                              <m:t>𝒕</m:t>
                            </m:r>
                          </m:num>
                          <m:den>
                            <m:r>
                              <a:rPr lang="es-ES" b="1" i="1">
                                <a:solidFill>
                                  <a:srgbClr val="C00000"/>
                                </a:solidFill>
                                <a:latin typeface="Cambria Math"/>
                              </a:rPr>
                              <m:t>𝑹𝑪</m:t>
                            </m:r>
                          </m:den>
                        </m:f>
                      </m:sup>
                    </m:sSup>
                  </m:oMath>
                </a14:m>
                <a:endParaRPr lang="es-ES" b="1" dirty="0" smtClean="0"/>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xfrm>
                <a:off x="0" y="1493784"/>
                <a:ext cx="6372200" cy="5364215"/>
              </a:xfrm>
              <a:blipFill rotWithShape="1">
                <a:blip r:embed="rId2"/>
                <a:stretch>
                  <a:fillRect l="-478" t="-1932"/>
                </a:stretch>
              </a:blipFill>
            </p:spPr>
            <p:txBody>
              <a:bodyPr/>
              <a:lstStyle/>
              <a:p>
                <a:r>
                  <a:rPr lang="en-US">
                    <a:noFill/>
                  </a:rPr>
                  <a:t> </a:t>
                </a:r>
              </a:p>
            </p:txBody>
          </p:sp>
        </mc:Fallback>
      </mc:AlternateContent>
      <p:pic>
        <p:nvPicPr>
          <p:cNvPr id="6146" name="Picture 2" descr="Descarga_condens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637864"/>
            <a:ext cx="2745305" cy="51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926595" y="3609021"/>
            <a:ext cx="2295255" cy="73169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6 Rectángulo redondeado"/>
          <p:cNvSpPr/>
          <p:nvPr/>
        </p:nvSpPr>
        <p:spPr>
          <a:xfrm>
            <a:off x="926595" y="5936933"/>
            <a:ext cx="2745305" cy="77743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65897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a:t>Descarga de un condensador</a:t>
            </a:r>
            <a:endParaRPr lang="en-U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69</a:t>
            </a:fld>
            <a:endParaRPr lang="es-ES"/>
          </a:p>
        </p:txBody>
      </p:sp>
      <mc:AlternateContent xmlns:mc="http://schemas.openxmlformats.org/markup-compatibility/2006">
        <mc:Choice xmlns:a14="http://schemas.microsoft.com/office/drawing/2010/main" Requires="a14">
          <p:sp>
            <p:nvSpPr>
              <p:cNvPr id="6" name="5 Rectángulo"/>
              <p:cNvSpPr/>
              <p:nvPr/>
            </p:nvSpPr>
            <p:spPr>
              <a:xfrm>
                <a:off x="566555" y="5722570"/>
                <a:ext cx="2947153" cy="90178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 sz="2800" b="1" i="1" smtClean="0">
                          <a:solidFill>
                            <a:srgbClr val="C00000"/>
                          </a:solidFill>
                          <a:latin typeface="Cambria Math"/>
                        </a:rPr>
                        <m:t>𝒊</m:t>
                      </m:r>
                      <m:d>
                        <m:dPr>
                          <m:ctrlPr>
                            <a:rPr lang="es-ES" sz="2800" b="1" i="1">
                              <a:solidFill>
                                <a:srgbClr val="C00000"/>
                              </a:solidFill>
                              <a:latin typeface="Cambria Math"/>
                            </a:rPr>
                          </m:ctrlPr>
                        </m:dPr>
                        <m:e>
                          <m:r>
                            <a:rPr lang="es-ES" sz="2800" b="1" i="1">
                              <a:solidFill>
                                <a:srgbClr val="C00000"/>
                              </a:solidFill>
                              <a:latin typeface="Cambria Math"/>
                            </a:rPr>
                            <m:t>𝒕</m:t>
                          </m:r>
                        </m:e>
                      </m:d>
                      <m:r>
                        <a:rPr lang="es-ES" sz="2800" b="1" i="1">
                          <a:solidFill>
                            <a:srgbClr val="C00000"/>
                          </a:solidFill>
                          <a:latin typeface="Cambria Math"/>
                        </a:rPr>
                        <m:t>=</m:t>
                      </m:r>
                      <m:r>
                        <a:rPr lang="es-ES" sz="2800" b="1" i="1">
                          <a:solidFill>
                            <a:srgbClr val="C00000"/>
                          </a:solidFill>
                          <a:latin typeface="Cambria Math"/>
                        </a:rPr>
                        <m:t>−</m:t>
                      </m:r>
                      <m:sSup>
                        <m:sSupPr>
                          <m:ctrlPr>
                            <a:rPr lang="es-ES" sz="2800" b="1" i="1">
                              <a:solidFill>
                                <a:srgbClr val="C00000"/>
                              </a:solidFill>
                              <a:latin typeface="Cambria Math"/>
                            </a:rPr>
                          </m:ctrlPr>
                        </m:sSupPr>
                        <m:e>
                          <m:f>
                            <m:fPr>
                              <m:ctrlPr>
                                <a:rPr lang="es-ES" sz="2800" b="1" i="1">
                                  <a:solidFill>
                                    <a:srgbClr val="C00000"/>
                                  </a:solidFill>
                                  <a:latin typeface="Cambria Math"/>
                                </a:rPr>
                              </m:ctrlPr>
                            </m:fPr>
                            <m:num>
                              <m:sSub>
                                <m:sSubPr>
                                  <m:ctrlPr>
                                    <a:rPr lang="es-ES" sz="2800" b="1" i="1" smtClean="0">
                                      <a:solidFill>
                                        <a:srgbClr val="C00000"/>
                                      </a:solidFill>
                                      <a:latin typeface="Cambria Math"/>
                                    </a:rPr>
                                  </m:ctrlPr>
                                </m:sSubPr>
                                <m:e>
                                  <m:r>
                                    <a:rPr lang="es-ES" sz="2800" b="1" i="1">
                                      <a:solidFill>
                                        <a:srgbClr val="C00000"/>
                                      </a:solidFill>
                                      <a:latin typeface="Cambria Math"/>
                                    </a:rPr>
                                    <m:t>𝑸</m:t>
                                  </m:r>
                                </m:e>
                                <m:sub>
                                  <m:r>
                                    <a:rPr lang="es-ES" sz="2800" b="1" i="1" smtClean="0">
                                      <a:solidFill>
                                        <a:srgbClr val="C00000"/>
                                      </a:solidFill>
                                      <a:latin typeface="Cambria Math"/>
                                    </a:rPr>
                                    <m:t>𝟎</m:t>
                                  </m:r>
                                </m:sub>
                              </m:sSub>
                            </m:num>
                            <m:den>
                              <m:r>
                                <a:rPr lang="es-ES" sz="2800" b="1" i="1">
                                  <a:solidFill>
                                    <a:srgbClr val="C00000"/>
                                  </a:solidFill>
                                  <a:latin typeface="Cambria Math"/>
                                </a:rPr>
                                <m:t>𝑹𝑪</m:t>
                              </m:r>
                            </m:den>
                          </m:f>
                          <m:r>
                            <a:rPr lang="es-ES" sz="2800" b="1" i="1">
                              <a:solidFill>
                                <a:srgbClr val="C00000"/>
                              </a:solidFill>
                              <a:latin typeface="Cambria Math"/>
                            </a:rPr>
                            <m:t>𝒆</m:t>
                          </m:r>
                        </m:e>
                        <m:sup>
                          <m:r>
                            <a:rPr lang="es-ES" sz="2800" b="1" i="1">
                              <a:solidFill>
                                <a:srgbClr val="C00000"/>
                              </a:solidFill>
                              <a:latin typeface="Cambria Math"/>
                            </a:rPr>
                            <m:t>−</m:t>
                          </m:r>
                          <m:f>
                            <m:fPr>
                              <m:ctrlPr>
                                <a:rPr lang="es-ES" sz="2800" b="1" i="1">
                                  <a:solidFill>
                                    <a:srgbClr val="C00000"/>
                                  </a:solidFill>
                                  <a:latin typeface="Cambria Math"/>
                                </a:rPr>
                              </m:ctrlPr>
                            </m:fPr>
                            <m:num>
                              <m:r>
                                <a:rPr lang="es-ES" sz="2800" b="1" i="1">
                                  <a:solidFill>
                                    <a:srgbClr val="C00000"/>
                                  </a:solidFill>
                                  <a:latin typeface="Cambria Math"/>
                                </a:rPr>
                                <m:t>𝒕</m:t>
                              </m:r>
                            </m:num>
                            <m:den>
                              <m:r>
                                <a:rPr lang="es-ES" sz="2800" b="1" i="1">
                                  <a:solidFill>
                                    <a:srgbClr val="C00000"/>
                                  </a:solidFill>
                                  <a:latin typeface="Cambria Math"/>
                                </a:rPr>
                                <m:t>𝑹𝑪</m:t>
                              </m:r>
                            </m:den>
                          </m:f>
                        </m:sup>
                      </m:sSup>
                    </m:oMath>
                  </m:oMathPara>
                </a14:m>
                <a:endParaRPr lang="en-US" sz="2800" dirty="0"/>
              </a:p>
            </p:txBody>
          </p:sp>
        </mc:Choice>
        <mc:Fallback>
          <p:sp>
            <p:nvSpPr>
              <p:cNvPr id="6" name="5 Rectángulo"/>
              <p:cNvSpPr>
                <a:spLocks noRot="1" noChangeAspect="1" noMove="1" noResize="1" noEditPoints="1" noAdjustHandles="1" noChangeArrowheads="1" noChangeShapeType="1" noTextEdit="1"/>
              </p:cNvSpPr>
              <p:nvPr/>
            </p:nvSpPr>
            <p:spPr>
              <a:xfrm>
                <a:off x="566555" y="5722570"/>
                <a:ext cx="2947153" cy="90178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6 Rectángulo"/>
              <p:cNvSpPr/>
              <p:nvPr/>
            </p:nvSpPr>
            <p:spPr>
              <a:xfrm>
                <a:off x="5157065" y="5817211"/>
                <a:ext cx="2601931" cy="7125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 sz="2800" b="1" i="1" smtClean="0">
                          <a:solidFill>
                            <a:srgbClr val="C00000"/>
                          </a:solidFill>
                          <a:latin typeface="Cambria Math"/>
                        </a:rPr>
                        <m:t>𝒒</m:t>
                      </m:r>
                      <m:d>
                        <m:dPr>
                          <m:ctrlPr>
                            <a:rPr lang="es-ES" sz="2800" b="1" i="1">
                              <a:solidFill>
                                <a:srgbClr val="C00000"/>
                              </a:solidFill>
                              <a:latin typeface="Cambria Math"/>
                            </a:rPr>
                          </m:ctrlPr>
                        </m:dPr>
                        <m:e>
                          <m:r>
                            <a:rPr lang="es-ES" sz="2800" b="1" i="1">
                              <a:solidFill>
                                <a:srgbClr val="C00000"/>
                              </a:solidFill>
                              <a:latin typeface="Cambria Math"/>
                            </a:rPr>
                            <m:t>𝒕</m:t>
                          </m:r>
                        </m:e>
                      </m:d>
                      <m:r>
                        <a:rPr lang="es-ES" sz="2800" b="1" i="1">
                          <a:solidFill>
                            <a:srgbClr val="C00000"/>
                          </a:solidFill>
                          <a:latin typeface="Cambria Math"/>
                        </a:rPr>
                        <m:t>=</m:t>
                      </m:r>
                      <m:sSub>
                        <m:sSubPr>
                          <m:ctrlPr>
                            <a:rPr lang="es-ES" sz="2800" b="1" i="1" smtClean="0">
                              <a:solidFill>
                                <a:srgbClr val="C00000"/>
                              </a:solidFill>
                              <a:latin typeface="Cambria Math"/>
                            </a:rPr>
                          </m:ctrlPr>
                        </m:sSubPr>
                        <m:e>
                          <m:r>
                            <a:rPr lang="es-ES" sz="2800" b="1" i="1">
                              <a:solidFill>
                                <a:srgbClr val="C00000"/>
                              </a:solidFill>
                              <a:latin typeface="Cambria Math"/>
                            </a:rPr>
                            <m:t>𝑸</m:t>
                          </m:r>
                        </m:e>
                        <m:sub>
                          <m:r>
                            <a:rPr lang="es-ES" sz="2800" b="1" i="1" smtClean="0">
                              <a:solidFill>
                                <a:srgbClr val="C00000"/>
                              </a:solidFill>
                              <a:latin typeface="Cambria Math"/>
                            </a:rPr>
                            <m:t>𝟎</m:t>
                          </m:r>
                        </m:sub>
                      </m:sSub>
                      <m:sSup>
                        <m:sSupPr>
                          <m:ctrlPr>
                            <a:rPr lang="es-ES" sz="2800" b="1" i="1">
                              <a:solidFill>
                                <a:srgbClr val="C00000"/>
                              </a:solidFill>
                              <a:latin typeface="Cambria Math"/>
                            </a:rPr>
                          </m:ctrlPr>
                        </m:sSupPr>
                        <m:e>
                          <m:r>
                            <a:rPr lang="es-ES" sz="2800" b="1" i="1">
                              <a:solidFill>
                                <a:srgbClr val="C00000"/>
                              </a:solidFill>
                              <a:latin typeface="Cambria Math"/>
                            </a:rPr>
                            <m:t>𝒆</m:t>
                          </m:r>
                        </m:e>
                        <m:sup>
                          <m:r>
                            <a:rPr lang="es-ES" sz="2800" b="1" i="1">
                              <a:solidFill>
                                <a:srgbClr val="C00000"/>
                              </a:solidFill>
                              <a:latin typeface="Cambria Math"/>
                            </a:rPr>
                            <m:t>−</m:t>
                          </m:r>
                          <m:f>
                            <m:fPr>
                              <m:ctrlPr>
                                <a:rPr lang="es-ES" sz="2800" b="1" i="1">
                                  <a:solidFill>
                                    <a:srgbClr val="C00000"/>
                                  </a:solidFill>
                                  <a:latin typeface="Cambria Math"/>
                                </a:rPr>
                              </m:ctrlPr>
                            </m:fPr>
                            <m:num>
                              <m:r>
                                <a:rPr lang="es-ES" sz="2800" b="1" i="1">
                                  <a:solidFill>
                                    <a:srgbClr val="C00000"/>
                                  </a:solidFill>
                                  <a:latin typeface="Cambria Math"/>
                                </a:rPr>
                                <m:t>𝒕</m:t>
                              </m:r>
                            </m:num>
                            <m:den>
                              <m:r>
                                <a:rPr lang="es-ES" sz="2800" b="1" i="1">
                                  <a:solidFill>
                                    <a:srgbClr val="C00000"/>
                                  </a:solidFill>
                                  <a:latin typeface="Cambria Math"/>
                                </a:rPr>
                                <m:t>𝑹𝑪</m:t>
                              </m:r>
                            </m:den>
                          </m:f>
                        </m:sup>
                      </m:sSup>
                    </m:oMath>
                  </m:oMathPara>
                </a14:m>
                <a:endParaRPr lang="en-US" sz="2800" dirty="0"/>
              </a:p>
            </p:txBody>
          </p:sp>
        </mc:Choice>
        <mc:Fallback>
          <p:sp>
            <p:nvSpPr>
              <p:cNvPr id="7" name="6 Rectángulo"/>
              <p:cNvSpPr>
                <a:spLocks noRot="1" noChangeAspect="1" noMove="1" noResize="1" noEditPoints="1" noAdjustHandles="1" noChangeArrowheads="1" noChangeShapeType="1" noTextEdit="1"/>
              </p:cNvSpPr>
              <p:nvPr/>
            </p:nvSpPr>
            <p:spPr>
              <a:xfrm>
                <a:off x="5157065" y="5817211"/>
                <a:ext cx="2601931" cy="712503"/>
              </a:xfrm>
              <a:prstGeom prst="rect">
                <a:avLst/>
              </a:prstGeom>
              <a:blipFill rotWithShape="1">
                <a:blip r:embed="rId3"/>
                <a:stretch>
                  <a:fillRect/>
                </a:stretch>
              </a:blipFill>
            </p:spPr>
            <p:txBody>
              <a:bodyPr/>
              <a:lstStyle/>
              <a:p>
                <a:r>
                  <a:rPr lang="en-US">
                    <a:noFill/>
                  </a:rPr>
                  <a:t> </a:t>
                </a:r>
              </a:p>
            </p:txBody>
          </p:sp>
        </mc:Fallback>
      </mc:AlternateContent>
      <p:pic>
        <p:nvPicPr>
          <p:cNvPr id="10" name="Picture 5" descr="26_Figure24-I"/>
          <p:cNvPicPr>
            <a:picLocks noChangeAspect="1" noChangeArrowheads="1"/>
          </p:cNvPicPr>
          <p:nvPr/>
        </p:nvPicPr>
        <p:blipFill rotWithShape="1">
          <a:blip r:embed="rId4">
            <a:extLst>
              <a:ext uri="{28A0092B-C50C-407E-A947-70E740481C1C}">
                <a14:useLocalDpi xmlns:a14="http://schemas.microsoft.com/office/drawing/2010/main" val="0"/>
              </a:ext>
            </a:extLst>
          </a:blip>
          <a:srcRect t="62287" b="2463"/>
          <a:stretch/>
        </p:blipFill>
        <p:spPr bwMode="auto">
          <a:xfrm>
            <a:off x="4445232" y="2809260"/>
            <a:ext cx="4687707" cy="265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26_Figure24-I"/>
          <p:cNvPicPr>
            <a:picLocks noChangeAspect="1" noChangeArrowheads="1"/>
          </p:cNvPicPr>
          <p:nvPr/>
        </p:nvPicPr>
        <p:blipFill rotWithShape="1">
          <a:blip r:embed="rId4">
            <a:extLst>
              <a:ext uri="{28A0092B-C50C-407E-A947-70E740481C1C}">
                <a14:useLocalDpi xmlns:a14="http://schemas.microsoft.com/office/drawing/2010/main" val="0"/>
              </a:ext>
            </a:extLst>
          </a:blip>
          <a:srcRect t="9380" b="51232"/>
          <a:stretch/>
        </p:blipFill>
        <p:spPr bwMode="auto">
          <a:xfrm>
            <a:off x="1" y="2809259"/>
            <a:ext cx="4301969" cy="272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Forma libre"/>
          <p:cNvSpPr/>
          <p:nvPr/>
        </p:nvSpPr>
        <p:spPr>
          <a:xfrm>
            <a:off x="701571" y="3756317"/>
            <a:ext cx="3249944" cy="1710190"/>
          </a:xfrm>
          <a:custGeom>
            <a:avLst/>
            <a:gdLst>
              <a:gd name="connsiteX0" fmla="*/ 3048000 w 3145971"/>
              <a:gd name="connsiteY0" fmla="*/ 10886 h 1611086"/>
              <a:gd name="connsiteX1" fmla="*/ 2024743 w 3145971"/>
              <a:gd name="connsiteY1" fmla="*/ 32657 h 1611086"/>
              <a:gd name="connsiteX2" fmla="*/ 936171 w 3145971"/>
              <a:gd name="connsiteY2" fmla="*/ 544286 h 1611086"/>
              <a:gd name="connsiteX3" fmla="*/ 0 w 3145971"/>
              <a:gd name="connsiteY3" fmla="*/ 1589314 h 1611086"/>
              <a:gd name="connsiteX4" fmla="*/ 3145971 w 3145971"/>
              <a:gd name="connsiteY4" fmla="*/ 1611086 h 1611086"/>
              <a:gd name="connsiteX5" fmla="*/ 3124200 w 3145971"/>
              <a:gd name="connsiteY5" fmla="*/ 0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71" h="1611086">
                <a:moveTo>
                  <a:pt x="3048000" y="10886"/>
                </a:moveTo>
                <a:lnTo>
                  <a:pt x="2024743" y="32657"/>
                </a:lnTo>
                <a:lnTo>
                  <a:pt x="936171" y="544286"/>
                </a:lnTo>
                <a:lnTo>
                  <a:pt x="0" y="1589314"/>
                </a:lnTo>
                <a:lnTo>
                  <a:pt x="3145971" y="1611086"/>
                </a:lnTo>
                <a:lnTo>
                  <a:pt x="3124200" y="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dirty="0" smtClean="0">
                <a:solidFill>
                  <a:srgbClr val="00B0F0"/>
                </a:solidFill>
              </a:rPr>
              <a:t>La corriente</a:t>
            </a:r>
            <a:br>
              <a:rPr lang="es-ES" dirty="0" smtClean="0">
                <a:solidFill>
                  <a:srgbClr val="00B0F0"/>
                </a:solidFill>
              </a:rPr>
            </a:br>
            <a:r>
              <a:rPr lang="es-ES" dirty="0" smtClean="0">
                <a:solidFill>
                  <a:srgbClr val="00B0F0"/>
                </a:solidFill>
              </a:rPr>
              <a:t>disminuye en forma</a:t>
            </a:r>
            <a:br>
              <a:rPr lang="es-ES" dirty="0" smtClean="0">
                <a:solidFill>
                  <a:srgbClr val="00B0F0"/>
                </a:solidFill>
              </a:rPr>
            </a:br>
            <a:r>
              <a:rPr lang="es-ES" dirty="0" smtClean="0">
                <a:solidFill>
                  <a:srgbClr val="00B0F0"/>
                </a:solidFill>
              </a:rPr>
              <a:t>exponencial a medida que</a:t>
            </a:r>
            <a:br>
              <a:rPr lang="es-ES" dirty="0" smtClean="0">
                <a:solidFill>
                  <a:srgbClr val="00B0F0"/>
                </a:solidFill>
              </a:rPr>
            </a:br>
            <a:r>
              <a:rPr lang="es-ES" dirty="0" smtClean="0">
                <a:solidFill>
                  <a:srgbClr val="00B0F0"/>
                </a:solidFill>
              </a:rPr>
              <a:t> se descarga el condensador.</a:t>
            </a:r>
            <a:br>
              <a:rPr lang="es-ES" dirty="0" smtClean="0">
                <a:solidFill>
                  <a:srgbClr val="00B0F0"/>
                </a:solidFill>
              </a:rPr>
            </a:br>
            <a:r>
              <a:rPr lang="es-ES" dirty="0" smtClean="0">
                <a:solidFill>
                  <a:srgbClr val="00B0F0"/>
                </a:solidFill>
              </a:rPr>
              <a:t> </a:t>
            </a:r>
            <a:r>
              <a:rPr lang="es-ES" sz="1600" dirty="0" smtClean="0">
                <a:solidFill>
                  <a:srgbClr val="00B0F0"/>
                </a:solidFill>
              </a:rPr>
              <a:t>La corriente es negativa porque su</a:t>
            </a:r>
          </a:p>
          <a:p>
            <a:r>
              <a:rPr lang="es-ES" sz="1600" dirty="0" smtClean="0">
                <a:solidFill>
                  <a:srgbClr val="00B0F0"/>
                </a:solidFill>
              </a:rPr>
              <a:t>sentido es opuesto al del circuito</a:t>
            </a:r>
            <a:endParaRPr lang="es-ES" sz="1600" dirty="0">
              <a:solidFill>
                <a:srgbClr val="00B0F0"/>
              </a:solidFill>
            </a:endParaRPr>
          </a:p>
        </p:txBody>
      </p:sp>
      <p:sp>
        <p:nvSpPr>
          <p:cNvPr id="21" name="20 Forma libre"/>
          <p:cNvSpPr/>
          <p:nvPr/>
        </p:nvSpPr>
        <p:spPr>
          <a:xfrm>
            <a:off x="5312229" y="3451517"/>
            <a:ext cx="3777342" cy="1393371"/>
          </a:xfrm>
          <a:custGeom>
            <a:avLst/>
            <a:gdLst>
              <a:gd name="connsiteX0" fmla="*/ 348342 w 3777342"/>
              <a:gd name="connsiteY0" fmla="*/ 10886 h 1393371"/>
              <a:gd name="connsiteX1" fmla="*/ 3766457 w 3777342"/>
              <a:gd name="connsiteY1" fmla="*/ 0 h 1393371"/>
              <a:gd name="connsiteX2" fmla="*/ 3777342 w 3777342"/>
              <a:gd name="connsiteY2" fmla="*/ 1393371 h 1393371"/>
              <a:gd name="connsiteX3" fmla="*/ 3015342 w 3777342"/>
              <a:gd name="connsiteY3" fmla="*/ 1382486 h 1393371"/>
              <a:gd name="connsiteX4" fmla="*/ 838200 w 3777342"/>
              <a:gd name="connsiteY4" fmla="*/ 674914 h 1393371"/>
              <a:gd name="connsiteX5" fmla="*/ 0 w 3777342"/>
              <a:gd name="connsiteY5" fmla="*/ 0 h 139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7342" h="1393371">
                <a:moveTo>
                  <a:pt x="348342" y="10886"/>
                </a:moveTo>
                <a:lnTo>
                  <a:pt x="3766457" y="0"/>
                </a:lnTo>
                <a:cubicBezTo>
                  <a:pt x="3770085" y="464457"/>
                  <a:pt x="3773714" y="928914"/>
                  <a:pt x="3777342" y="1393371"/>
                </a:cubicBezTo>
                <a:lnTo>
                  <a:pt x="3015342" y="1382486"/>
                </a:lnTo>
                <a:lnTo>
                  <a:pt x="838200" y="674914"/>
                </a:lnTo>
                <a:lnTo>
                  <a:pt x="0" y="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 dirty="0" smtClean="0">
                <a:solidFill>
                  <a:srgbClr val="00B0F0"/>
                </a:solidFill>
              </a:rPr>
              <a:t>La carga del capacitor disminuye en forma  exponencial  a medida</a:t>
            </a:r>
            <a:br>
              <a:rPr lang="es-ES" dirty="0" smtClean="0">
                <a:solidFill>
                  <a:srgbClr val="00B0F0"/>
                </a:solidFill>
              </a:rPr>
            </a:br>
            <a:r>
              <a:rPr lang="es-ES" dirty="0" smtClean="0">
                <a:solidFill>
                  <a:srgbClr val="00B0F0"/>
                </a:solidFill>
              </a:rPr>
              <a:t> que el capacitor se</a:t>
            </a:r>
            <a:br>
              <a:rPr lang="es-ES" dirty="0" smtClean="0">
                <a:solidFill>
                  <a:srgbClr val="00B0F0"/>
                </a:solidFill>
              </a:rPr>
            </a:br>
            <a:r>
              <a:rPr lang="es-ES" dirty="0" smtClean="0">
                <a:solidFill>
                  <a:srgbClr val="00B0F0"/>
                </a:solidFill>
              </a:rPr>
              <a:t> descarga</a:t>
            </a:r>
            <a:endParaRPr lang="es-ES" dirty="0">
              <a:solidFill>
                <a:srgbClr val="00B0F0"/>
              </a:solidFill>
            </a:endParaRPr>
          </a:p>
        </p:txBody>
      </p:sp>
      <p:sp>
        <p:nvSpPr>
          <p:cNvPr id="22" name="21 CuadroTexto"/>
          <p:cNvSpPr txBox="1"/>
          <p:nvPr/>
        </p:nvSpPr>
        <p:spPr>
          <a:xfrm>
            <a:off x="116506" y="1520496"/>
            <a:ext cx="4328726" cy="1323439"/>
          </a:xfrm>
          <a:prstGeom prst="rect">
            <a:avLst/>
          </a:prstGeom>
          <a:noFill/>
        </p:spPr>
        <p:txBody>
          <a:bodyPr wrap="square" rtlCol="0">
            <a:spAutoFit/>
          </a:bodyPr>
          <a:lstStyle/>
          <a:p>
            <a:pPr marL="358775" indent="-358775">
              <a:buFont typeface="+mj-lt"/>
              <a:buAutoNum type="alphaLcParenR"/>
            </a:pPr>
            <a:r>
              <a:rPr lang="es-ES" sz="2000" dirty="0" smtClean="0">
                <a:latin typeface="+mn-lt"/>
              </a:rPr>
              <a:t>Gráfica de la corriente con respecto al tiempo para un condensador en descarga</a:t>
            </a:r>
          </a:p>
          <a:p>
            <a:endParaRPr lang="es-ES" sz="2000" dirty="0">
              <a:latin typeface="+mn-lt"/>
            </a:endParaRPr>
          </a:p>
        </p:txBody>
      </p:sp>
      <p:sp>
        <p:nvSpPr>
          <p:cNvPr id="27" name="26 CuadroTexto"/>
          <p:cNvSpPr txBox="1"/>
          <p:nvPr/>
        </p:nvSpPr>
        <p:spPr>
          <a:xfrm>
            <a:off x="4725505" y="1520496"/>
            <a:ext cx="4392000" cy="1323439"/>
          </a:xfrm>
          <a:prstGeom prst="rect">
            <a:avLst/>
          </a:prstGeom>
          <a:noFill/>
        </p:spPr>
        <p:txBody>
          <a:bodyPr wrap="square" rtlCol="0">
            <a:spAutoFit/>
          </a:bodyPr>
          <a:lstStyle/>
          <a:p>
            <a:pPr marL="358775" indent="-358775">
              <a:buFont typeface="+mj-lt"/>
              <a:buAutoNum type="alphaLcParenR" startAt="2"/>
            </a:pPr>
            <a:r>
              <a:rPr lang="es-ES" sz="2000" dirty="0" smtClean="0">
                <a:latin typeface="+mn-lt"/>
              </a:rPr>
              <a:t>Gráfica de la carga del condensador con respecto al tiempo para un condensador en descarga</a:t>
            </a:r>
          </a:p>
          <a:p>
            <a:endParaRPr lang="es-ES" sz="2000" dirty="0">
              <a:latin typeface="+mn-lt"/>
            </a:endParaRPr>
          </a:p>
        </p:txBody>
      </p:sp>
    </p:spTree>
    <p:extLst>
      <p:ext uri="{BB962C8B-B14F-4D97-AF65-F5344CB8AC3E}">
        <p14:creationId xmlns:p14="http://schemas.microsoft.com/office/powerpoint/2010/main" val="1213472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Corriente eléctrica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7</a:t>
            </a:fld>
            <a:endParaRPr lang="es-ES"/>
          </a:p>
        </p:txBody>
      </p:sp>
      <p:sp>
        <p:nvSpPr>
          <p:cNvPr id="4" name="3 Marcador de contenido"/>
          <p:cNvSpPr>
            <a:spLocks noGrp="1"/>
          </p:cNvSpPr>
          <p:nvPr>
            <p:ph sz="quarter" idx="1"/>
          </p:nvPr>
        </p:nvSpPr>
        <p:spPr>
          <a:xfrm>
            <a:off x="251520" y="1600199"/>
            <a:ext cx="5760640" cy="5024155"/>
          </a:xfrm>
        </p:spPr>
        <p:txBody>
          <a:bodyPr>
            <a:normAutofit fontScale="92500" lnSpcReduction="20000"/>
          </a:bodyPr>
          <a:lstStyle/>
          <a:p>
            <a:r>
              <a:rPr lang="es-ES" dirty="0" smtClean="0"/>
              <a:t>En un gas ionizado lo que se desplaza son las cargas positivas (iones) </a:t>
            </a:r>
          </a:p>
          <a:p>
            <a:r>
              <a:rPr lang="es-ES" dirty="0" smtClean="0"/>
              <a:t>En una solución iónica se desplazan cargas positivas y negativas</a:t>
            </a:r>
          </a:p>
          <a:p>
            <a:endParaRPr lang="es-ES" dirty="0" smtClean="0"/>
          </a:p>
          <a:p>
            <a:r>
              <a:rPr lang="es-ES" dirty="0" smtClean="0"/>
              <a:t>Por convenio </a:t>
            </a:r>
            <a:r>
              <a:rPr lang="es-ES" dirty="0" smtClean="0">
                <a:solidFill>
                  <a:srgbClr val="C00000"/>
                </a:solidFill>
              </a:rPr>
              <a:t>definimos el sentido de la corriente como el de las carga positiva</a:t>
            </a:r>
            <a:endParaRPr lang="es-ES" dirty="0">
              <a:solidFill>
                <a:srgbClr val="C00000"/>
              </a:solidFill>
            </a:endParaRPr>
          </a:p>
          <a:p>
            <a:pPr lvl="1"/>
            <a:r>
              <a:rPr lang="es-ES" dirty="0" smtClean="0"/>
              <a:t>Independientemente de que las cargas se desplacen realmente en ese sentido o el opuesto</a:t>
            </a:r>
          </a:p>
          <a:p>
            <a:pPr lvl="1"/>
            <a:r>
              <a:rPr lang="es-ES" dirty="0" smtClean="0"/>
              <a:t>En un conductor los electrones se desplazan en sentido contrario a la corriente eléctrica</a:t>
            </a:r>
          </a:p>
        </p:txBody>
      </p:sp>
      <p:pic>
        <p:nvPicPr>
          <p:cNvPr id="5" name="Picture 4" descr="25_Figure02-I"/>
          <p:cNvPicPr>
            <a:picLocks noChangeAspect="1" noChangeArrowheads="1"/>
          </p:cNvPicPr>
          <p:nvPr/>
        </p:nvPicPr>
        <p:blipFill>
          <a:blip r:embed="rId2">
            <a:extLst>
              <a:ext uri="{28A0092B-C50C-407E-A947-70E740481C1C}">
                <a14:useLocalDpi xmlns:a14="http://schemas.microsoft.com/office/drawing/2010/main" val="0"/>
              </a:ext>
            </a:extLst>
          </a:blip>
          <a:srcRect b="2875"/>
          <a:stretch>
            <a:fillRect/>
          </a:stretch>
        </p:blipFill>
        <p:spPr bwMode="auto">
          <a:xfrm>
            <a:off x="6205029" y="1538790"/>
            <a:ext cx="2957481" cy="531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260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70</a:t>
            </a:fld>
            <a:endParaRPr lang="es-ES"/>
          </a:p>
        </p:txBody>
      </p:sp>
      <p:sp>
        <p:nvSpPr>
          <p:cNvPr id="4" name="3 Marcador de contenido"/>
          <p:cNvSpPr>
            <a:spLocks noGrp="1"/>
          </p:cNvSpPr>
          <p:nvPr>
            <p:ph sz="quarter" idx="1"/>
          </p:nvPr>
        </p:nvSpPr>
        <p:spPr>
          <a:xfrm>
            <a:off x="0" y="1600199"/>
            <a:ext cx="6192180" cy="5024155"/>
          </a:xfrm>
        </p:spPr>
        <p:txBody>
          <a:bodyPr>
            <a:normAutofit lnSpcReduction="10000"/>
          </a:bodyPr>
          <a:lstStyle/>
          <a:p>
            <a:pPr marL="0" indent="0" algn="just">
              <a:buNone/>
            </a:pPr>
            <a:r>
              <a:rPr lang="es-ES" dirty="0"/>
              <a:t>Una resistencia de 10 M</a:t>
            </a:r>
            <a:r>
              <a:rPr lang="es-ES" dirty="0">
                <a:sym typeface="Symbol"/>
              </a:rPr>
              <a:t></a:t>
            </a:r>
            <a:r>
              <a:rPr lang="es-ES" dirty="0"/>
              <a:t> se conecta en serie con un condensador de capacidad 1 </a:t>
            </a:r>
            <a:r>
              <a:rPr lang="es-ES" dirty="0">
                <a:sym typeface="Symbol"/>
              </a:rPr>
              <a:t></a:t>
            </a:r>
            <a:r>
              <a:rPr lang="es-ES" dirty="0"/>
              <a:t>F y una batería de </a:t>
            </a:r>
            <a:r>
              <a:rPr lang="es-ES" i="1" dirty="0" err="1" smtClean="0"/>
              <a:t>fem</a:t>
            </a:r>
            <a:r>
              <a:rPr lang="es-ES" dirty="0" smtClean="0"/>
              <a:t> de 12 </a:t>
            </a:r>
            <a:r>
              <a:rPr lang="es-ES" dirty="0"/>
              <a:t>V como en </a:t>
            </a:r>
            <a:r>
              <a:rPr lang="es-ES" dirty="0" smtClean="0"/>
              <a:t>la figura. </a:t>
            </a:r>
            <a:r>
              <a:rPr lang="es-ES" dirty="0"/>
              <a:t>Antes de que se cierre el interruptor el condensador está descargado.</a:t>
            </a:r>
          </a:p>
          <a:p>
            <a:pPr marL="514350" lvl="0" indent="-514350">
              <a:buFont typeface="+mj-lt"/>
              <a:buAutoNum type="alphaLcParenR"/>
            </a:pPr>
            <a:r>
              <a:rPr lang="es-ES" dirty="0"/>
              <a:t>¿Cuál es la constante de tiempo?</a:t>
            </a:r>
          </a:p>
          <a:p>
            <a:pPr marL="514350" lvl="0" indent="-514350">
              <a:buFont typeface="+mj-lt"/>
              <a:buAutoNum type="alphaLcParenR"/>
            </a:pPr>
            <a:r>
              <a:rPr lang="es-ES" dirty="0"/>
              <a:t>¿Qué fracción de carga final está en las placas cuando han pasado 46 s?</a:t>
            </a:r>
          </a:p>
          <a:p>
            <a:pPr marL="514350" lvl="0" indent="-514350">
              <a:buFont typeface="+mj-lt"/>
              <a:buAutoNum type="alphaLcParenR"/>
            </a:pPr>
            <a:r>
              <a:rPr lang="es-ES" dirty="0"/>
              <a:t>¿Qué fracción de corriente inicial queda a los 46 s</a:t>
            </a:r>
            <a:r>
              <a:rPr lang="es-ES" dirty="0" smtClean="0"/>
              <a:t>?</a:t>
            </a:r>
            <a:endParaRPr lang="es-ES" dirty="0"/>
          </a:p>
        </p:txBody>
      </p:sp>
      <p:pic>
        <p:nvPicPr>
          <p:cNvPr id="5" name="Picture 2" descr="Carga_condensado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6291684" y="1598730"/>
            <a:ext cx="2694294" cy="259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7689842" y="2165603"/>
            <a:ext cx="1257137" cy="49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7596829" y="2930688"/>
            <a:ext cx="1257137" cy="49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ectángulo"/>
          <p:cNvSpPr/>
          <p:nvPr/>
        </p:nvSpPr>
        <p:spPr>
          <a:xfrm>
            <a:off x="6363666" y="3155713"/>
            <a:ext cx="738108" cy="49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71</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a:xfrm>
                <a:off x="0" y="1600199"/>
                <a:ext cx="5247075" cy="5257801"/>
              </a:xfrm>
            </p:spPr>
            <p:txBody>
              <a:bodyPr>
                <a:normAutofit fontScale="70000" lnSpcReduction="20000"/>
              </a:bodyPr>
              <a:lstStyle/>
              <a:p>
                <a:pPr marL="271463" lvl="0" indent="-271463">
                  <a:buFont typeface="+mj-lt"/>
                  <a:buAutoNum type="alphaLcParenR"/>
                </a:pPr>
                <a:r>
                  <a:rPr lang="es-ES" sz="3200" dirty="0" smtClean="0"/>
                  <a:t>¿</a:t>
                </a:r>
                <a:r>
                  <a:rPr lang="es-ES" sz="3200" dirty="0"/>
                  <a:t>Cuál es la constante de tiempo</a:t>
                </a:r>
                <a:r>
                  <a:rPr lang="es-ES" sz="3200" dirty="0" smtClean="0"/>
                  <a:t>?</a:t>
                </a:r>
                <a:br>
                  <a:rPr lang="es-ES" sz="3200" dirty="0" smtClean="0"/>
                </a:br>
                <a:r>
                  <a:rPr lang="es-ES" dirty="0" smtClean="0"/>
                  <a:t/>
                </a:r>
                <a:br>
                  <a:rPr lang="es-ES" dirty="0" smtClean="0"/>
                </a:br>
                <a14:m>
                  <m:oMath xmlns:m="http://schemas.openxmlformats.org/officeDocument/2006/math">
                    <m:r>
                      <a:rPr lang="es-ES" b="0" i="1" smtClean="0">
                        <a:latin typeface="Cambria Math"/>
                      </a:rPr>
                      <m:t>𝜏</m:t>
                    </m:r>
                    <m:r>
                      <a:rPr lang="es-ES" b="0" i="1" smtClean="0">
                        <a:latin typeface="Cambria Math"/>
                      </a:rPr>
                      <m:t>=</m:t>
                    </m:r>
                    <m:r>
                      <a:rPr lang="es-ES" b="0" i="1" smtClean="0">
                        <a:latin typeface="Cambria Math"/>
                      </a:rPr>
                      <m:t>𝑅𝐶</m:t>
                    </m:r>
                    <m:r>
                      <a:rPr lang="es-ES" b="0" i="1" smtClean="0">
                        <a:latin typeface="Cambria Math"/>
                      </a:rPr>
                      <m:t>=</m:t>
                    </m:r>
                    <m:sSup>
                      <m:sSupPr>
                        <m:ctrlPr>
                          <a:rPr lang="es-ES" b="0" i="0" smtClean="0">
                            <a:latin typeface="Cambria Math"/>
                          </a:rPr>
                        </m:ctrlPr>
                      </m:sSupPr>
                      <m:e>
                        <m:r>
                          <a:rPr lang="es-ES" b="0" i="1" smtClean="0">
                            <a:latin typeface="Cambria Math"/>
                          </a:rPr>
                          <m:t>10</m:t>
                        </m:r>
                      </m:e>
                      <m:sup>
                        <m:r>
                          <a:rPr lang="es-ES" b="0" i="0" smtClean="0">
                            <a:latin typeface="Cambria Math"/>
                          </a:rPr>
                          <m:t>7</m:t>
                        </m:r>
                      </m:sup>
                    </m:sSup>
                    <m:r>
                      <m:rPr>
                        <m:sty m:val="p"/>
                      </m:rPr>
                      <a:rPr lang="es-ES" b="0" i="0" smtClean="0">
                        <a:latin typeface="Cambria Math"/>
                      </a:rPr>
                      <m:t>Ω</m:t>
                    </m:r>
                    <m:r>
                      <a:rPr lang="es-ES" b="0" i="1" smtClean="0">
                        <a:latin typeface="Cambria Math"/>
                      </a:rPr>
                      <m:t>⋅</m:t>
                    </m:r>
                    <m:sSup>
                      <m:sSupPr>
                        <m:ctrlPr>
                          <a:rPr lang="es-ES" b="0" i="1" smtClean="0">
                            <a:latin typeface="Cambria Math"/>
                          </a:rPr>
                        </m:ctrlPr>
                      </m:sSupPr>
                      <m:e>
                        <m:r>
                          <a:rPr lang="es-ES" b="0" i="1" smtClean="0">
                            <a:latin typeface="Cambria Math"/>
                          </a:rPr>
                          <m:t>10</m:t>
                        </m:r>
                      </m:e>
                      <m:sup>
                        <m:r>
                          <a:rPr lang="es-ES" b="0" i="1" smtClean="0">
                            <a:latin typeface="Cambria Math"/>
                          </a:rPr>
                          <m:t>−6</m:t>
                        </m:r>
                      </m:sup>
                    </m:sSup>
                    <m:r>
                      <m:rPr>
                        <m:sty m:val="p"/>
                      </m:rPr>
                      <a:rPr lang="es-ES" b="0" i="0" smtClean="0">
                        <a:latin typeface="Cambria Math"/>
                      </a:rPr>
                      <m:t>F</m:t>
                    </m:r>
                    <m:r>
                      <a:rPr lang="es-ES" b="0" i="0" smtClean="0">
                        <a:latin typeface="Cambria Math"/>
                      </a:rPr>
                      <m:t>=10</m:t>
                    </m:r>
                    <m:r>
                      <m:rPr>
                        <m:sty m:val="p"/>
                      </m:rPr>
                      <a:rPr lang="es-ES" b="0" i="0" smtClean="0">
                        <a:latin typeface="Cambria Math"/>
                      </a:rPr>
                      <m:t>s</m:t>
                    </m:r>
                  </m:oMath>
                </a14:m>
                <a:endParaRPr lang="es-ES" dirty="0"/>
              </a:p>
              <a:p>
                <a:pPr marL="271463" lvl="0" indent="-271463">
                  <a:buFont typeface="+mj-lt"/>
                  <a:buAutoNum type="alphaLcParenR"/>
                </a:pPr>
                <a:endParaRPr lang="es-ES" sz="1100" dirty="0" smtClean="0"/>
              </a:p>
              <a:p>
                <a:pPr marL="271463" lvl="0" indent="-271463">
                  <a:buFont typeface="+mj-lt"/>
                  <a:buAutoNum type="alphaLcParenR"/>
                </a:pPr>
                <a:r>
                  <a:rPr lang="es-ES" sz="3200" dirty="0" smtClean="0"/>
                  <a:t>¿</a:t>
                </a:r>
                <a:r>
                  <a:rPr lang="es-ES" sz="3200" dirty="0"/>
                  <a:t>Qué fracción de carga final está en las placas cuando han pasado 46 s</a:t>
                </a:r>
                <a:r>
                  <a:rPr lang="es-ES" sz="3200" dirty="0" smtClean="0"/>
                  <a:t>?</a:t>
                </a:r>
                <a:br>
                  <a:rPr lang="es-ES" sz="3200" dirty="0" smtClean="0"/>
                </a:br>
                <a:r>
                  <a:rPr lang="es-ES" sz="1300" dirty="0" smtClean="0"/>
                  <a:t/>
                </a:r>
                <a:br>
                  <a:rPr lang="es-ES" sz="1300" dirty="0" smtClean="0"/>
                </a:br>
                <a14:m>
                  <m:oMath xmlns:m="http://schemas.openxmlformats.org/officeDocument/2006/math">
                    <m:r>
                      <m:rPr>
                        <m:sty m:val="p"/>
                      </m:rPr>
                      <a:rPr lang="es-ES">
                        <a:latin typeface="Cambria Math"/>
                      </a:rPr>
                      <m:t>q</m:t>
                    </m:r>
                    <m:d>
                      <m:dPr>
                        <m:ctrlPr>
                          <a:rPr lang="es-ES" b="0" i="0" smtClean="0">
                            <a:latin typeface="Cambria Math"/>
                          </a:rPr>
                        </m:ctrlPr>
                      </m:dPr>
                      <m:e>
                        <m:r>
                          <m:rPr>
                            <m:sty m:val="p"/>
                          </m:rPr>
                          <a:rPr lang="es-ES" b="0" i="0" smtClean="0">
                            <a:latin typeface="Cambria Math"/>
                          </a:rPr>
                          <m:t>t</m:t>
                        </m:r>
                      </m:e>
                    </m:d>
                    <m:r>
                      <a:rPr lang="es-ES">
                        <a:latin typeface="Cambria Math"/>
                      </a:rPr>
                      <m:t>=</m:t>
                    </m:r>
                    <m:r>
                      <a:rPr lang="es-ES" i="1">
                        <a:latin typeface="Cambria Math"/>
                        <a:sym typeface="Wingdings" pitchFamily="2" charset="2"/>
                      </a:rPr>
                      <m:t>𝐶</m:t>
                    </m:r>
                    <m:r>
                      <m:rPr>
                        <m:nor/>
                      </m:rPr>
                      <a:rPr lang="es-ES" sz="3200">
                        <a:latin typeface="Kunstler Script"/>
                        <a:ea typeface="Times New Roman"/>
                        <a:cs typeface="Times New Roman"/>
                      </a:rPr>
                      <m:t>E</m:t>
                    </m:r>
                    <m:r>
                      <a:rPr lang="es-ES" sz="3200">
                        <a:latin typeface="Cambria Math"/>
                        <a:ea typeface="Times New Roman"/>
                        <a:cs typeface="Times New Roman"/>
                      </a:rPr>
                      <m:t> </m:t>
                    </m:r>
                    <m:d>
                      <m:dPr>
                        <m:ctrlPr>
                          <a:rPr lang="es-ES" i="1">
                            <a:latin typeface="Cambria Math"/>
                          </a:rPr>
                        </m:ctrlPr>
                      </m:dPr>
                      <m:e>
                        <m:r>
                          <a:rPr lang="es-ES">
                            <a:latin typeface="Cambria Math"/>
                          </a:rPr>
                          <m:t>1−</m:t>
                        </m:r>
                        <m:sSup>
                          <m:sSupPr>
                            <m:ctrlPr>
                              <a:rPr lang="es-ES" i="1">
                                <a:latin typeface="Cambria Math"/>
                              </a:rPr>
                            </m:ctrlPr>
                          </m:sSupPr>
                          <m:e>
                            <m:r>
                              <m:rPr>
                                <m:sty m:val="p"/>
                              </m:rPr>
                              <a:rPr lang="es-ES">
                                <a:latin typeface="Cambria Math"/>
                              </a:rPr>
                              <m:t>e</m:t>
                            </m:r>
                          </m:e>
                          <m:sup>
                            <m:r>
                              <a:rPr lang="es-ES">
                                <a:latin typeface="Cambria Math"/>
                              </a:rPr>
                              <m:t>−</m:t>
                            </m:r>
                            <m:f>
                              <m:fPr>
                                <m:ctrlPr>
                                  <a:rPr lang="es-ES" i="1">
                                    <a:latin typeface="Cambria Math"/>
                                  </a:rPr>
                                </m:ctrlPr>
                              </m:fPr>
                              <m:num>
                                <m:r>
                                  <m:rPr>
                                    <m:sty m:val="p"/>
                                  </m:rPr>
                                  <a:rPr lang="es-ES">
                                    <a:latin typeface="Cambria Math"/>
                                  </a:rPr>
                                  <m:t>t</m:t>
                                </m:r>
                              </m:num>
                              <m:den>
                                <m:r>
                                  <m:rPr>
                                    <m:sty m:val="p"/>
                                  </m:rPr>
                                  <a:rPr lang="es-ES">
                                    <a:latin typeface="Cambria Math"/>
                                  </a:rPr>
                                  <m:t>RC</m:t>
                                </m:r>
                              </m:den>
                            </m:f>
                          </m:sup>
                        </m:sSup>
                      </m:e>
                    </m:d>
                    <m:r>
                      <a:rPr lang="es-ES" b="0" i="1" smtClean="0">
                        <a:latin typeface="Cambria Math"/>
                      </a:rPr>
                      <m:t>,  </m:t>
                    </m:r>
                    <m:sSub>
                      <m:sSubPr>
                        <m:ctrlPr>
                          <a:rPr lang="es-ES" i="1">
                            <a:latin typeface="Cambria Math"/>
                          </a:rPr>
                        </m:ctrlPr>
                      </m:sSubPr>
                      <m:e>
                        <m:r>
                          <m:rPr>
                            <m:sty m:val="p"/>
                          </m:rPr>
                          <a:rPr lang="es-ES">
                            <a:latin typeface="Cambria Math"/>
                          </a:rPr>
                          <m:t>Q</m:t>
                        </m:r>
                      </m:e>
                      <m:sub>
                        <m:r>
                          <m:rPr>
                            <m:sty m:val="p"/>
                          </m:rPr>
                          <a:rPr lang="es-ES">
                            <a:latin typeface="Cambria Math"/>
                          </a:rPr>
                          <m:t>f</m:t>
                        </m:r>
                      </m:sub>
                    </m:sSub>
                    <m:r>
                      <a:rPr lang="es-ES" b="0" i="1" smtClean="0">
                        <a:latin typeface="Cambria Math"/>
                      </a:rPr>
                      <m:t>=</m:t>
                    </m:r>
                    <m:r>
                      <a:rPr lang="es-ES" i="1">
                        <a:latin typeface="Cambria Math"/>
                        <a:sym typeface="Wingdings" pitchFamily="2" charset="2"/>
                      </a:rPr>
                      <m:t>𝐶</m:t>
                    </m:r>
                    <m:r>
                      <m:rPr>
                        <m:nor/>
                      </m:rPr>
                      <a:rPr lang="es-ES" sz="3200">
                        <a:latin typeface="Kunstler Script"/>
                        <a:ea typeface="Times New Roman"/>
                        <a:cs typeface="Times New Roman"/>
                      </a:rPr>
                      <m:t>E</m:t>
                    </m:r>
                  </m:oMath>
                </a14:m>
                <a:r>
                  <a:rPr lang="es-ES" sz="3200" dirty="0" smtClean="0">
                    <a:latin typeface="Kunstler Script"/>
                    <a:ea typeface="Times New Roman"/>
                    <a:cs typeface="Times New Roman"/>
                  </a:rPr>
                  <a:t/>
                </a:r>
                <a:br>
                  <a:rPr lang="es-ES" sz="3200" dirty="0" smtClean="0">
                    <a:latin typeface="Kunstler Script"/>
                    <a:ea typeface="Times New Roman"/>
                    <a:cs typeface="Times New Roman"/>
                  </a:rPr>
                </a:br>
                <a:r>
                  <a:rPr lang="es-ES" sz="3200" dirty="0" smtClean="0">
                    <a:latin typeface="Kunstler Script"/>
                    <a:ea typeface="Times New Roman"/>
                    <a:cs typeface="Times New Roman"/>
                  </a:rPr>
                  <a:t/>
                </a:r>
                <a:br>
                  <a:rPr lang="es-ES" sz="3200" dirty="0" smtClean="0">
                    <a:latin typeface="Kunstler Script"/>
                    <a:ea typeface="Times New Roman"/>
                    <a:cs typeface="Times New Roman"/>
                  </a:rPr>
                </a:br>
                <a14:m>
                  <m:oMath xmlns:m="http://schemas.openxmlformats.org/officeDocument/2006/math">
                    <m:f>
                      <m:fPr>
                        <m:ctrlPr>
                          <a:rPr lang="es-ES" sz="3200" b="0" i="0" dirty="0" smtClean="0">
                            <a:latin typeface="Cambria Math"/>
                            <a:ea typeface="Times New Roman"/>
                            <a:cs typeface="Times New Roman"/>
                          </a:rPr>
                        </m:ctrlPr>
                      </m:fPr>
                      <m:num>
                        <m:r>
                          <m:rPr>
                            <m:sty m:val="p"/>
                          </m:rPr>
                          <a:rPr lang="es-ES" sz="3200" dirty="0">
                            <a:latin typeface="Cambria Math"/>
                            <a:ea typeface="Times New Roman"/>
                            <a:cs typeface="Times New Roman"/>
                          </a:rPr>
                          <m:t>q</m:t>
                        </m:r>
                      </m:num>
                      <m:den>
                        <m:sSub>
                          <m:sSubPr>
                            <m:ctrlPr>
                              <a:rPr lang="es-ES" sz="3200" b="0" i="0" dirty="0" smtClean="0">
                                <a:latin typeface="Cambria Math"/>
                                <a:ea typeface="Times New Roman"/>
                                <a:cs typeface="Times New Roman"/>
                              </a:rPr>
                            </m:ctrlPr>
                          </m:sSubPr>
                          <m:e>
                            <m:r>
                              <m:rPr>
                                <m:sty m:val="p"/>
                              </m:rPr>
                              <a:rPr lang="es-ES" sz="3200" b="0" i="0" dirty="0" smtClean="0">
                                <a:latin typeface="Cambria Math"/>
                                <a:ea typeface="Times New Roman"/>
                                <a:cs typeface="Times New Roman"/>
                              </a:rPr>
                              <m:t>Q</m:t>
                            </m:r>
                          </m:e>
                          <m:sub>
                            <m:r>
                              <m:rPr>
                                <m:sty m:val="p"/>
                              </m:rPr>
                              <a:rPr lang="es-ES" sz="3200" b="0" i="0" dirty="0" smtClean="0">
                                <a:latin typeface="Cambria Math"/>
                                <a:ea typeface="Times New Roman"/>
                                <a:cs typeface="Times New Roman"/>
                              </a:rPr>
                              <m:t>f</m:t>
                            </m:r>
                          </m:sub>
                        </m:sSub>
                      </m:den>
                    </m:f>
                    <m:r>
                      <a:rPr lang="es-ES" sz="3200" b="0" i="0" dirty="0" smtClean="0">
                        <a:latin typeface="Cambria Math"/>
                        <a:ea typeface="Times New Roman"/>
                        <a:cs typeface="Times New Roman"/>
                      </a:rPr>
                      <m:t>=</m:t>
                    </m:r>
                    <m:r>
                      <a:rPr lang="es-ES" sz="2800">
                        <a:latin typeface="Cambria Math"/>
                      </a:rPr>
                      <m:t>1−</m:t>
                    </m:r>
                    <m:sSup>
                      <m:sSupPr>
                        <m:ctrlPr>
                          <a:rPr lang="es-ES" sz="2800" i="1">
                            <a:latin typeface="Cambria Math"/>
                          </a:rPr>
                        </m:ctrlPr>
                      </m:sSupPr>
                      <m:e>
                        <m:r>
                          <m:rPr>
                            <m:sty m:val="p"/>
                          </m:rPr>
                          <a:rPr lang="es-ES" sz="2800">
                            <a:latin typeface="Cambria Math"/>
                          </a:rPr>
                          <m:t>e</m:t>
                        </m:r>
                      </m:e>
                      <m:sup>
                        <m:r>
                          <a:rPr lang="es-ES" sz="2800">
                            <a:latin typeface="Cambria Math"/>
                          </a:rPr>
                          <m:t>−</m:t>
                        </m:r>
                        <m:f>
                          <m:fPr>
                            <m:ctrlPr>
                              <a:rPr lang="es-ES" sz="2800" i="1">
                                <a:latin typeface="Cambria Math"/>
                              </a:rPr>
                            </m:ctrlPr>
                          </m:fPr>
                          <m:num>
                            <m:r>
                              <m:rPr>
                                <m:sty m:val="p"/>
                              </m:rPr>
                              <a:rPr lang="es-ES" sz="2800">
                                <a:latin typeface="Cambria Math"/>
                              </a:rPr>
                              <m:t>t</m:t>
                            </m:r>
                          </m:num>
                          <m:den>
                            <m:r>
                              <a:rPr lang="es-ES" sz="2800" b="0" i="1" smtClean="0">
                                <a:latin typeface="Cambria Math"/>
                              </a:rPr>
                              <m:t>𝜏</m:t>
                            </m:r>
                          </m:den>
                        </m:f>
                      </m:sup>
                    </m:sSup>
                    <m:r>
                      <a:rPr lang="es-ES" sz="2800" b="0" i="1" smtClean="0">
                        <a:latin typeface="Cambria Math"/>
                      </a:rPr>
                      <m:t>=1−</m:t>
                    </m:r>
                    <m:sSup>
                      <m:sSupPr>
                        <m:ctrlPr>
                          <a:rPr lang="es-ES" sz="2800" b="0" i="1" smtClean="0">
                            <a:latin typeface="Cambria Math"/>
                          </a:rPr>
                        </m:ctrlPr>
                      </m:sSupPr>
                      <m:e>
                        <m:r>
                          <a:rPr lang="es-ES" sz="2800" b="0" i="1" smtClean="0">
                            <a:latin typeface="Cambria Math"/>
                          </a:rPr>
                          <m:t>𝑒</m:t>
                        </m:r>
                      </m:e>
                      <m:sup>
                        <m:r>
                          <a:rPr lang="es-ES" sz="2800" b="0" i="1" smtClean="0">
                            <a:latin typeface="Cambria Math"/>
                          </a:rPr>
                          <m:t>−4.6</m:t>
                        </m:r>
                      </m:sup>
                    </m:sSup>
                    <m:r>
                      <a:rPr lang="es-ES" sz="2800" b="0" i="1" smtClean="0">
                        <a:latin typeface="Cambria Math"/>
                      </a:rPr>
                      <m:t>=0.99</m:t>
                    </m:r>
                  </m:oMath>
                </a14:m>
                <a:r>
                  <a:rPr lang="es-ES" dirty="0" smtClean="0"/>
                  <a:t> </a:t>
                </a:r>
                <a:r>
                  <a:rPr lang="es-ES" dirty="0" smtClean="0">
                    <a:sym typeface="Wingdings" pitchFamily="2" charset="2"/>
                  </a:rPr>
                  <a:t> </a:t>
                </a:r>
                <a:r>
                  <a:rPr lang="es-ES" b="1" dirty="0" smtClean="0">
                    <a:sym typeface="Wingdings" pitchFamily="2" charset="2"/>
                  </a:rPr>
                  <a:t>99%</a:t>
                </a:r>
                <a:endParaRPr lang="es-ES" b="1" dirty="0"/>
              </a:p>
              <a:p>
                <a:pPr marL="271463" lvl="0" indent="-271463">
                  <a:buFont typeface="+mj-lt"/>
                  <a:buAutoNum type="alphaLcParenR"/>
                </a:pPr>
                <a:endParaRPr lang="es-ES" sz="1300" dirty="0" smtClean="0"/>
              </a:p>
              <a:p>
                <a:pPr marL="271463" lvl="0" indent="-271463">
                  <a:buFont typeface="+mj-lt"/>
                  <a:buAutoNum type="alphaLcParenR"/>
                </a:pPr>
                <a:r>
                  <a:rPr lang="es-ES" sz="3200" dirty="0" smtClean="0"/>
                  <a:t>¿</a:t>
                </a:r>
                <a:r>
                  <a:rPr lang="es-ES" sz="3200" dirty="0"/>
                  <a:t>Qué fracción de corriente inicial queda a los 46 s</a:t>
                </a:r>
                <a:r>
                  <a:rPr lang="es-ES" sz="3200" dirty="0" smtClean="0"/>
                  <a:t>?</a:t>
                </a:r>
                <a:r>
                  <a:rPr lang="es-ES" dirty="0" smtClean="0"/>
                  <a:t/>
                </a:r>
                <a:br>
                  <a:rPr lang="es-ES" dirty="0" smtClean="0"/>
                </a:br>
                <a:r>
                  <a:rPr lang="es-ES" sz="1300" b="0" i="1" dirty="0" smtClean="0">
                    <a:solidFill>
                      <a:schemeClr val="tx1"/>
                    </a:solidFill>
                    <a:latin typeface="Cambria Math"/>
                  </a:rPr>
                  <a:t/>
                </a:r>
                <a:br>
                  <a:rPr lang="es-ES" sz="1300" b="0" i="1" dirty="0" smtClean="0">
                    <a:solidFill>
                      <a:schemeClr val="tx1"/>
                    </a:solidFill>
                    <a:latin typeface="Cambria Math"/>
                  </a:rPr>
                </a:br>
                <a14:m>
                  <m:oMath xmlns:m="http://schemas.openxmlformats.org/officeDocument/2006/math">
                    <m:r>
                      <a:rPr lang="es-ES" sz="2800" b="0" i="1" smtClean="0">
                        <a:solidFill>
                          <a:schemeClr val="tx1"/>
                        </a:solidFill>
                        <a:latin typeface="Cambria Math"/>
                      </a:rPr>
                      <m:t>𝑖</m:t>
                    </m:r>
                    <m:d>
                      <m:dPr>
                        <m:ctrlPr>
                          <a:rPr lang="es-ES" sz="2800" i="1">
                            <a:solidFill>
                              <a:schemeClr val="tx1"/>
                            </a:solidFill>
                            <a:latin typeface="Cambria Math"/>
                          </a:rPr>
                        </m:ctrlPr>
                      </m:dPr>
                      <m:e>
                        <m:r>
                          <a:rPr lang="es-ES" sz="2800" b="0" i="1">
                            <a:solidFill>
                              <a:schemeClr val="tx1"/>
                            </a:solidFill>
                            <a:latin typeface="Cambria Math"/>
                          </a:rPr>
                          <m:t>𝑡</m:t>
                        </m:r>
                      </m:e>
                    </m:d>
                    <m:r>
                      <a:rPr lang="es-ES" sz="2800" b="0" i="1">
                        <a:solidFill>
                          <a:schemeClr val="tx1"/>
                        </a:solidFill>
                        <a:latin typeface="Cambria Math"/>
                      </a:rPr>
                      <m:t>=</m:t>
                    </m:r>
                    <m:f>
                      <m:fPr>
                        <m:ctrlPr>
                          <a:rPr lang="es-ES" sz="2800" i="1">
                            <a:solidFill>
                              <a:schemeClr val="tx1"/>
                            </a:solidFill>
                            <a:latin typeface="Cambria Math"/>
                          </a:rPr>
                        </m:ctrlPr>
                      </m:fPr>
                      <m:num>
                        <m:r>
                          <m:rPr>
                            <m:nor/>
                          </m:rPr>
                          <a:rPr lang="es-ES" sz="2800">
                            <a:solidFill>
                              <a:schemeClr val="tx1"/>
                            </a:solidFill>
                            <a:latin typeface="Kunstler Script"/>
                            <a:ea typeface="Times New Roman"/>
                            <a:cs typeface="Times New Roman"/>
                          </a:rPr>
                          <m:t>E</m:t>
                        </m:r>
                      </m:num>
                      <m:den>
                        <m:r>
                          <a:rPr lang="es-ES" sz="2800" b="0" i="1">
                            <a:solidFill>
                              <a:schemeClr val="tx1"/>
                            </a:solidFill>
                            <a:latin typeface="Cambria Math"/>
                          </a:rPr>
                          <m:t>𝑅</m:t>
                        </m:r>
                      </m:den>
                    </m:f>
                    <m:sSup>
                      <m:sSupPr>
                        <m:ctrlPr>
                          <a:rPr lang="es-ES" sz="2800" i="1">
                            <a:solidFill>
                              <a:schemeClr val="tx1"/>
                            </a:solidFill>
                            <a:latin typeface="Cambria Math"/>
                          </a:rPr>
                        </m:ctrlPr>
                      </m:sSupPr>
                      <m:e>
                        <m:r>
                          <a:rPr lang="es-ES" sz="2800" b="0" i="1">
                            <a:solidFill>
                              <a:schemeClr val="tx1"/>
                            </a:solidFill>
                            <a:latin typeface="Cambria Math"/>
                          </a:rPr>
                          <m:t>𝑒</m:t>
                        </m:r>
                      </m:e>
                      <m:sup>
                        <m:r>
                          <a:rPr lang="es-ES" sz="2800" b="0" i="1">
                            <a:solidFill>
                              <a:schemeClr val="tx1"/>
                            </a:solidFill>
                            <a:latin typeface="Cambria Math"/>
                          </a:rPr>
                          <m:t>−</m:t>
                        </m:r>
                        <m:f>
                          <m:fPr>
                            <m:ctrlPr>
                              <a:rPr lang="es-ES" sz="2800" i="1">
                                <a:solidFill>
                                  <a:schemeClr val="tx1"/>
                                </a:solidFill>
                                <a:latin typeface="Cambria Math"/>
                              </a:rPr>
                            </m:ctrlPr>
                          </m:fPr>
                          <m:num>
                            <m:r>
                              <a:rPr lang="es-ES" sz="2800" b="0" i="1">
                                <a:solidFill>
                                  <a:schemeClr val="tx1"/>
                                </a:solidFill>
                                <a:latin typeface="Cambria Math"/>
                              </a:rPr>
                              <m:t>𝑡</m:t>
                            </m:r>
                          </m:num>
                          <m:den>
                            <m:r>
                              <a:rPr lang="es-ES" sz="2800" b="0" i="1">
                                <a:solidFill>
                                  <a:schemeClr val="tx1"/>
                                </a:solidFill>
                                <a:latin typeface="Cambria Math"/>
                              </a:rPr>
                              <m:t>𝑅𝐶</m:t>
                            </m:r>
                          </m:den>
                        </m:f>
                      </m:sup>
                    </m:sSup>
                    <m:r>
                      <a:rPr lang="es-ES" sz="2800" b="0" i="1" smtClean="0">
                        <a:solidFill>
                          <a:schemeClr val="tx1"/>
                        </a:solidFill>
                        <a:latin typeface="Cambria Math"/>
                      </a:rPr>
                      <m:t>,  </m:t>
                    </m:r>
                    <m:sSub>
                      <m:sSubPr>
                        <m:ctrlPr>
                          <a:rPr lang="es-ES" sz="2800" b="0" i="1" smtClean="0">
                            <a:solidFill>
                              <a:schemeClr val="tx1"/>
                            </a:solidFill>
                            <a:latin typeface="Cambria Math"/>
                          </a:rPr>
                        </m:ctrlPr>
                      </m:sSubPr>
                      <m:e>
                        <m:r>
                          <a:rPr lang="es-ES" sz="2800" b="0" i="1" smtClean="0">
                            <a:solidFill>
                              <a:schemeClr val="tx1"/>
                            </a:solidFill>
                            <a:latin typeface="Cambria Math"/>
                          </a:rPr>
                          <m:t>𝐼</m:t>
                        </m:r>
                      </m:e>
                      <m:sub>
                        <m:r>
                          <a:rPr lang="es-ES" sz="2800" b="0" i="1" smtClean="0">
                            <a:solidFill>
                              <a:schemeClr val="tx1"/>
                            </a:solidFill>
                            <a:latin typeface="Cambria Math"/>
                          </a:rPr>
                          <m:t>0</m:t>
                        </m:r>
                      </m:sub>
                    </m:sSub>
                    <m:r>
                      <a:rPr lang="es-ES" sz="2800" b="0" i="1" smtClean="0">
                        <a:solidFill>
                          <a:schemeClr val="tx1"/>
                        </a:solidFill>
                        <a:latin typeface="Cambria Math"/>
                      </a:rPr>
                      <m:t>=</m:t>
                    </m:r>
                    <m:f>
                      <m:fPr>
                        <m:ctrlPr>
                          <a:rPr lang="es-ES" sz="2800" i="1">
                            <a:latin typeface="Cambria Math"/>
                          </a:rPr>
                        </m:ctrlPr>
                      </m:fPr>
                      <m:num>
                        <m:r>
                          <m:rPr>
                            <m:nor/>
                          </m:rPr>
                          <a:rPr lang="es-ES" sz="2800">
                            <a:latin typeface="Kunstler Script"/>
                            <a:ea typeface="Times New Roman"/>
                            <a:cs typeface="Times New Roman"/>
                          </a:rPr>
                          <m:t>E</m:t>
                        </m:r>
                      </m:num>
                      <m:den>
                        <m:r>
                          <a:rPr lang="es-ES" sz="2800" i="1">
                            <a:latin typeface="Cambria Math"/>
                          </a:rPr>
                          <m:t>𝑅</m:t>
                        </m:r>
                      </m:den>
                    </m:f>
                  </m:oMath>
                </a14:m>
                <a:r>
                  <a:rPr lang="es-ES" sz="2800" i="1" dirty="0" smtClean="0">
                    <a:latin typeface="Cambria Math"/>
                  </a:rPr>
                  <a:t/>
                </a:r>
                <a:br>
                  <a:rPr lang="es-ES" sz="2800" i="1" dirty="0" smtClean="0">
                    <a:latin typeface="Cambria Math"/>
                  </a:rPr>
                </a:br>
                <a:r>
                  <a:rPr lang="es-ES" sz="2800" i="1" dirty="0" smtClean="0">
                    <a:latin typeface="Cambria Math"/>
                  </a:rPr>
                  <a:t/>
                </a:r>
                <a:br>
                  <a:rPr lang="es-ES" sz="2800" i="1" dirty="0" smtClean="0">
                    <a:latin typeface="Cambria Math"/>
                  </a:rPr>
                </a:br>
                <a14:m>
                  <m:oMath xmlns:m="http://schemas.openxmlformats.org/officeDocument/2006/math">
                    <m:f>
                      <m:fPr>
                        <m:ctrlPr>
                          <a:rPr lang="es-ES" sz="2800" b="0" i="1" smtClean="0">
                            <a:latin typeface="Cambria Math"/>
                          </a:rPr>
                        </m:ctrlPr>
                      </m:fPr>
                      <m:num>
                        <m:r>
                          <a:rPr lang="es-ES" sz="2800" b="0" i="1" smtClean="0">
                            <a:latin typeface="Cambria Math"/>
                          </a:rPr>
                          <m:t>𝑖</m:t>
                        </m:r>
                      </m:num>
                      <m:den>
                        <m:sSub>
                          <m:sSubPr>
                            <m:ctrlPr>
                              <a:rPr lang="es-ES" sz="2800" b="0" i="1" smtClean="0">
                                <a:latin typeface="Cambria Math"/>
                              </a:rPr>
                            </m:ctrlPr>
                          </m:sSubPr>
                          <m:e>
                            <m:r>
                              <a:rPr lang="es-ES" sz="2800" b="0" i="1" smtClean="0">
                                <a:latin typeface="Cambria Math"/>
                              </a:rPr>
                              <m:t>𝐼</m:t>
                            </m:r>
                          </m:e>
                          <m:sub>
                            <m:r>
                              <a:rPr lang="es-ES" sz="2800" b="0" i="1" smtClean="0">
                                <a:latin typeface="Cambria Math"/>
                              </a:rPr>
                              <m:t>0</m:t>
                            </m:r>
                          </m:sub>
                        </m:sSub>
                      </m:den>
                    </m:f>
                    <m:r>
                      <a:rPr lang="es-ES" sz="2800" b="0" i="1" smtClean="0">
                        <a:latin typeface="Cambria Math"/>
                      </a:rPr>
                      <m:t>=</m:t>
                    </m:r>
                    <m:sSup>
                      <m:sSupPr>
                        <m:ctrlPr>
                          <a:rPr lang="es-ES" sz="2800" b="0" i="1" smtClean="0">
                            <a:latin typeface="Cambria Math"/>
                          </a:rPr>
                        </m:ctrlPr>
                      </m:sSupPr>
                      <m:e>
                        <m:r>
                          <a:rPr lang="es-ES" sz="2800" b="0" i="1" smtClean="0">
                            <a:latin typeface="Cambria Math"/>
                          </a:rPr>
                          <m:t>𝑒</m:t>
                        </m:r>
                      </m:e>
                      <m:sup>
                        <m:r>
                          <a:rPr lang="es-ES" sz="2800" b="0" i="1" smtClean="0">
                            <a:latin typeface="Cambria Math"/>
                          </a:rPr>
                          <m:t>−</m:t>
                        </m:r>
                        <m:f>
                          <m:fPr>
                            <m:ctrlPr>
                              <a:rPr lang="es-ES" sz="2800" b="0" i="1" smtClean="0">
                                <a:latin typeface="Cambria Math"/>
                              </a:rPr>
                            </m:ctrlPr>
                          </m:fPr>
                          <m:num>
                            <m:r>
                              <a:rPr lang="es-ES" sz="2800" b="0" i="1" smtClean="0">
                                <a:latin typeface="Cambria Math"/>
                              </a:rPr>
                              <m:t>𝑡</m:t>
                            </m:r>
                          </m:num>
                          <m:den>
                            <m:r>
                              <a:rPr lang="es-ES" sz="2800" b="0" i="1" smtClean="0">
                                <a:latin typeface="Cambria Math"/>
                              </a:rPr>
                              <m:t>𝜏</m:t>
                            </m:r>
                          </m:den>
                        </m:f>
                      </m:sup>
                    </m:sSup>
                    <m:r>
                      <a:rPr lang="es-ES" sz="2800" b="0" i="1" smtClean="0">
                        <a:latin typeface="Cambria Math"/>
                      </a:rPr>
                      <m:t>=</m:t>
                    </m:r>
                    <m:sSup>
                      <m:sSupPr>
                        <m:ctrlPr>
                          <a:rPr lang="es-ES" sz="2800" b="0" i="1" smtClean="0">
                            <a:latin typeface="Cambria Math"/>
                          </a:rPr>
                        </m:ctrlPr>
                      </m:sSupPr>
                      <m:e>
                        <m:r>
                          <a:rPr lang="es-ES" sz="2800" b="0" i="1" smtClean="0">
                            <a:latin typeface="Cambria Math"/>
                          </a:rPr>
                          <m:t>𝑒</m:t>
                        </m:r>
                      </m:e>
                      <m:sup>
                        <m:r>
                          <a:rPr lang="es-ES" sz="2800" b="0" i="1" smtClean="0">
                            <a:latin typeface="Cambria Math"/>
                          </a:rPr>
                          <m:t>−4.6</m:t>
                        </m:r>
                      </m:sup>
                    </m:sSup>
                    <m:r>
                      <a:rPr lang="es-ES" sz="2800" b="0" i="1" smtClean="0">
                        <a:latin typeface="Cambria Math"/>
                      </a:rPr>
                      <m:t>=0.010</m:t>
                    </m:r>
                  </m:oMath>
                </a14:m>
                <a:r>
                  <a:rPr lang="es-ES" dirty="0" smtClean="0"/>
                  <a:t> </a:t>
                </a:r>
                <a:r>
                  <a:rPr lang="es-ES" dirty="0" smtClean="0">
                    <a:sym typeface="Wingdings" pitchFamily="2" charset="2"/>
                  </a:rPr>
                  <a:t> </a:t>
                </a:r>
                <a:r>
                  <a:rPr lang="es-ES" b="1" dirty="0" smtClean="0">
                    <a:sym typeface="Wingdings" pitchFamily="2" charset="2"/>
                  </a:rPr>
                  <a:t>1%</a:t>
                </a:r>
                <a:r>
                  <a:rPr lang="es-ES" dirty="0"/>
                  <a:t/>
                </a:r>
                <a:br>
                  <a:rPr lang="es-ES" dirty="0"/>
                </a:br>
                <a:endParaRPr lang="es-ES" dirty="0"/>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xfrm>
                <a:off x="0" y="1600199"/>
                <a:ext cx="5247075" cy="5257801"/>
              </a:xfrm>
              <a:blipFill rotWithShape="1">
                <a:blip r:embed="rId2"/>
                <a:stretch>
                  <a:fillRect t="-1738" r="-1394"/>
                </a:stretch>
              </a:blipFill>
            </p:spPr>
            <p:txBody>
              <a:bodyPr/>
              <a:lstStyle/>
              <a:p>
                <a:r>
                  <a:rPr lang="en-US">
                    <a:noFill/>
                  </a:rPr>
                  <a:t> </a:t>
                </a:r>
              </a:p>
            </p:txBody>
          </p:sp>
        </mc:Fallback>
      </mc:AlternateContent>
      <p:pic>
        <p:nvPicPr>
          <p:cNvPr id="5" name="Picture 2" descr="Carga_condensado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6291684" y="1598730"/>
            <a:ext cx="2694294" cy="259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7689842" y="2165603"/>
            <a:ext cx="1257137" cy="49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7596829" y="2930688"/>
            <a:ext cx="1257137" cy="49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ectángulo"/>
          <p:cNvSpPr/>
          <p:nvPr/>
        </p:nvSpPr>
        <p:spPr>
          <a:xfrm>
            <a:off x="6363666" y="3155713"/>
            <a:ext cx="738108" cy="49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CuadroTexto"/>
          <p:cNvSpPr txBox="1"/>
          <p:nvPr/>
        </p:nvSpPr>
        <p:spPr>
          <a:xfrm>
            <a:off x="7929445" y="3969060"/>
            <a:ext cx="648000" cy="369332"/>
          </a:xfrm>
          <a:prstGeom prst="rect">
            <a:avLst/>
          </a:prstGeom>
          <a:solidFill>
            <a:schemeClr val="bg1"/>
          </a:solidFill>
          <a:ln>
            <a:noFill/>
          </a:ln>
        </p:spPr>
        <p:txBody>
          <a:bodyPr wrap="square" rtlCol="0">
            <a:spAutoFit/>
          </a:bodyPr>
          <a:lstStyle/>
          <a:p>
            <a:r>
              <a:rPr lang="es-ES" dirty="0"/>
              <a:t>1 </a:t>
            </a:r>
            <a:r>
              <a:rPr lang="es-ES" dirty="0">
                <a:sym typeface="Symbol"/>
              </a:rPr>
              <a:t></a:t>
            </a:r>
            <a:r>
              <a:rPr lang="es-ES" dirty="0"/>
              <a:t>F</a:t>
            </a:r>
            <a:r>
              <a:rPr lang="en-US" dirty="0" smtClean="0"/>
              <a:t> </a:t>
            </a:r>
            <a:endParaRPr lang="en-US" dirty="0"/>
          </a:p>
        </p:txBody>
      </p:sp>
      <p:sp>
        <p:nvSpPr>
          <p:cNvPr id="10" name="9 CuadroTexto"/>
          <p:cNvSpPr txBox="1"/>
          <p:nvPr/>
        </p:nvSpPr>
        <p:spPr>
          <a:xfrm>
            <a:off x="6800247" y="3821495"/>
            <a:ext cx="877098" cy="369332"/>
          </a:xfrm>
          <a:prstGeom prst="rect">
            <a:avLst/>
          </a:prstGeom>
          <a:solidFill>
            <a:schemeClr val="bg1"/>
          </a:solidFill>
          <a:ln>
            <a:noFill/>
          </a:ln>
        </p:spPr>
        <p:txBody>
          <a:bodyPr wrap="square" rtlCol="0">
            <a:spAutoFit/>
          </a:bodyPr>
          <a:lstStyle/>
          <a:p>
            <a:r>
              <a:rPr lang="es-ES" dirty="0"/>
              <a:t>10 M</a:t>
            </a:r>
            <a:r>
              <a:rPr lang="es-ES" dirty="0">
                <a:sym typeface="Symbol"/>
              </a:rPr>
              <a:t></a:t>
            </a:r>
            <a:endParaRPr lang="en-US" dirty="0"/>
          </a:p>
        </p:txBody>
      </p:sp>
      <p:sp>
        <p:nvSpPr>
          <p:cNvPr id="11" name="10 CuadroTexto"/>
          <p:cNvSpPr txBox="1"/>
          <p:nvPr/>
        </p:nvSpPr>
        <p:spPr>
          <a:xfrm>
            <a:off x="6845252" y="1576786"/>
            <a:ext cx="877098" cy="369332"/>
          </a:xfrm>
          <a:prstGeom prst="rect">
            <a:avLst/>
          </a:prstGeom>
          <a:solidFill>
            <a:schemeClr val="bg1"/>
          </a:solidFill>
          <a:ln>
            <a:noFill/>
          </a:ln>
        </p:spPr>
        <p:txBody>
          <a:bodyPr wrap="square" rtlCol="0">
            <a:spAutoFit/>
          </a:bodyPr>
          <a:lstStyle/>
          <a:p>
            <a:r>
              <a:rPr lang="es-ES" dirty="0" smtClean="0"/>
              <a:t>12 V</a:t>
            </a:r>
            <a:endParaRPr lang="en-US" dirty="0"/>
          </a:p>
        </p:txBody>
      </p:sp>
      <p:sp>
        <p:nvSpPr>
          <p:cNvPr id="12" name="11 Rectángulo redondeado"/>
          <p:cNvSpPr/>
          <p:nvPr/>
        </p:nvSpPr>
        <p:spPr>
          <a:xfrm>
            <a:off x="4222033" y="3969060"/>
            <a:ext cx="585065"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Rectángulo redondeado"/>
          <p:cNvSpPr/>
          <p:nvPr/>
        </p:nvSpPr>
        <p:spPr>
          <a:xfrm>
            <a:off x="3379367" y="6049097"/>
            <a:ext cx="585065"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13 Grupo"/>
          <p:cNvGrpSpPr/>
          <p:nvPr/>
        </p:nvGrpSpPr>
        <p:grpSpPr>
          <a:xfrm>
            <a:off x="3671900" y="2033845"/>
            <a:ext cx="585065" cy="450050"/>
            <a:chOff x="5832140" y="4059070"/>
            <a:chExt cx="1530170" cy="765085"/>
          </a:xfrm>
        </p:grpSpPr>
        <p:cxnSp>
          <p:nvCxnSpPr>
            <p:cNvPr id="15" name="14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8" name="17 Grupo"/>
          <p:cNvGrpSpPr/>
          <p:nvPr/>
        </p:nvGrpSpPr>
        <p:grpSpPr>
          <a:xfrm rot="10800000">
            <a:off x="835086" y="2033845"/>
            <a:ext cx="273030" cy="450050"/>
            <a:chOff x="5832140" y="4059070"/>
            <a:chExt cx="1530170" cy="765085"/>
          </a:xfrm>
        </p:grpSpPr>
        <p:cxnSp>
          <p:nvCxnSpPr>
            <p:cNvPr id="19" name="18 Conector recto"/>
            <p:cNvCxnSpPr/>
            <p:nvPr/>
          </p:nvCxnSpPr>
          <p:spPr>
            <a:xfrm>
              <a:off x="5832140" y="4059070"/>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5832140" y="4824155"/>
              <a:ext cx="15301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7362310" y="4059070"/>
              <a:ext cx="0" cy="765085"/>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21 CuadroTexto"/>
          <p:cNvSpPr txBox="1"/>
          <p:nvPr/>
        </p:nvSpPr>
        <p:spPr>
          <a:xfrm>
            <a:off x="5393591" y="4509120"/>
            <a:ext cx="3690409" cy="204671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20040" indent="-320040">
              <a:lnSpc>
                <a:spcPct val="90000"/>
              </a:lnSpc>
              <a:spcBef>
                <a:spcPts val="700"/>
              </a:spcBef>
              <a:buClr>
                <a:schemeClr val="accent2"/>
              </a:buClr>
              <a:buSzPct val="60000"/>
              <a:buFont typeface="Wingdings"/>
              <a:buChar char=""/>
            </a:pPr>
            <a:r>
              <a:rPr lang="es-ES" sz="2000" dirty="0">
                <a:latin typeface="+mn-lt"/>
                <a:cs typeface="+mn-cs"/>
              </a:rPr>
              <a:t>La constante de tiempo es grande</a:t>
            </a:r>
            <a:r>
              <a:rPr lang="es-ES" sz="2000" dirty="0" smtClean="0">
                <a:latin typeface="+mn-lt"/>
                <a:cs typeface="+mn-cs"/>
              </a:rPr>
              <a:t>...</a:t>
            </a:r>
          </a:p>
          <a:p>
            <a:pPr marL="640080" lvl="1" indent="-274320">
              <a:lnSpc>
                <a:spcPct val="90000"/>
              </a:lnSpc>
              <a:spcBef>
                <a:spcPts val="550"/>
              </a:spcBef>
              <a:buClr>
                <a:schemeClr val="accent1"/>
              </a:buClr>
              <a:buSzPct val="70000"/>
              <a:buFont typeface="Wingdings 2"/>
              <a:buChar char=""/>
            </a:pPr>
            <a:r>
              <a:rPr lang="es-ES" dirty="0" smtClean="0">
                <a:latin typeface="+mn-lt"/>
                <a:cs typeface="+mn-cs"/>
              </a:rPr>
              <a:t>...porque </a:t>
            </a:r>
            <a:r>
              <a:rPr lang="es-ES" dirty="0">
                <a:latin typeface="+mn-lt"/>
                <a:cs typeface="+mn-cs"/>
              </a:rPr>
              <a:t>la </a:t>
            </a:r>
            <a:r>
              <a:rPr lang="es-ES" dirty="0">
                <a:latin typeface="+mn-lt"/>
                <a:cs typeface="+mn-cs"/>
              </a:rPr>
              <a:t>resistencia</a:t>
            </a:r>
            <a:r>
              <a:rPr lang="es-ES" dirty="0">
                <a:latin typeface="+mn-lt"/>
                <a:cs typeface="+mn-cs"/>
              </a:rPr>
              <a:t> es muy </a:t>
            </a:r>
            <a:r>
              <a:rPr lang="es-ES" dirty="0" smtClean="0">
                <a:latin typeface="+mn-lt"/>
                <a:cs typeface="+mn-cs"/>
              </a:rPr>
              <a:t>grande</a:t>
            </a:r>
          </a:p>
          <a:p>
            <a:pPr marL="640080" lvl="1" indent="-274320">
              <a:lnSpc>
                <a:spcPct val="90000"/>
              </a:lnSpc>
              <a:spcBef>
                <a:spcPts val="550"/>
              </a:spcBef>
              <a:buClr>
                <a:schemeClr val="accent1"/>
              </a:buClr>
              <a:buSzPct val="70000"/>
              <a:buFont typeface="Wingdings 2"/>
              <a:buChar char=""/>
            </a:pPr>
            <a:r>
              <a:rPr lang="es-ES" dirty="0" smtClean="0">
                <a:latin typeface="+mn-lt"/>
                <a:cs typeface="+mn-cs"/>
              </a:rPr>
              <a:t>Con una resistencia más pequeña acortaremos el proceso de carga</a:t>
            </a:r>
            <a:endParaRPr lang="es-ES" dirty="0">
              <a:latin typeface="+mn-lt"/>
              <a:cs typeface="+mn-cs"/>
            </a:endParaRPr>
          </a:p>
        </p:txBody>
      </p:sp>
    </p:spTree>
    <p:extLst>
      <p:ext uri="{BB962C8B-B14F-4D97-AF65-F5344CB8AC3E}">
        <p14:creationId xmlns:p14="http://schemas.microsoft.com/office/powerpoint/2010/main" val="24901734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Ejemplo: Descarga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72</a:t>
            </a:fld>
            <a:endParaRPr lang="es-ES"/>
          </a:p>
        </p:txBody>
      </p:sp>
      <p:sp>
        <p:nvSpPr>
          <p:cNvPr id="4" name="3 Marcador de contenido"/>
          <p:cNvSpPr>
            <a:spLocks noGrp="1"/>
          </p:cNvSpPr>
          <p:nvPr>
            <p:ph sz="quarter" idx="1"/>
          </p:nvPr>
        </p:nvSpPr>
        <p:spPr>
          <a:xfrm>
            <a:off x="251520" y="1600199"/>
            <a:ext cx="5895655" cy="5024155"/>
          </a:xfrm>
        </p:spPr>
        <p:txBody>
          <a:bodyPr>
            <a:normAutofit/>
          </a:bodyPr>
          <a:lstStyle/>
          <a:p>
            <a:pPr marL="0" indent="0" algn="just">
              <a:buNone/>
            </a:pPr>
            <a:r>
              <a:rPr lang="es-ES" dirty="0" smtClean="0"/>
              <a:t>En el ejemplo anterior y tras cargar el condensador hasta 5 µC abrimos el interruptor. Suprimimos entonces la fuente y cerramos de nuevo el interruptor.</a:t>
            </a:r>
            <a:endParaRPr lang="es-ES" dirty="0"/>
          </a:p>
          <a:p>
            <a:pPr marL="514350" lvl="0" indent="-514350">
              <a:buFont typeface="+mj-lt"/>
              <a:buAutoNum type="alphaLcParenR"/>
            </a:pPr>
            <a:r>
              <a:rPr lang="es-ES" dirty="0" smtClean="0"/>
              <a:t>¿En qué momento la carga será de 0.5 µC?</a:t>
            </a:r>
          </a:p>
          <a:p>
            <a:pPr marL="514350" lvl="0" indent="-514350">
              <a:buFont typeface="+mj-lt"/>
              <a:buAutoNum type="alphaLcParenR"/>
            </a:pPr>
            <a:r>
              <a:rPr lang="es-ES" dirty="0" smtClean="0"/>
              <a:t>¿Cuál es la corriente en ese momento?</a:t>
            </a:r>
            <a:endParaRPr lang="es-ES" dirty="0"/>
          </a:p>
        </p:txBody>
      </p:sp>
      <p:pic>
        <p:nvPicPr>
          <p:cNvPr id="5" name="Picture 2" descr="Descarga_condensador"/>
          <p:cNvPicPr>
            <a:picLocks noChangeAspect="1" noChangeArrowheads="1"/>
          </p:cNvPicPr>
          <p:nvPr/>
        </p:nvPicPr>
        <p:blipFill rotWithShape="1">
          <a:blip r:embed="rId2">
            <a:extLst>
              <a:ext uri="{28A0092B-C50C-407E-A947-70E740481C1C}">
                <a14:useLocalDpi xmlns:a14="http://schemas.microsoft.com/office/drawing/2010/main" val="0"/>
              </a:ext>
            </a:extLst>
          </a:blip>
          <a:srcRect t="53210"/>
          <a:stretch/>
        </p:blipFill>
        <p:spPr bwMode="auto">
          <a:xfrm>
            <a:off x="6237185" y="1628800"/>
            <a:ext cx="2745305" cy="24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8487434" y="1930997"/>
            <a:ext cx="450051" cy="63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7609837" y="2021007"/>
            <a:ext cx="877597" cy="47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Ejemplo: Descarga de un condensador</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73</a:t>
            </a:fld>
            <a:endParaRPr lang="es-ES"/>
          </a:p>
        </p:txBody>
      </p:sp>
      <mc:AlternateContent xmlns:mc="http://schemas.openxmlformats.org/markup-compatibility/2006">
        <mc:Choice xmlns:a14="http://schemas.microsoft.com/office/drawing/2010/main" Requires="a14">
          <p:sp>
            <p:nvSpPr>
              <p:cNvPr id="4" name="3 Marcador de contenido"/>
              <p:cNvSpPr>
                <a:spLocks noGrp="1"/>
              </p:cNvSpPr>
              <p:nvPr>
                <p:ph sz="quarter" idx="1"/>
              </p:nvPr>
            </p:nvSpPr>
            <p:spPr>
              <a:xfrm>
                <a:off x="251520" y="1600199"/>
                <a:ext cx="5895655" cy="5024155"/>
              </a:xfrm>
            </p:spPr>
            <p:txBody>
              <a:bodyPr>
                <a:normAutofit fontScale="92500" lnSpcReduction="20000"/>
              </a:bodyPr>
              <a:lstStyle/>
              <a:p>
                <a:pPr marL="514350" lvl="0" indent="-514350" defTabSz="804863">
                  <a:buFont typeface="+mj-lt"/>
                  <a:buAutoNum type="alphaLcParenR"/>
                </a:pPr>
                <a:r>
                  <a:rPr lang="es-ES" dirty="0" smtClean="0"/>
                  <a:t>¿En qué momento la carga será de 0.5 µC?</a:t>
                </a:r>
                <a:br>
                  <a:rPr lang="es-ES" dirty="0" smtClean="0"/>
                </a:br>
                <a14:m>
                  <m:oMath xmlns:m="http://schemas.openxmlformats.org/officeDocument/2006/math">
                    <m:r>
                      <a:rPr lang="es-ES" b="0" i="1" smtClean="0">
                        <a:solidFill>
                          <a:schemeClr val="tx1"/>
                        </a:solidFill>
                        <a:latin typeface="Cambria Math"/>
                      </a:rPr>
                      <m:t>𝑞</m:t>
                    </m:r>
                    <m:d>
                      <m:dPr>
                        <m:ctrlPr>
                          <a:rPr lang="es-ES" i="1">
                            <a:solidFill>
                              <a:schemeClr val="tx1"/>
                            </a:solidFill>
                            <a:latin typeface="Cambria Math"/>
                          </a:rPr>
                        </m:ctrlPr>
                      </m:dPr>
                      <m:e>
                        <m:r>
                          <a:rPr lang="es-ES" b="0" i="1">
                            <a:solidFill>
                              <a:schemeClr val="tx1"/>
                            </a:solidFill>
                            <a:latin typeface="Cambria Math"/>
                          </a:rPr>
                          <m:t>𝑡</m:t>
                        </m:r>
                      </m:e>
                    </m:d>
                    <m:r>
                      <a:rPr lang="es-ES" b="0" i="1">
                        <a:solidFill>
                          <a:schemeClr val="tx1"/>
                        </a:solidFill>
                        <a:latin typeface="Cambria Math"/>
                      </a:rPr>
                      <m:t>=</m:t>
                    </m:r>
                    <m:sSub>
                      <m:sSubPr>
                        <m:ctrlPr>
                          <a:rPr lang="es-ES" b="0" i="1" smtClean="0">
                            <a:solidFill>
                              <a:schemeClr val="tx1"/>
                            </a:solidFill>
                            <a:latin typeface="Cambria Math"/>
                          </a:rPr>
                        </m:ctrlPr>
                      </m:sSubPr>
                      <m:e>
                        <m:r>
                          <a:rPr lang="es-ES" b="0" i="1">
                            <a:solidFill>
                              <a:schemeClr val="tx1"/>
                            </a:solidFill>
                            <a:latin typeface="Cambria Math"/>
                          </a:rPr>
                          <m:t>𝑄</m:t>
                        </m:r>
                      </m:e>
                      <m:sub>
                        <m:r>
                          <a:rPr lang="es-ES" b="0" i="1" smtClean="0">
                            <a:solidFill>
                              <a:schemeClr val="tx1"/>
                            </a:solidFill>
                            <a:latin typeface="Cambria Math"/>
                          </a:rPr>
                          <m:t>0</m:t>
                        </m:r>
                      </m:sub>
                    </m:sSub>
                    <m:sSup>
                      <m:sSupPr>
                        <m:ctrlPr>
                          <a:rPr lang="es-ES" i="1">
                            <a:solidFill>
                              <a:schemeClr val="tx1"/>
                            </a:solidFill>
                            <a:latin typeface="Cambria Math"/>
                          </a:rPr>
                        </m:ctrlPr>
                      </m:sSupPr>
                      <m:e>
                        <m:r>
                          <a:rPr lang="es-ES" b="0" i="1">
                            <a:solidFill>
                              <a:schemeClr val="tx1"/>
                            </a:solidFill>
                            <a:latin typeface="Cambria Math"/>
                          </a:rPr>
                          <m:t>𝑒</m:t>
                        </m:r>
                      </m:e>
                      <m:sup>
                        <m:r>
                          <a:rPr lang="es-ES" b="0" i="1">
                            <a:solidFill>
                              <a:schemeClr val="tx1"/>
                            </a:solidFill>
                            <a:latin typeface="Cambria Math"/>
                          </a:rPr>
                          <m:t>−</m:t>
                        </m:r>
                        <m:f>
                          <m:fPr>
                            <m:ctrlPr>
                              <a:rPr lang="es-ES" i="1">
                                <a:solidFill>
                                  <a:schemeClr val="tx1"/>
                                </a:solidFill>
                                <a:latin typeface="Cambria Math"/>
                              </a:rPr>
                            </m:ctrlPr>
                          </m:fPr>
                          <m:num>
                            <m:r>
                              <a:rPr lang="es-ES" b="0" i="1">
                                <a:solidFill>
                                  <a:schemeClr val="tx1"/>
                                </a:solidFill>
                                <a:latin typeface="Cambria Math"/>
                              </a:rPr>
                              <m:t>𝑡</m:t>
                            </m:r>
                          </m:num>
                          <m:den>
                            <m:r>
                              <a:rPr lang="es-ES" b="0" i="1">
                                <a:solidFill>
                                  <a:schemeClr val="tx1"/>
                                </a:solidFill>
                                <a:latin typeface="Cambria Math"/>
                              </a:rPr>
                              <m:t>𝑅𝐶</m:t>
                            </m:r>
                          </m:den>
                        </m:f>
                      </m:sup>
                    </m:sSup>
                  </m:oMath>
                </a14:m>
                <a:r>
                  <a:rPr lang="es-ES" i="1" dirty="0" smtClean="0">
                    <a:solidFill>
                      <a:schemeClr val="tx1"/>
                    </a:solidFill>
                    <a:latin typeface="Cambria Math"/>
                  </a:rPr>
                  <a:t/>
                </a:r>
                <a:br>
                  <a:rPr lang="es-ES" i="1" dirty="0" smtClean="0">
                    <a:solidFill>
                      <a:schemeClr val="tx1"/>
                    </a:solidFill>
                    <a:latin typeface="Cambria Math"/>
                  </a:rPr>
                </a:br>
                <a14:m>
                  <m:oMath xmlns:m="http://schemas.openxmlformats.org/officeDocument/2006/math">
                    <m:r>
                      <a:rPr lang="es-ES" b="0" i="1" smtClean="0">
                        <a:solidFill>
                          <a:schemeClr val="tx1"/>
                        </a:solidFill>
                        <a:latin typeface="Cambria Math"/>
                      </a:rPr>
                      <m:t>𝑡</m:t>
                    </m:r>
                    <m:r>
                      <a:rPr lang="es-ES" b="0" i="1" smtClean="0">
                        <a:solidFill>
                          <a:schemeClr val="tx1"/>
                        </a:solidFill>
                        <a:latin typeface="Cambria Math"/>
                      </a:rPr>
                      <m:t>=−</m:t>
                    </m:r>
                    <m:r>
                      <a:rPr lang="es-ES" b="0" i="1" smtClean="0">
                        <a:solidFill>
                          <a:schemeClr val="tx1"/>
                        </a:solidFill>
                        <a:latin typeface="Cambria Math"/>
                      </a:rPr>
                      <m:t>𝑅𝐶</m:t>
                    </m:r>
                    <m:r>
                      <a:rPr lang="es-ES" b="0" i="1" smtClean="0">
                        <a:solidFill>
                          <a:schemeClr val="tx1"/>
                        </a:solidFill>
                        <a:latin typeface="Cambria Math"/>
                      </a:rPr>
                      <m:t> </m:t>
                    </m:r>
                    <m:r>
                      <m:rPr>
                        <m:sty m:val="p"/>
                      </m:rPr>
                      <a:rPr lang="es-ES" b="0" i="0" smtClean="0">
                        <a:solidFill>
                          <a:schemeClr val="tx1"/>
                        </a:solidFill>
                        <a:latin typeface="Cambria Math"/>
                      </a:rPr>
                      <m:t>ln</m:t>
                    </m:r>
                    <m:d>
                      <m:dPr>
                        <m:ctrlPr>
                          <a:rPr lang="es-ES" b="0" i="1" smtClean="0">
                            <a:solidFill>
                              <a:schemeClr val="tx1"/>
                            </a:solidFill>
                            <a:latin typeface="Cambria Math"/>
                          </a:rPr>
                        </m:ctrlPr>
                      </m:dPr>
                      <m:e>
                        <m:f>
                          <m:fPr>
                            <m:ctrlPr>
                              <a:rPr lang="es-ES" b="0" i="1" smtClean="0">
                                <a:solidFill>
                                  <a:schemeClr val="tx1"/>
                                </a:solidFill>
                                <a:latin typeface="Cambria Math"/>
                              </a:rPr>
                            </m:ctrlPr>
                          </m:fPr>
                          <m:num>
                            <m:r>
                              <a:rPr lang="es-ES" b="0" i="1" smtClean="0">
                                <a:solidFill>
                                  <a:schemeClr val="tx1"/>
                                </a:solidFill>
                                <a:latin typeface="Cambria Math"/>
                              </a:rPr>
                              <m:t>𝑞</m:t>
                            </m:r>
                          </m:num>
                          <m:den>
                            <m:sSub>
                              <m:sSubPr>
                                <m:ctrlPr>
                                  <a:rPr lang="es-ES" b="0" i="1" smtClean="0">
                                    <a:solidFill>
                                      <a:schemeClr val="tx1"/>
                                    </a:solidFill>
                                    <a:latin typeface="Cambria Math"/>
                                  </a:rPr>
                                </m:ctrlPr>
                              </m:sSubPr>
                              <m:e>
                                <m:r>
                                  <a:rPr lang="es-ES" b="0" i="1" smtClean="0">
                                    <a:solidFill>
                                      <a:schemeClr val="tx1"/>
                                    </a:solidFill>
                                    <a:latin typeface="Cambria Math"/>
                                  </a:rPr>
                                  <m:t>𝑄</m:t>
                                </m:r>
                              </m:e>
                              <m:sub>
                                <m:r>
                                  <a:rPr lang="es-ES" b="0" i="1" smtClean="0">
                                    <a:solidFill>
                                      <a:schemeClr val="tx1"/>
                                    </a:solidFill>
                                    <a:latin typeface="Cambria Math"/>
                                  </a:rPr>
                                  <m:t>0</m:t>
                                </m:r>
                              </m:sub>
                            </m:sSub>
                          </m:den>
                        </m:f>
                      </m:e>
                    </m:d>
                    <m:r>
                      <a:rPr lang="es-ES" b="0" i="0" smtClean="0">
                        <a:solidFill>
                          <a:schemeClr val="tx1"/>
                        </a:solidFill>
                        <a:latin typeface="Cambria Math"/>
                      </a:rPr>
                      <m:t>=</m:t>
                    </m:r>
                    <m:sSup>
                      <m:sSupPr>
                        <m:ctrlPr>
                          <a:rPr lang="es-ES" b="0" i="0" smtClean="0">
                            <a:solidFill>
                              <a:schemeClr val="tx1"/>
                            </a:solidFill>
                            <a:latin typeface="Cambria Math"/>
                          </a:rPr>
                        </m:ctrlPr>
                      </m:sSupPr>
                      <m:e>
                        <m:r>
                          <a:rPr lang="es-ES" b="0" i="0" smtClean="0">
                            <a:solidFill>
                              <a:schemeClr val="tx1"/>
                            </a:solidFill>
                            <a:latin typeface="Cambria Math"/>
                          </a:rPr>
                          <m:t>−</m:t>
                        </m:r>
                        <m:r>
                          <a:rPr lang="es-ES" b="0" i="0" smtClean="0">
                            <a:solidFill>
                              <a:schemeClr val="tx1"/>
                            </a:solidFill>
                            <a:latin typeface="Cambria Math"/>
                          </a:rPr>
                          <m:t>10</m:t>
                        </m:r>
                      </m:e>
                      <m:sup>
                        <m:r>
                          <a:rPr lang="es-ES" b="0" i="0" smtClean="0">
                            <a:solidFill>
                              <a:schemeClr val="tx1"/>
                            </a:solidFill>
                            <a:latin typeface="Cambria Math"/>
                          </a:rPr>
                          <m:t>7</m:t>
                        </m:r>
                      </m:sup>
                    </m:sSup>
                    <m:r>
                      <m:rPr>
                        <m:sty m:val="p"/>
                      </m:rPr>
                      <a:rPr lang="es-ES" b="0" i="0" smtClean="0">
                        <a:solidFill>
                          <a:schemeClr val="tx1"/>
                        </a:solidFill>
                        <a:latin typeface="Cambria Math"/>
                      </a:rPr>
                      <m:t>Ω</m:t>
                    </m:r>
                    <m:r>
                      <a:rPr lang="es-ES" b="0" i="1" smtClean="0">
                        <a:solidFill>
                          <a:schemeClr val="tx1"/>
                        </a:solidFill>
                        <a:latin typeface="Cambria Math"/>
                      </a:rPr>
                      <m:t>⋅</m:t>
                    </m:r>
                    <m:sSup>
                      <m:sSupPr>
                        <m:ctrlPr>
                          <a:rPr lang="es-ES" b="0" i="1" smtClean="0">
                            <a:solidFill>
                              <a:schemeClr val="tx1"/>
                            </a:solidFill>
                            <a:latin typeface="Cambria Math"/>
                          </a:rPr>
                        </m:ctrlPr>
                      </m:sSupPr>
                      <m:e>
                        <m:r>
                          <a:rPr lang="es-ES" b="0" i="1" smtClean="0">
                            <a:solidFill>
                              <a:schemeClr val="tx1"/>
                            </a:solidFill>
                            <a:latin typeface="Cambria Math"/>
                          </a:rPr>
                          <m:t>10</m:t>
                        </m:r>
                      </m:e>
                      <m:sup>
                        <m:r>
                          <a:rPr lang="es-ES" b="0" i="1" smtClean="0">
                            <a:solidFill>
                              <a:schemeClr val="tx1"/>
                            </a:solidFill>
                            <a:latin typeface="Cambria Math"/>
                          </a:rPr>
                          <m:t>−6</m:t>
                        </m:r>
                      </m:sup>
                    </m:sSup>
                    <m:r>
                      <m:rPr>
                        <m:sty m:val="p"/>
                      </m:rPr>
                      <a:rPr lang="es-ES" b="0" i="0" smtClean="0">
                        <a:solidFill>
                          <a:schemeClr val="tx1"/>
                        </a:solidFill>
                        <a:latin typeface="Cambria Math"/>
                      </a:rPr>
                      <m:t>F</m:t>
                    </m:r>
                    <m:r>
                      <a:rPr lang="es-ES" b="0" i="1" smtClean="0">
                        <a:solidFill>
                          <a:schemeClr val="tx1"/>
                        </a:solidFill>
                        <a:latin typeface="Cambria Math"/>
                      </a:rPr>
                      <m:t> </m:t>
                    </m:r>
                    <m:r>
                      <m:rPr>
                        <m:sty m:val="p"/>
                      </m:rPr>
                      <a:rPr lang="es-ES" b="0" i="0" smtClean="0">
                        <a:solidFill>
                          <a:schemeClr val="tx1"/>
                        </a:solidFill>
                        <a:latin typeface="Cambria Math"/>
                      </a:rPr>
                      <m:t>ln</m:t>
                    </m:r>
                    <m:d>
                      <m:dPr>
                        <m:ctrlPr>
                          <a:rPr lang="es-ES" b="0" i="1" smtClean="0">
                            <a:solidFill>
                              <a:schemeClr val="tx1"/>
                            </a:solidFill>
                            <a:latin typeface="Cambria Math"/>
                          </a:rPr>
                        </m:ctrlPr>
                      </m:dPr>
                      <m:e>
                        <m:f>
                          <m:fPr>
                            <m:ctrlPr>
                              <a:rPr lang="es-ES" b="0" i="1" smtClean="0">
                                <a:solidFill>
                                  <a:schemeClr val="tx1"/>
                                </a:solidFill>
                                <a:latin typeface="Cambria Math"/>
                              </a:rPr>
                            </m:ctrlPr>
                          </m:fPr>
                          <m:num>
                            <m:r>
                              <a:rPr lang="es-ES" b="0" i="1" smtClean="0">
                                <a:solidFill>
                                  <a:schemeClr val="tx1"/>
                                </a:solidFill>
                                <a:latin typeface="Cambria Math"/>
                              </a:rPr>
                              <m:t>0.5</m:t>
                            </m:r>
                            <m:r>
                              <m:rPr>
                                <m:sty m:val="p"/>
                              </m:rPr>
                              <a:rPr lang="es-ES" b="0" i="0" smtClean="0">
                                <a:solidFill>
                                  <a:schemeClr val="tx1"/>
                                </a:solidFill>
                                <a:latin typeface="Cambria Math"/>
                              </a:rPr>
                              <m:t>μC</m:t>
                            </m:r>
                          </m:num>
                          <m:den>
                            <m:r>
                              <a:rPr lang="es-ES" b="0" i="1" smtClean="0">
                                <a:solidFill>
                                  <a:schemeClr val="tx1"/>
                                </a:solidFill>
                                <a:latin typeface="Cambria Math"/>
                              </a:rPr>
                              <m:t>5</m:t>
                            </m:r>
                            <m:r>
                              <m:rPr>
                                <m:sty m:val="p"/>
                              </m:rPr>
                              <a:rPr lang="es-ES" b="0" i="0" smtClean="0">
                                <a:solidFill>
                                  <a:schemeClr val="tx1"/>
                                </a:solidFill>
                                <a:latin typeface="Cambria Math"/>
                              </a:rPr>
                              <m:t>μC</m:t>
                            </m:r>
                          </m:den>
                        </m:f>
                      </m:e>
                    </m:d>
                    <m:r>
                      <a:rPr lang="es-ES" b="0" i="1" smtClean="0">
                        <a:solidFill>
                          <a:schemeClr val="tx1"/>
                        </a:solidFill>
                        <a:latin typeface="Cambria Math"/>
                      </a:rPr>
                      <m:t>=</m:t>
                    </m:r>
                    <m:r>
                      <a:rPr lang="es-ES" b="0" i="0" smtClean="0">
                        <a:solidFill>
                          <a:schemeClr val="tx1"/>
                        </a:solidFill>
                        <a:latin typeface="Cambria Math"/>
                      </a:rPr>
                      <m:t>23</m:t>
                    </m:r>
                    <m:r>
                      <m:rPr>
                        <m:sty m:val="p"/>
                      </m:rPr>
                      <a:rPr lang="es-ES" b="0" i="0" smtClean="0">
                        <a:solidFill>
                          <a:schemeClr val="tx1"/>
                        </a:solidFill>
                        <a:latin typeface="Cambria Math"/>
                      </a:rPr>
                      <m:t>s</m:t>
                    </m:r>
                  </m:oMath>
                </a14:m>
                <a:endParaRPr lang="es-ES" dirty="0" smtClean="0"/>
              </a:p>
              <a:p>
                <a:pPr marL="514350" indent="-514350">
                  <a:buFont typeface="+mj-lt"/>
                  <a:buAutoNum type="alphaLcParenR"/>
                </a:pPr>
                <a:r>
                  <a:rPr lang="es-ES" dirty="0" smtClean="0"/>
                  <a:t>¿Cuál es la corriente en ese momento?</a:t>
                </a:r>
                <a:br>
                  <a:rPr lang="es-ES" dirty="0" smtClean="0"/>
                </a:br>
                <a14:m>
                  <m:oMath xmlns:m="http://schemas.openxmlformats.org/officeDocument/2006/math">
                    <m:r>
                      <a:rPr lang="es-ES" sz="3200" b="0" i="1" smtClean="0">
                        <a:solidFill>
                          <a:schemeClr val="tx1"/>
                        </a:solidFill>
                        <a:latin typeface="Cambria Math"/>
                      </a:rPr>
                      <m:t>𝑖</m:t>
                    </m:r>
                    <m:d>
                      <m:dPr>
                        <m:ctrlPr>
                          <a:rPr lang="es-ES" sz="3200" b="0" i="1">
                            <a:solidFill>
                              <a:schemeClr val="tx1"/>
                            </a:solidFill>
                            <a:latin typeface="Cambria Math"/>
                          </a:rPr>
                        </m:ctrlPr>
                      </m:dPr>
                      <m:e>
                        <m:r>
                          <a:rPr lang="es-ES" sz="3200" b="0" i="1">
                            <a:solidFill>
                              <a:schemeClr val="tx1"/>
                            </a:solidFill>
                            <a:latin typeface="Cambria Math"/>
                          </a:rPr>
                          <m:t>𝑡</m:t>
                        </m:r>
                      </m:e>
                    </m:d>
                    <m:r>
                      <a:rPr lang="es-ES" sz="3200" b="0" i="1">
                        <a:solidFill>
                          <a:schemeClr val="tx1"/>
                        </a:solidFill>
                        <a:latin typeface="Cambria Math"/>
                      </a:rPr>
                      <m:t>=−</m:t>
                    </m:r>
                    <m:f>
                      <m:fPr>
                        <m:ctrlPr>
                          <a:rPr lang="es-ES" sz="3200" b="0" i="1">
                            <a:solidFill>
                              <a:schemeClr val="tx1"/>
                            </a:solidFill>
                            <a:latin typeface="Cambria Math"/>
                          </a:rPr>
                        </m:ctrlPr>
                      </m:fPr>
                      <m:num>
                        <m:sSub>
                          <m:sSubPr>
                            <m:ctrlPr>
                              <a:rPr lang="es-ES" sz="3200" b="0" i="1" smtClean="0">
                                <a:solidFill>
                                  <a:schemeClr val="tx1"/>
                                </a:solidFill>
                                <a:latin typeface="Cambria Math"/>
                              </a:rPr>
                            </m:ctrlPr>
                          </m:sSubPr>
                          <m:e>
                            <m:r>
                              <a:rPr lang="es-ES" sz="3200" b="0" i="1">
                                <a:solidFill>
                                  <a:schemeClr val="tx1"/>
                                </a:solidFill>
                                <a:latin typeface="Cambria Math"/>
                              </a:rPr>
                              <m:t>𝑄</m:t>
                            </m:r>
                          </m:e>
                          <m:sub>
                            <m:r>
                              <a:rPr lang="es-ES" sz="3200" b="0" i="1" smtClean="0">
                                <a:solidFill>
                                  <a:schemeClr val="tx1"/>
                                </a:solidFill>
                                <a:latin typeface="Cambria Math"/>
                              </a:rPr>
                              <m:t>0</m:t>
                            </m:r>
                          </m:sub>
                        </m:sSub>
                      </m:num>
                      <m:den>
                        <m:r>
                          <a:rPr lang="es-ES" sz="3200" b="0" i="1">
                            <a:solidFill>
                              <a:schemeClr val="tx1"/>
                            </a:solidFill>
                            <a:latin typeface="Cambria Math"/>
                          </a:rPr>
                          <m:t>𝑅𝐶</m:t>
                        </m:r>
                      </m:den>
                    </m:f>
                    <m:r>
                      <a:rPr lang="es-ES" sz="3200" b="0" i="1" smtClean="0">
                        <a:solidFill>
                          <a:schemeClr val="tx1"/>
                        </a:solidFill>
                        <a:latin typeface="Cambria Math"/>
                      </a:rPr>
                      <m:t>⋅</m:t>
                    </m:r>
                    <m:sSup>
                      <m:sSupPr>
                        <m:ctrlPr>
                          <a:rPr lang="es-ES" sz="3200" b="0" i="1">
                            <a:solidFill>
                              <a:schemeClr val="tx1"/>
                            </a:solidFill>
                            <a:latin typeface="Cambria Math"/>
                          </a:rPr>
                        </m:ctrlPr>
                      </m:sSupPr>
                      <m:e>
                        <m:r>
                          <a:rPr lang="es-ES" sz="3200" b="0" i="1">
                            <a:solidFill>
                              <a:schemeClr val="tx1"/>
                            </a:solidFill>
                            <a:latin typeface="Cambria Math"/>
                          </a:rPr>
                          <m:t>𝑒</m:t>
                        </m:r>
                      </m:e>
                      <m:sup>
                        <m:r>
                          <a:rPr lang="es-ES" sz="3200" b="0" i="1">
                            <a:solidFill>
                              <a:schemeClr val="tx1"/>
                            </a:solidFill>
                            <a:latin typeface="Cambria Math"/>
                          </a:rPr>
                          <m:t>−</m:t>
                        </m:r>
                        <m:f>
                          <m:fPr>
                            <m:ctrlPr>
                              <a:rPr lang="es-ES" sz="3200" b="0" i="1">
                                <a:solidFill>
                                  <a:schemeClr val="tx1"/>
                                </a:solidFill>
                                <a:latin typeface="Cambria Math"/>
                              </a:rPr>
                            </m:ctrlPr>
                          </m:fPr>
                          <m:num>
                            <m:r>
                              <a:rPr lang="es-ES" sz="3200" b="0" i="1">
                                <a:solidFill>
                                  <a:schemeClr val="tx1"/>
                                </a:solidFill>
                                <a:latin typeface="Cambria Math"/>
                              </a:rPr>
                              <m:t>𝑡</m:t>
                            </m:r>
                          </m:num>
                          <m:den>
                            <m:r>
                              <a:rPr lang="es-ES" sz="3200" b="0" i="1">
                                <a:solidFill>
                                  <a:schemeClr val="tx1"/>
                                </a:solidFill>
                                <a:latin typeface="Cambria Math"/>
                              </a:rPr>
                              <m:t>𝑅𝐶</m:t>
                            </m:r>
                          </m:den>
                        </m:f>
                      </m:sup>
                    </m:sSup>
                    <m:r>
                      <a:rPr lang="es-ES" sz="3200" b="0" i="1" smtClean="0">
                        <a:solidFill>
                          <a:schemeClr val="tx1"/>
                        </a:solidFill>
                        <a:latin typeface="Cambria Math"/>
                      </a:rPr>
                      <m:t>⇒</m:t>
                    </m:r>
                    <m:r>
                      <a:rPr lang="es-ES" sz="3200" b="0" i="1" smtClean="0">
                        <a:solidFill>
                          <a:schemeClr val="tx1"/>
                        </a:solidFill>
                        <a:latin typeface="Cambria Math"/>
                      </a:rPr>
                      <m:t>𝑖</m:t>
                    </m:r>
                    <m:r>
                      <a:rPr lang="es-ES" sz="3200" b="0" i="1" smtClean="0">
                        <a:solidFill>
                          <a:schemeClr val="tx1"/>
                        </a:solidFill>
                        <a:latin typeface="Cambria Math"/>
                      </a:rPr>
                      <m:t>=−</m:t>
                    </m:r>
                    <m:f>
                      <m:fPr>
                        <m:ctrlPr>
                          <a:rPr lang="es-ES" sz="3200" b="0" i="1" smtClean="0">
                            <a:solidFill>
                              <a:schemeClr val="tx1"/>
                            </a:solidFill>
                            <a:latin typeface="Cambria Math"/>
                          </a:rPr>
                        </m:ctrlPr>
                      </m:fPr>
                      <m:num>
                        <m:r>
                          <a:rPr lang="es-ES" sz="3200" b="0" i="1" smtClean="0">
                            <a:solidFill>
                              <a:schemeClr val="tx1"/>
                            </a:solidFill>
                            <a:latin typeface="Cambria Math"/>
                          </a:rPr>
                          <m:t>5⋅</m:t>
                        </m:r>
                        <m:sSup>
                          <m:sSupPr>
                            <m:ctrlPr>
                              <a:rPr lang="es-ES" sz="3200" b="0" i="1" smtClean="0">
                                <a:solidFill>
                                  <a:schemeClr val="tx1"/>
                                </a:solidFill>
                                <a:latin typeface="Cambria Math"/>
                              </a:rPr>
                            </m:ctrlPr>
                          </m:sSupPr>
                          <m:e>
                            <m:r>
                              <a:rPr lang="es-ES" sz="3200" i="1">
                                <a:latin typeface="Cambria Math"/>
                              </a:rPr>
                              <m:t>10</m:t>
                            </m:r>
                          </m:e>
                          <m:sup>
                            <m:r>
                              <a:rPr lang="es-ES" sz="3200" b="0" i="1" smtClean="0">
                                <a:latin typeface="Cambria Math"/>
                              </a:rPr>
                              <m:t>−6</m:t>
                            </m:r>
                          </m:sup>
                        </m:sSup>
                        <m:r>
                          <m:rPr>
                            <m:sty m:val="p"/>
                          </m:rPr>
                          <a:rPr lang="es-ES" sz="3200" b="0" i="0" smtClean="0">
                            <a:solidFill>
                              <a:schemeClr val="tx1"/>
                            </a:solidFill>
                            <a:latin typeface="Cambria Math"/>
                          </a:rPr>
                          <m:t>μC</m:t>
                        </m:r>
                      </m:num>
                      <m:den>
                        <m:sSup>
                          <m:sSupPr>
                            <m:ctrlPr>
                              <a:rPr lang="es-ES" sz="3200" b="0" i="1" smtClean="0">
                                <a:solidFill>
                                  <a:schemeClr val="tx1"/>
                                </a:solidFill>
                                <a:latin typeface="Cambria Math"/>
                              </a:rPr>
                            </m:ctrlPr>
                          </m:sSupPr>
                          <m:e>
                            <m:r>
                              <a:rPr lang="es-ES" sz="3200" b="0" i="1" smtClean="0">
                                <a:solidFill>
                                  <a:schemeClr val="tx1"/>
                                </a:solidFill>
                                <a:latin typeface="Cambria Math"/>
                              </a:rPr>
                              <m:t>10</m:t>
                            </m:r>
                          </m:e>
                          <m:sup>
                            <m:r>
                              <a:rPr lang="es-ES" sz="3200" b="0" i="1" smtClean="0">
                                <a:solidFill>
                                  <a:schemeClr val="tx1"/>
                                </a:solidFill>
                                <a:latin typeface="Cambria Math"/>
                              </a:rPr>
                              <m:t>7</m:t>
                            </m:r>
                          </m:sup>
                        </m:sSup>
                        <m:r>
                          <m:rPr>
                            <m:sty m:val="p"/>
                          </m:rPr>
                          <a:rPr lang="es-ES" sz="3200" b="0" i="0" smtClean="0">
                            <a:solidFill>
                              <a:schemeClr val="tx1"/>
                            </a:solidFill>
                            <a:latin typeface="Cambria Math"/>
                          </a:rPr>
                          <m:t>Ω</m:t>
                        </m:r>
                        <m:r>
                          <a:rPr lang="es-ES" sz="3200" b="0" i="1" smtClean="0">
                            <a:solidFill>
                              <a:schemeClr val="tx1"/>
                            </a:solidFill>
                            <a:latin typeface="Cambria Math"/>
                          </a:rPr>
                          <m:t>⋅</m:t>
                        </m:r>
                        <m:sSup>
                          <m:sSupPr>
                            <m:ctrlPr>
                              <a:rPr lang="es-ES" sz="3200" b="0" i="1" smtClean="0">
                                <a:solidFill>
                                  <a:schemeClr val="tx1"/>
                                </a:solidFill>
                                <a:latin typeface="Cambria Math"/>
                              </a:rPr>
                            </m:ctrlPr>
                          </m:sSupPr>
                          <m:e>
                            <m:r>
                              <a:rPr lang="es-ES" sz="3200" b="0" i="1" smtClean="0">
                                <a:solidFill>
                                  <a:schemeClr val="tx1"/>
                                </a:solidFill>
                                <a:latin typeface="Cambria Math"/>
                              </a:rPr>
                              <m:t>10</m:t>
                            </m:r>
                          </m:e>
                          <m:sup>
                            <m:r>
                              <a:rPr lang="es-ES" sz="3200" b="0" i="1" smtClean="0">
                                <a:solidFill>
                                  <a:schemeClr val="tx1"/>
                                </a:solidFill>
                                <a:latin typeface="Cambria Math"/>
                              </a:rPr>
                              <m:t>−6</m:t>
                            </m:r>
                          </m:sup>
                        </m:sSup>
                        <m:r>
                          <m:rPr>
                            <m:sty m:val="p"/>
                          </m:rPr>
                          <a:rPr lang="es-ES" sz="3200" b="0" i="0" smtClean="0">
                            <a:solidFill>
                              <a:schemeClr val="tx1"/>
                            </a:solidFill>
                            <a:latin typeface="Cambria Math"/>
                          </a:rPr>
                          <m:t>F</m:t>
                        </m:r>
                      </m:den>
                    </m:f>
                    <m:r>
                      <a:rPr lang="es-ES" sz="3200" b="0" i="1" smtClean="0">
                        <a:solidFill>
                          <a:schemeClr val="tx1"/>
                        </a:solidFill>
                        <a:latin typeface="Cambria Math"/>
                      </a:rPr>
                      <m:t>𝑒</m:t>
                    </m:r>
                    <m:r>
                      <a:rPr lang="es-ES" sz="3200" b="0" i="1" smtClean="0">
                        <a:solidFill>
                          <a:schemeClr val="tx1"/>
                        </a:solidFill>
                        <a:latin typeface="Cambria Math"/>
                      </a:rPr>
                      <m:t>^</m:t>
                    </m:r>
                  </m:oMath>
                </a14:m>
                <a:r>
                  <a:rPr lang="en-US" sz="3200" i="1" dirty="0" smtClean="0"/>
                  <a:t>-t</a:t>
                </a:r>
                <a:endParaRPr lang="en-US" sz="3200" i="1" dirty="0"/>
              </a:p>
              <a:p>
                <a:pPr marL="514350" lvl="0" indent="-514350">
                  <a:buFont typeface="+mj-lt"/>
                  <a:buAutoNum type="alphaLcParenR"/>
                </a:pPr>
                <a:endParaRPr lang="es-ES" dirty="0"/>
              </a:p>
            </p:txBody>
          </p:sp>
        </mc:Choice>
        <mc:Fallback>
          <p:sp>
            <p:nvSpPr>
              <p:cNvPr id="4" name="3 Marcador de contenido"/>
              <p:cNvSpPr>
                <a:spLocks noGrp="1" noRot="1" noChangeAspect="1" noMove="1" noResize="1" noEditPoints="1" noAdjustHandles="1" noChangeArrowheads="1" noChangeShapeType="1" noTextEdit="1"/>
              </p:cNvSpPr>
              <p:nvPr>
                <p:ph sz="quarter" idx="1"/>
              </p:nvPr>
            </p:nvSpPr>
            <p:spPr>
              <a:xfrm>
                <a:off x="251520" y="1600199"/>
                <a:ext cx="5895655" cy="5024155"/>
              </a:xfrm>
              <a:blipFill rotWithShape="1">
                <a:blip r:embed="rId2"/>
                <a:stretch>
                  <a:fillRect l="-310" t="-2424" r="-1861"/>
                </a:stretch>
              </a:blipFill>
            </p:spPr>
            <p:txBody>
              <a:bodyPr/>
              <a:lstStyle/>
              <a:p>
                <a:r>
                  <a:rPr lang="en-US">
                    <a:noFill/>
                  </a:rPr>
                  <a:t> </a:t>
                </a:r>
              </a:p>
            </p:txBody>
          </p:sp>
        </mc:Fallback>
      </mc:AlternateContent>
      <p:pic>
        <p:nvPicPr>
          <p:cNvPr id="5" name="Picture 2" descr="Descarga_condensador"/>
          <p:cNvPicPr>
            <a:picLocks noChangeAspect="1" noChangeArrowheads="1"/>
          </p:cNvPicPr>
          <p:nvPr/>
        </p:nvPicPr>
        <p:blipFill rotWithShape="1">
          <a:blip r:embed="rId3">
            <a:extLst>
              <a:ext uri="{28A0092B-C50C-407E-A947-70E740481C1C}">
                <a14:useLocalDpi xmlns:a14="http://schemas.microsoft.com/office/drawing/2010/main" val="0"/>
              </a:ext>
            </a:extLst>
          </a:blip>
          <a:srcRect t="53210"/>
          <a:stretch/>
        </p:blipFill>
        <p:spPr bwMode="auto">
          <a:xfrm>
            <a:off x="6237185" y="1628800"/>
            <a:ext cx="2745305" cy="24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8487434" y="1930997"/>
            <a:ext cx="450051" cy="63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7609837" y="2021007"/>
            <a:ext cx="877597" cy="47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CuadroTexto"/>
          <p:cNvSpPr txBox="1"/>
          <p:nvPr/>
        </p:nvSpPr>
        <p:spPr>
          <a:xfrm>
            <a:off x="7884439" y="2879648"/>
            <a:ext cx="783016" cy="369332"/>
          </a:xfrm>
          <a:prstGeom prst="rect">
            <a:avLst/>
          </a:prstGeom>
          <a:solidFill>
            <a:schemeClr val="bg1"/>
          </a:solidFill>
          <a:ln>
            <a:noFill/>
          </a:ln>
        </p:spPr>
        <p:txBody>
          <a:bodyPr wrap="square" rtlCol="0">
            <a:spAutoFit/>
          </a:bodyPr>
          <a:lstStyle/>
          <a:p>
            <a:r>
              <a:rPr lang="es-ES" dirty="0" smtClean="0"/>
              <a:t>5 </a:t>
            </a:r>
            <a:r>
              <a:rPr lang="es-ES" dirty="0" smtClean="0">
                <a:sym typeface="Symbol"/>
              </a:rPr>
              <a:t></a:t>
            </a:r>
            <a:r>
              <a:rPr lang="es-ES" dirty="0" smtClean="0"/>
              <a:t>C</a:t>
            </a:r>
            <a:r>
              <a:rPr lang="en-US" dirty="0" smtClean="0"/>
              <a:t> </a:t>
            </a:r>
            <a:endParaRPr lang="en-US" dirty="0"/>
          </a:p>
        </p:txBody>
      </p:sp>
      <p:sp>
        <p:nvSpPr>
          <p:cNvPr id="9" name="8 CuadroTexto"/>
          <p:cNvSpPr txBox="1"/>
          <p:nvPr/>
        </p:nvSpPr>
        <p:spPr>
          <a:xfrm>
            <a:off x="6800247" y="3654025"/>
            <a:ext cx="877098" cy="369332"/>
          </a:xfrm>
          <a:prstGeom prst="rect">
            <a:avLst/>
          </a:prstGeom>
          <a:solidFill>
            <a:schemeClr val="bg1"/>
          </a:solidFill>
          <a:ln>
            <a:noFill/>
          </a:ln>
        </p:spPr>
        <p:txBody>
          <a:bodyPr wrap="square" rtlCol="0">
            <a:spAutoFit/>
          </a:bodyPr>
          <a:lstStyle/>
          <a:p>
            <a:r>
              <a:rPr lang="es-ES" dirty="0"/>
              <a:t>10 M</a:t>
            </a:r>
            <a:r>
              <a:rPr lang="es-ES" dirty="0">
                <a:sym typeface="Symbol"/>
              </a:rPr>
              <a:t></a:t>
            </a:r>
            <a:endParaRPr lang="en-US" dirty="0"/>
          </a:p>
        </p:txBody>
      </p:sp>
      <p:sp>
        <p:nvSpPr>
          <p:cNvPr id="10" name="9 CuadroTexto"/>
          <p:cNvSpPr txBox="1"/>
          <p:nvPr/>
        </p:nvSpPr>
        <p:spPr>
          <a:xfrm>
            <a:off x="7947375" y="3789040"/>
            <a:ext cx="648000" cy="369332"/>
          </a:xfrm>
          <a:prstGeom prst="rect">
            <a:avLst/>
          </a:prstGeom>
          <a:solidFill>
            <a:schemeClr val="bg1"/>
          </a:solidFill>
          <a:ln>
            <a:noFill/>
          </a:ln>
        </p:spPr>
        <p:txBody>
          <a:bodyPr wrap="square" rtlCol="0">
            <a:spAutoFit/>
          </a:bodyPr>
          <a:lstStyle/>
          <a:p>
            <a:r>
              <a:rPr lang="es-ES" dirty="0"/>
              <a:t>1 </a:t>
            </a:r>
            <a:r>
              <a:rPr lang="es-ES" dirty="0">
                <a:sym typeface="Symbol"/>
              </a:rPr>
              <a:t></a:t>
            </a:r>
            <a:r>
              <a:rPr lang="es-ES" dirty="0"/>
              <a:t>F</a:t>
            </a:r>
            <a:r>
              <a:rPr lang="en-US" dirty="0" smtClean="0"/>
              <a:t> </a:t>
            </a:r>
            <a:endParaRPr lang="en-US" dirty="0"/>
          </a:p>
        </p:txBody>
      </p:sp>
    </p:spTree>
    <p:extLst>
      <p:ext uri="{BB962C8B-B14F-4D97-AF65-F5344CB8AC3E}">
        <p14:creationId xmlns:p14="http://schemas.microsoft.com/office/powerpoint/2010/main" val="37943763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74</a:t>
            </a:fld>
            <a:endParaRPr lang="es-ES"/>
          </a:p>
        </p:txBody>
      </p:sp>
      <p:sp>
        <p:nvSpPr>
          <p:cNvPr id="4" name="3 Marcador de contenido"/>
          <p:cNvSpPr>
            <a:spLocks noGrp="1"/>
          </p:cNvSpPr>
          <p:nvPr>
            <p:ph sz="quarter" idx="1"/>
          </p:nvPr>
        </p:nvSpPr>
        <p:spPr/>
        <p:txBody>
          <a:bodyPr/>
          <a:lstStyle/>
          <a:p>
            <a:endParaRPr lang="es-ES" dirty="0"/>
          </a:p>
        </p:txBody>
      </p: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75</a:t>
            </a:fld>
            <a:endParaRPr lang="es-ES"/>
          </a:p>
        </p:txBody>
      </p:sp>
      <p:sp>
        <p:nvSpPr>
          <p:cNvPr id="4" name="3 Marcador de contenido"/>
          <p:cNvSpPr>
            <a:spLocks noGrp="1"/>
          </p:cNvSpPr>
          <p:nvPr>
            <p:ph sz="quarter" idx="1"/>
          </p:nvPr>
        </p:nvSpPr>
        <p:spPr/>
        <p:txBody>
          <a:bodyPr/>
          <a:lstStyle/>
          <a:p>
            <a:endParaRPr lang="es-ES" dirty="0"/>
          </a:p>
        </p:txBody>
      </p:sp>
    </p:spTree>
    <p:extLst>
      <p:ext uri="{BB962C8B-B14F-4D97-AF65-F5344CB8AC3E}">
        <p14:creationId xmlns:p14="http://schemas.microsoft.com/office/powerpoint/2010/main" val="6434295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76</a:t>
            </a:fld>
            <a:endParaRPr lang="es-ES"/>
          </a:p>
        </p:txBody>
      </p:sp>
      <p:sp>
        <p:nvSpPr>
          <p:cNvPr id="4" name="3 Marcador de contenido"/>
          <p:cNvSpPr>
            <a:spLocks noGrp="1"/>
          </p:cNvSpPr>
          <p:nvPr>
            <p:ph sz="quarter" idx="1"/>
          </p:nvPr>
        </p:nvSpPr>
        <p:spPr/>
        <p:txBody>
          <a:bodyPr/>
          <a:lstStyle/>
          <a:p>
            <a:endParaRPr lang="es-ES" dirty="0"/>
          </a:p>
        </p:txBody>
      </p:sp>
    </p:spTree>
    <p:extLst>
      <p:ext uri="{BB962C8B-B14F-4D97-AF65-F5344CB8AC3E}">
        <p14:creationId xmlns:p14="http://schemas.microsoft.com/office/powerpoint/2010/main" val="643429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77</a:t>
            </a:fld>
            <a:endParaRPr lang="es-ES"/>
          </a:p>
        </p:txBody>
      </p:sp>
      <p:sp>
        <p:nvSpPr>
          <p:cNvPr id="4" name="3 Marcador de contenido"/>
          <p:cNvSpPr>
            <a:spLocks noGrp="1"/>
          </p:cNvSpPr>
          <p:nvPr>
            <p:ph sz="quarter" idx="1"/>
          </p:nvPr>
        </p:nvSpPr>
        <p:spPr/>
        <p:txBody>
          <a:bodyPr/>
          <a:lstStyle/>
          <a:p>
            <a:endParaRPr lang="es-ES" dirty="0"/>
          </a:p>
        </p:txBody>
      </p:sp>
    </p:spTree>
    <p:extLst>
      <p:ext uri="{BB962C8B-B14F-4D97-AF65-F5344CB8AC3E}">
        <p14:creationId xmlns:p14="http://schemas.microsoft.com/office/powerpoint/2010/main" val="562832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smtClean="0"/>
              <a:t>Convenio sobre la corriente eléctrica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8</a:t>
            </a:fld>
            <a:endParaRPr lang="es-ES"/>
          </a:p>
        </p:txBody>
      </p:sp>
      <p:sp>
        <p:nvSpPr>
          <p:cNvPr id="66" name="65 CuadroTexto"/>
          <p:cNvSpPr txBox="1"/>
          <p:nvPr/>
        </p:nvSpPr>
        <p:spPr>
          <a:xfrm>
            <a:off x="174171" y="1718810"/>
            <a:ext cx="8853324" cy="83099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S" sz="2400" dirty="0" smtClean="0">
                <a:latin typeface="+mn-lt"/>
              </a:rPr>
              <a:t>El sentido de la intensidad de corriente es el dado por el movimiento de las cargas positivas</a:t>
            </a:r>
            <a:endParaRPr lang="es-ES" sz="2400" dirty="0">
              <a:latin typeface="+mn-lt"/>
            </a:endParaRPr>
          </a:p>
        </p:txBody>
      </p:sp>
      <p:cxnSp>
        <p:nvCxnSpPr>
          <p:cNvPr id="67" name="66 Conector recto"/>
          <p:cNvCxnSpPr/>
          <p:nvPr/>
        </p:nvCxnSpPr>
        <p:spPr>
          <a:xfrm>
            <a:off x="4238857" y="3032956"/>
            <a:ext cx="21602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a:off x="4238857" y="3392996"/>
            <a:ext cx="21602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873" y="3212976"/>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897" y="3064405"/>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929" y="3212975"/>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065" y="3138689"/>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013" y="3244425"/>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979" y="3093940"/>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74 Conector recto de flecha"/>
          <p:cNvCxnSpPr/>
          <p:nvPr/>
        </p:nvCxnSpPr>
        <p:spPr>
          <a:xfrm>
            <a:off x="4504391" y="3285356"/>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p:nvPr/>
        </p:nvCxnSpPr>
        <p:spPr>
          <a:xfrm>
            <a:off x="5485550" y="3162892"/>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76 Conector recto de flecha"/>
          <p:cNvCxnSpPr/>
          <p:nvPr/>
        </p:nvCxnSpPr>
        <p:spPr>
          <a:xfrm>
            <a:off x="5753890" y="3308015"/>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p:nvPr/>
        </p:nvCxnSpPr>
        <p:spPr>
          <a:xfrm>
            <a:off x="4725274" y="3128401"/>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p:nvPr/>
        </p:nvCxnSpPr>
        <p:spPr>
          <a:xfrm>
            <a:off x="5035500" y="3283632"/>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p:nvPr/>
        </p:nvCxnSpPr>
        <p:spPr>
          <a:xfrm>
            <a:off x="6237185" y="3199268"/>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80 CuadroTexto"/>
          <p:cNvSpPr txBox="1"/>
          <p:nvPr/>
        </p:nvSpPr>
        <p:spPr>
          <a:xfrm>
            <a:off x="926593" y="2888940"/>
            <a:ext cx="2880322"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smtClean="0"/>
              <a:t>Las c</a:t>
            </a:r>
            <a:r>
              <a:rPr lang="es-ES" dirty="0" smtClean="0">
                <a:latin typeface="+mn-lt"/>
              </a:rPr>
              <a:t>argas </a:t>
            </a:r>
            <a:r>
              <a:rPr lang="es-ES" b="1" dirty="0" smtClean="0">
                <a:latin typeface="+mn-lt"/>
              </a:rPr>
              <a:t>positivas</a:t>
            </a:r>
            <a:r>
              <a:rPr lang="es-ES" dirty="0" smtClean="0">
                <a:latin typeface="+mn-lt"/>
              </a:rPr>
              <a:t/>
            </a:r>
            <a:br>
              <a:rPr lang="es-ES" dirty="0" smtClean="0">
                <a:latin typeface="+mn-lt"/>
              </a:rPr>
            </a:br>
            <a:r>
              <a:rPr lang="es-ES" dirty="0" smtClean="0">
                <a:latin typeface="+mn-lt"/>
              </a:rPr>
              <a:t>se mueven hacia la </a:t>
            </a:r>
            <a:r>
              <a:rPr lang="es-ES" b="1" dirty="0" smtClean="0">
                <a:latin typeface="+mn-lt"/>
              </a:rPr>
              <a:t>derecha</a:t>
            </a:r>
            <a:endParaRPr lang="es-ES" b="1" dirty="0">
              <a:latin typeface="+mn-lt"/>
            </a:endParaRPr>
          </a:p>
        </p:txBody>
      </p:sp>
      <p:cxnSp>
        <p:nvCxnSpPr>
          <p:cNvPr id="82" name="81 Conector recto de flecha"/>
          <p:cNvCxnSpPr/>
          <p:nvPr/>
        </p:nvCxnSpPr>
        <p:spPr>
          <a:xfrm flipV="1">
            <a:off x="6768000" y="3023955"/>
            <a:ext cx="2052000" cy="900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6768000" y="3131967"/>
            <a:ext cx="2376000" cy="369332"/>
          </a:xfrm>
          <a:prstGeom prst="rect">
            <a:avLst/>
          </a:prstGeom>
          <a:noFill/>
        </p:spPr>
        <p:txBody>
          <a:bodyPr wrap="square" rtlCol="0">
            <a:spAutoFit/>
          </a:bodyPr>
          <a:lstStyle/>
          <a:p>
            <a:r>
              <a:rPr lang="es-ES" dirty="0" smtClean="0">
                <a:latin typeface="+mn-lt"/>
              </a:rPr>
              <a:t>Intensidad de corriente</a:t>
            </a:r>
            <a:endParaRPr lang="es-ES" dirty="0">
              <a:latin typeface="+mn-lt"/>
            </a:endParaRPr>
          </a:p>
        </p:txBody>
      </p:sp>
      <p:cxnSp>
        <p:nvCxnSpPr>
          <p:cNvPr id="85" name="84 Conector recto"/>
          <p:cNvCxnSpPr/>
          <p:nvPr/>
        </p:nvCxnSpPr>
        <p:spPr>
          <a:xfrm>
            <a:off x="4305629" y="5040525"/>
            <a:ext cx="21602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4305629" y="5400565"/>
            <a:ext cx="21602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325" y="5163638"/>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24" y="5111374"/>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00" y="5236522"/>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502" y="5120855"/>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208" y="5235111"/>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541" y="5111373"/>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 name="92 Conector recto de flecha"/>
          <p:cNvCxnSpPr/>
          <p:nvPr/>
        </p:nvCxnSpPr>
        <p:spPr>
          <a:xfrm>
            <a:off x="4490991" y="5235066"/>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93 Conector recto de flecha"/>
          <p:cNvCxnSpPr/>
          <p:nvPr/>
        </p:nvCxnSpPr>
        <p:spPr>
          <a:xfrm>
            <a:off x="4819476" y="5163638"/>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94 Conector recto de flecha"/>
          <p:cNvCxnSpPr/>
          <p:nvPr/>
        </p:nvCxnSpPr>
        <p:spPr>
          <a:xfrm>
            <a:off x="5143512" y="5306495"/>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95 Conector recto de flecha"/>
          <p:cNvCxnSpPr/>
          <p:nvPr/>
        </p:nvCxnSpPr>
        <p:spPr>
          <a:xfrm>
            <a:off x="5616116" y="5192283"/>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96 Conector recto de flecha"/>
          <p:cNvCxnSpPr/>
          <p:nvPr/>
        </p:nvCxnSpPr>
        <p:spPr>
          <a:xfrm>
            <a:off x="6069529" y="5307950"/>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recto de flecha"/>
          <p:cNvCxnSpPr/>
          <p:nvPr/>
        </p:nvCxnSpPr>
        <p:spPr>
          <a:xfrm>
            <a:off x="6291191" y="5173119"/>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99" name="98 Grupo"/>
          <p:cNvGrpSpPr/>
          <p:nvPr/>
        </p:nvGrpSpPr>
        <p:grpSpPr>
          <a:xfrm>
            <a:off x="4187060" y="6039290"/>
            <a:ext cx="2320155" cy="360040"/>
            <a:chOff x="3662218" y="4977172"/>
            <a:chExt cx="2320155" cy="360040"/>
          </a:xfrm>
        </p:grpSpPr>
        <p:grpSp>
          <p:nvGrpSpPr>
            <p:cNvPr id="100" name="99 Grupo"/>
            <p:cNvGrpSpPr/>
            <p:nvPr/>
          </p:nvGrpSpPr>
          <p:grpSpPr>
            <a:xfrm>
              <a:off x="3662218" y="5085184"/>
              <a:ext cx="411837" cy="142857"/>
              <a:chOff x="6696238" y="4250038"/>
              <a:chExt cx="411837" cy="142857"/>
            </a:xfrm>
          </p:grpSpPr>
          <p:pic>
            <p:nvPicPr>
              <p:cNvPr id="1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218" y="4250038"/>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9" name="118 Conector recto de flecha"/>
              <p:cNvCxnSpPr>
                <a:stCxn id="118" idx="1"/>
              </p:cNvCxnSpPr>
              <p:nvPr/>
            </p:nvCxnSpPr>
            <p:spPr>
              <a:xfrm flipH="1">
                <a:off x="6696238" y="4321467"/>
                <a:ext cx="2689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1" name="100 Conector recto"/>
            <p:cNvCxnSpPr/>
            <p:nvPr/>
          </p:nvCxnSpPr>
          <p:spPr>
            <a:xfrm>
              <a:off x="3822133" y="4977172"/>
              <a:ext cx="21602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a:off x="3822133" y="5337212"/>
              <a:ext cx="21602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03" name="102 Grupo"/>
            <p:cNvGrpSpPr/>
            <p:nvPr/>
          </p:nvGrpSpPr>
          <p:grpSpPr>
            <a:xfrm>
              <a:off x="4258790" y="5013755"/>
              <a:ext cx="411837" cy="142857"/>
              <a:chOff x="6696238" y="4250038"/>
              <a:chExt cx="411837" cy="142857"/>
            </a:xfrm>
          </p:grpSpPr>
          <p:pic>
            <p:nvPicPr>
              <p:cNvPr id="1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218" y="4250038"/>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7" name="116 Conector recto de flecha"/>
              <p:cNvCxnSpPr>
                <a:stCxn id="116" idx="1"/>
              </p:cNvCxnSpPr>
              <p:nvPr/>
            </p:nvCxnSpPr>
            <p:spPr>
              <a:xfrm flipH="1">
                <a:off x="6696238" y="4321467"/>
                <a:ext cx="2689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4" name="103 Grupo"/>
            <p:cNvGrpSpPr/>
            <p:nvPr/>
          </p:nvGrpSpPr>
          <p:grpSpPr>
            <a:xfrm>
              <a:off x="4886422" y="5164614"/>
              <a:ext cx="411837" cy="142857"/>
              <a:chOff x="6696238" y="4250038"/>
              <a:chExt cx="411837" cy="142857"/>
            </a:xfrm>
          </p:grpSpPr>
          <p:pic>
            <p:nvPicPr>
              <p:cNvPr id="1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218" y="4250038"/>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114 Conector recto de flecha"/>
              <p:cNvCxnSpPr>
                <a:stCxn id="114" idx="1"/>
              </p:cNvCxnSpPr>
              <p:nvPr/>
            </p:nvCxnSpPr>
            <p:spPr>
              <a:xfrm flipH="1">
                <a:off x="6696238" y="4321467"/>
                <a:ext cx="2689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5" name="104 Grupo"/>
            <p:cNvGrpSpPr/>
            <p:nvPr/>
          </p:nvGrpSpPr>
          <p:grpSpPr>
            <a:xfrm>
              <a:off x="5060823" y="5013754"/>
              <a:ext cx="411837" cy="142857"/>
              <a:chOff x="6696238" y="4250038"/>
              <a:chExt cx="411837" cy="142857"/>
            </a:xfrm>
          </p:grpSpPr>
          <p:pic>
            <p:nvPicPr>
              <p:cNvPr id="1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218" y="4250038"/>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3" name="112 Conector recto de flecha"/>
              <p:cNvCxnSpPr>
                <a:stCxn id="112" idx="1"/>
              </p:cNvCxnSpPr>
              <p:nvPr/>
            </p:nvCxnSpPr>
            <p:spPr>
              <a:xfrm flipH="1">
                <a:off x="6696238" y="4321467"/>
                <a:ext cx="2689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6" name="105 Grupo"/>
            <p:cNvGrpSpPr/>
            <p:nvPr/>
          </p:nvGrpSpPr>
          <p:grpSpPr>
            <a:xfrm>
              <a:off x="5443185" y="5177725"/>
              <a:ext cx="411837" cy="142857"/>
              <a:chOff x="6696238" y="4250038"/>
              <a:chExt cx="411837" cy="142857"/>
            </a:xfrm>
          </p:grpSpPr>
          <p:pic>
            <p:nvPicPr>
              <p:cNvPr id="1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218" y="4250038"/>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1" name="110 Conector recto de flecha"/>
              <p:cNvCxnSpPr>
                <a:stCxn id="110" idx="1"/>
              </p:cNvCxnSpPr>
              <p:nvPr/>
            </p:nvCxnSpPr>
            <p:spPr>
              <a:xfrm flipH="1">
                <a:off x="6696238" y="4321467"/>
                <a:ext cx="2689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106 Grupo"/>
            <p:cNvGrpSpPr/>
            <p:nvPr/>
          </p:nvGrpSpPr>
          <p:grpSpPr>
            <a:xfrm>
              <a:off x="4105453" y="5156613"/>
              <a:ext cx="411837" cy="142857"/>
              <a:chOff x="6696238" y="4250038"/>
              <a:chExt cx="411837" cy="142857"/>
            </a:xfrm>
          </p:grpSpPr>
          <p:pic>
            <p:nvPicPr>
              <p:cNvPr id="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218" y="4250038"/>
                <a:ext cx="142857" cy="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9" name="108 Conector recto de flecha"/>
              <p:cNvCxnSpPr>
                <a:stCxn id="108" idx="1"/>
              </p:cNvCxnSpPr>
              <p:nvPr/>
            </p:nvCxnSpPr>
            <p:spPr>
              <a:xfrm flipH="1">
                <a:off x="6696238" y="4321467"/>
                <a:ext cx="2689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20" name="119 CuadroTexto"/>
          <p:cNvSpPr txBox="1"/>
          <p:nvPr/>
        </p:nvSpPr>
        <p:spPr>
          <a:xfrm>
            <a:off x="926593" y="4887642"/>
            <a:ext cx="2880321"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smtClean="0"/>
              <a:t>Las c</a:t>
            </a:r>
            <a:r>
              <a:rPr lang="es-ES" dirty="0" smtClean="0">
                <a:latin typeface="+mn-lt"/>
              </a:rPr>
              <a:t>argas </a:t>
            </a:r>
            <a:r>
              <a:rPr lang="es-ES" b="1" dirty="0" smtClean="0">
                <a:latin typeface="+mn-lt"/>
              </a:rPr>
              <a:t>negativas</a:t>
            </a:r>
            <a:r>
              <a:rPr lang="es-ES" dirty="0" smtClean="0">
                <a:latin typeface="+mn-lt"/>
              </a:rPr>
              <a:t> se mueven hacia la </a:t>
            </a:r>
            <a:r>
              <a:rPr lang="es-ES" b="1" dirty="0" smtClean="0">
                <a:latin typeface="+mn-lt"/>
              </a:rPr>
              <a:t>derecha</a:t>
            </a:r>
            <a:endParaRPr lang="es-ES" b="1" dirty="0">
              <a:latin typeface="+mn-lt"/>
            </a:endParaRPr>
          </a:p>
        </p:txBody>
      </p:sp>
      <p:sp>
        <p:nvSpPr>
          <p:cNvPr id="121" name="120 CuadroTexto"/>
          <p:cNvSpPr txBox="1"/>
          <p:nvPr/>
        </p:nvSpPr>
        <p:spPr>
          <a:xfrm>
            <a:off x="926593" y="5904275"/>
            <a:ext cx="2880322"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smtClean="0"/>
              <a:t>Las c</a:t>
            </a:r>
            <a:r>
              <a:rPr lang="es-ES" dirty="0" smtClean="0">
                <a:latin typeface="+mn-lt"/>
              </a:rPr>
              <a:t>argas </a:t>
            </a:r>
            <a:r>
              <a:rPr lang="es-ES" b="1" dirty="0" smtClean="0">
                <a:latin typeface="+mn-lt"/>
              </a:rPr>
              <a:t>negativas</a:t>
            </a:r>
            <a:r>
              <a:rPr lang="es-ES" dirty="0" smtClean="0">
                <a:latin typeface="+mn-lt"/>
              </a:rPr>
              <a:t> se mueven hacia la </a:t>
            </a:r>
            <a:r>
              <a:rPr lang="es-ES" b="1" dirty="0" smtClean="0">
                <a:latin typeface="+mn-lt"/>
              </a:rPr>
              <a:t>izquierda</a:t>
            </a:r>
            <a:endParaRPr lang="es-ES" b="1" dirty="0">
              <a:latin typeface="+mn-lt"/>
            </a:endParaRPr>
          </a:p>
        </p:txBody>
      </p:sp>
      <p:cxnSp>
        <p:nvCxnSpPr>
          <p:cNvPr id="122" name="121 Conector recto de flecha"/>
          <p:cNvCxnSpPr/>
          <p:nvPr/>
        </p:nvCxnSpPr>
        <p:spPr>
          <a:xfrm>
            <a:off x="6768000" y="6039290"/>
            <a:ext cx="2052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 name="122 CuadroTexto"/>
          <p:cNvSpPr txBox="1"/>
          <p:nvPr/>
        </p:nvSpPr>
        <p:spPr>
          <a:xfrm>
            <a:off x="6768000" y="6217731"/>
            <a:ext cx="2376000" cy="369332"/>
          </a:xfrm>
          <a:prstGeom prst="rect">
            <a:avLst/>
          </a:prstGeom>
          <a:noFill/>
        </p:spPr>
        <p:txBody>
          <a:bodyPr wrap="square" rtlCol="0">
            <a:spAutoFit/>
          </a:bodyPr>
          <a:lstStyle/>
          <a:p>
            <a:r>
              <a:rPr lang="es-ES" dirty="0" smtClean="0">
                <a:latin typeface="+mn-lt"/>
              </a:rPr>
              <a:t>Intensidad de corriente</a:t>
            </a:r>
            <a:endParaRPr lang="es-ES" dirty="0">
              <a:latin typeface="+mn-lt"/>
            </a:endParaRPr>
          </a:p>
        </p:txBody>
      </p:sp>
      <p:cxnSp>
        <p:nvCxnSpPr>
          <p:cNvPr id="124" name="123 Conector recto de flecha"/>
          <p:cNvCxnSpPr/>
          <p:nvPr/>
        </p:nvCxnSpPr>
        <p:spPr>
          <a:xfrm flipH="1">
            <a:off x="6768000" y="5004175"/>
            <a:ext cx="2052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5" name="124 CuadroTexto"/>
          <p:cNvSpPr txBox="1"/>
          <p:nvPr/>
        </p:nvSpPr>
        <p:spPr>
          <a:xfrm>
            <a:off x="6768000" y="5154637"/>
            <a:ext cx="2376000" cy="369332"/>
          </a:xfrm>
          <a:prstGeom prst="rect">
            <a:avLst/>
          </a:prstGeom>
          <a:noFill/>
        </p:spPr>
        <p:txBody>
          <a:bodyPr wrap="square" rtlCol="0">
            <a:spAutoFit/>
          </a:bodyPr>
          <a:lstStyle/>
          <a:p>
            <a:r>
              <a:rPr lang="es-ES" dirty="0" smtClean="0">
                <a:latin typeface="+mn-lt"/>
              </a:rPr>
              <a:t>Intensidad de corriente</a:t>
            </a:r>
            <a:endParaRPr lang="es-ES" dirty="0">
              <a:latin typeface="+mn-lt"/>
            </a:endParaRPr>
          </a:p>
        </p:txBody>
      </p:sp>
      <p:sp>
        <p:nvSpPr>
          <p:cNvPr id="137" name="136 Elipse"/>
          <p:cNvSpPr/>
          <p:nvPr/>
        </p:nvSpPr>
        <p:spPr>
          <a:xfrm>
            <a:off x="116505" y="2888940"/>
            <a:ext cx="675075" cy="675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endParaRPr lang="en-US" dirty="0"/>
          </a:p>
        </p:txBody>
      </p:sp>
      <p:sp>
        <p:nvSpPr>
          <p:cNvPr id="138" name="137 Elipse"/>
          <p:cNvSpPr/>
          <p:nvPr/>
        </p:nvSpPr>
        <p:spPr>
          <a:xfrm>
            <a:off x="116505" y="4901282"/>
            <a:ext cx="675075" cy="675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a:t>
            </a:r>
            <a:endParaRPr lang="en-US" dirty="0"/>
          </a:p>
        </p:txBody>
      </p:sp>
      <p:sp>
        <p:nvSpPr>
          <p:cNvPr id="139" name="138 Elipse"/>
          <p:cNvSpPr/>
          <p:nvPr/>
        </p:nvSpPr>
        <p:spPr>
          <a:xfrm>
            <a:off x="116505" y="5904275"/>
            <a:ext cx="675075" cy="675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endParaRPr lang="en-US" dirty="0"/>
          </a:p>
        </p:txBody>
      </p:sp>
      <p:cxnSp>
        <p:nvCxnSpPr>
          <p:cNvPr id="140" name="139 Conector recto"/>
          <p:cNvCxnSpPr/>
          <p:nvPr/>
        </p:nvCxnSpPr>
        <p:spPr>
          <a:xfrm>
            <a:off x="4238857" y="3950767"/>
            <a:ext cx="21602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140 Conector recto"/>
          <p:cNvCxnSpPr/>
          <p:nvPr/>
        </p:nvCxnSpPr>
        <p:spPr>
          <a:xfrm>
            <a:off x="4238857" y="4310807"/>
            <a:ext cx="21602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437" y="4130787"/>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464" y="3982216"/>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493" y="4130786"/>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629" y="4056500"/>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013" y="4162236"/>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543" y="4011751"/>
            <a:ext cx="148571" cy="1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8" name="147 Conector recto de flecha"/>
          <p:cNvCxnSpPr/>
          <p:nvPr/>
        </p:nvCxnSpPr>
        <p:spPr>
          <a:xfrm>
            <a:off x="4279519" y="4203167"/>
            <a:ext cx="216024"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148 Conector recto de flecha"/>
          <p:cNvCxnSpPr/>
          <p:nvPr/>
        </p:nvCxnSpPr>
        <p:spPr>
          <a:xfrm>
            <a:off x="5233625" y="4080703"/>
            <a:ext cx="216024"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149 Conector recto de flecha"/>
          <p:cNvCxnSpPr/>
          <p:nvPr/>
        </p:nvCxnSpPr>
        <p:spPr>
          <a:xfrm>
            <a:off x="5436096" y="4225826"/>
            <a:ext cx="216024"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150 Conector recto de flecha"/>
          <p:cNvCxnSpPr/>
          <p:nvPr/>
        </p:nvCxnSpPr>
        <p:spPr>
          <a:xfrm>
            <a:off x="4540548" y="4046212"/>
            <a:ext cx="216024"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151 Conector recto de flecha"/>
          <p:cNvCxnSpPr/>
          <p:nvPr/>
        </p:nvCxnSpPr>
        <p:spPr>
          <a:xfrm>
            <a:off x="4774574" y="4201443"/>
            <a:ext cx="216024"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152 Conector recto de flecha"/>
          <p:cNvCxnSpPr/>
          <p:nvPr/>
        </p:nvCxnSpPr>
        <p:spPr>
          <a:xfrm>
            <a:off x="5989709" y="4117079"/>
            <a:ext cx="216024"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4" name="153 CuadroTexto"/>
          <p:cNvSpPr txBox="1"/>
          <p:nvPr/>
        </p:nvSpPr>
        <p:spPr>
          <a:xfrm>
            <a:off x="926593" y="3789040"/>
            <a:ext cx="2880322"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smtClean="0"/>
              <a:t>Las c</a:t>
            </a:r>
            <a:r>
              <a:rPr lang="es-ES" dirty="0" smtClean="0">
                <a:latin typeface="+mn-lt"/>
              </a:rPr>
              <a:t>argas </a:t>
            </a:r>
            <a:r>
              <a:rPr lang="es-ES" b="1" dirty="0" smtClean="0">
                <a:latin typeface="+mn-lt"/>
              </a:rPr>
              <a:t>positivas</a:t>
            </a:r>
            <a:r>
              <a:rPr lang="es-ES" dirty="0" smtClean="0">
                <a:latin typeface="+mn-lt"/>
              </a:rPr>
              <a:t/>
            </a:r>
            <a:br>
              <a:rPr lang="es-ES" dirty="0" smtClean="0">
                <a:latin typeface="+mn-lt"/>
              </a:rPr>
            </a:br>
            <a:r>
              <a:rPr lang="es-ES" dirty="0" smtClean="0">
                <a:latin typeface="+mn-lt"/>
              </a:rPr>
              <a:t>se mueven hacia la </a:t>
            </a:r>
            <a:r>
              <a:rPr lang="es-ES" b="1" dirty="0" smtClean="0">
                <a:latin typeface="+mn-lt"/>
              </a:rPr>
              <a:t>izquierda</a:t>
            </a:r>
            <a:endParaRPr lang="es-ES" b="1" dirty="0">
              <a:latin typeface="+mn-lt"/>
            </a:endParaRPr>
          </a:p>
        </p:txBody>
      </p:sp>
      <p:cxnSp>
        <p:nvCxnSpPr>
          <p:cNvPr id="155" name="154 Conector recto de flecha"/>
          <p:cNvCxnSpPr/>
          <p:nvPr/>
        </p:nvCxnSpPr>
        <p:spPr>
          <a:xfrm>
            <a:off x="6768000" y="3941766"/>
            <a:ext cx="2052000" cy="0"/>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155 CuadroTexto"/>
          <p:cNvSpPr txBox="1"/>
          <p:nvPr/>
        </p:nvSpPr>
        <p:spPr>
          <a:xfrm>
            <a:off x="6768000" y="4049778"/>
            <a:ext cx="2376000" cy="369332"/>
          </a:xfrm>
          <a:prstGeom prst="rect">
            <a:avLst/>
          </a:prstGeom>
          <a:noFill/>
        </p:spPr>
        <p:txBody>
          <a:bodyPr wrap="square" rtlCol="0">
            <a:spAutoFit/>
          </a:bodyPr>
          <a:lstStyle/>
          <a:p>
            <a:r>
              <a:rPr lang="es-ES" dirty="0" smtClean="0">
                <a:latin typeface="+mn-lt"/>
              </a:rPr>
              <a:t>Intensidad de corriente</a:t>
            </a:r>
            <a:endParaRPr lang="es-ES" dirty="0">
              <a:latin typeface="+mn-lt"/>
            </a:endParaRPr>
          </a:p>
        </p:txBody>
      </p:sp>
      <p:sp>
        <p:nvSpPr>
          <p:cNvPr id="157" name="156 Elipse"/>
          <p:cNvSpPr/>
          <p:nvPr/>
        </p:nvSpPr>
        <p:spPr>
          <a:xfrm>
            <a:off x="116505" y="3789040"/>
            <a:ext cx="675075" cy="675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a:t>
            </a:r>
            <a:endParaRPr lang="en-US" dirty="0"/>
          </a:p>
        </p:txBody>
      </p:sp>
    </p:spTree>
    <p:extLst>
      <p:ext uri="{BB962C8B-B14F-4D97-AF65-F5344CB8AC3E}">
        <p14:creationId xmlns:p14="http://schemas.microsoft.com/office/powerpoint/2010/main" val="1008425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Intensidad de corriente eléctrica</a:t>
            </a:r>
            <a:endParaRPr lang="es-ES" dirty="0"/>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EDC582AC-EEDE-44FB-91FC-D700AD3AA88C}" type="slidenum">
              <a:rPr lang="es-ES" smtClean="0"/>
              <a:pPr>
                <a:defRPr/>
              </a:pPr>
              <a:t>9</a:t>
            </a:fld>
            <a:endParaRPr lang="es-ES"/>
          </a:p>
        </p:txBody>
      </p:sp>
      <mc:AlternateContent xmlns:mc="http://schemas.openxmlformats.org/markup-compatibility/2006" xmlns:a14="http://schemas.microsoft.com/office/drawing/2010/main">
        <mc:Choice Requires="a14">
          <p:sp>
            <p:nvSpPr>
              <p:cNvPr id="4" name="3 Marcador de contenido"/>
              <p:cNvSpPr>
                <a:spLocks noGrp="1"/>
              </p:cNvSpPr>
              <p:nvPr>
                <p:ph sz="quarter" idx="1"/>
              </p:nvPr>
            </p:nvSpPr>
            <p:spPr>
              <a:xfrm>
                <a:off x="116505" y="1600199"/>
                <a:ext cx="8775975" cy="5159171"/>
              </a:xfrm>
            </p:spPr>
            <p:txBody>
              <a:bodyPr>
                <a:normAutofit fontScale="85000" lnSpcReduction="20000"/>
              </a:bodyPr>
              <a:lstStyle/>
              <a:p>
                <a:r>
                  <a:rPr lang="es-ES" b="1" dirty="0" smtClean="0">
                    <a:solidFill>
                      <a:srgbClr val="C00000"/>
                    </a:solidFill>
                  </a:rPr>
                  <a:t>Corriente eléctrica</a:t>
                </a:r>
                <a:r>
                  <a:rPr lang="es-ES" dirty="0" smtClean="0">
                    <a:solidFill>
                      <a:srgbClr val="C00000"/>
                    </a:solidFill>
                  </a:rPr>
                  <a:t> o </a:t>
                </a:r>
                <a:r>
                  <a:rPr lang="es-ES" b="1" dirty="0" smtClean="0">
                    <a:solidFill>
                      <a:srgbClr val="C00000"/>
                    </a:solidFill>
                  </a:rPr>
                  <a:t>intensidad de corriente eléctrica</a:t>
                </a:r>
                <a:r>
                  <a:rPr lang="es-ES" dirty="0" smtClean="0">
                    <a:solidFill>
                      <a:srgbClr val="C00000"/>
                    </a:solidFill>
                  </a:rPr>
                  <a:t>: Flujo de cargas eléctricas que por unidad de tiempo atraviesa un área transversal</a:t>
                </a:r>
              </a:p>
              <a:p>
                <a:pPr marL="0" indent="0">
                  <a:buNone/>
                </a:pPr>
                <a14:m>
                  <m:oMathPara xmlns:m="http://schemas.openxmlformats.org/officeDocument/2006/math">
                    <m:oMathParaPr>
                      <m:jc m:val="centerGroup"/>
                    </m:oMathParaPr>
                    <m:oMath xmlns:m="http://schemas.openxmlformats.org/officeDocument/2006/math">
                      <m:r>
                        <a:rPr lang="es-ES" b="1" i="1" smtClean="0">
                          <a:solidFill>
                            <a:srgbClr val="C00000"/>
                          </a:solidFill>
                          <a:latin typeface="Cambria Math"/>
                        </a:rPr>
                        <m:t>𝑰</m:t>
                      </m:r>
                      <m:r>
                        <a:rPr lang="es-ES" b="1" i="1" smtClean="0">
                          <a:solidFill>
                            <a:srgbClr val="C00000"/>
                          </a:solidFill>
                          <a:latin typeface="Cambria Math"/>
                        </a:rPr>
                        <m:t>=</m:t>
                      </m:r>
                      <m:f>
                        <m:fPr>
                          <m:ctrlPr>
                            <a:rPr lang="es-ES" b="1" i="1" smtClean="0">
                              <a:solidFill>
                                <a:srgbClr val="C00000"/>
                              </a:solidFill>
                              <a:latin typeface="Cambria Math"/>
                            </a:rPr>
                          </m:ctrlPr>
                        </m:fPr>
                        <m:num>
                          <m:r>
                            <a:rPr lang="es-ES" b="1" i="1" smtClean="0">
                              <a:solidFill>
                                <a:srgbClr val="C00000"/>
                              </a:solidFill>
                              <a:latin typeface="Cambria Math"/>
                            </a:rPr>
                            <m:t>𝒅𝑸</m:t>
                          </m:r>
                        </m:num>
                        <m:den>
                          <m:r>
                            <a:rPr lang="es-ES" b="1" i="1" smtClean="0">
                              <a:solidFill>
                                <a:srgbClr val="C00000"/>
                              </a:solidFill>
                              <a:latin typeface="Cambria Math"/>
                            </a:rPr>
                            <m:t>𝒅𝒕</m:t>
                          </m:r>
                        </m:den>
                      </m:f>
                    </m:oMath>
                  </m:oMathPara>
                </a14:m>
                <a:endParaRPr lang="es-ES" b="1" dirty="0" smtClean="0">
                  <a:solidFill>
                    <a:srgbClr val="C00000"/>
                  </a:solidFill>
                </a:endParaRPr>
              </a:p>
              <a:p>
                <a:pPr marL="0" indent="0">
                  <a:buNone/>
                </a:pPr>
                <a:endParaRPr lang="es-ES" b="1" dirty="0" smtClean="0">
                  <a:solidFill>
                    <a:srgbClr val="C00000"/>
                  </a:solidFill>
                </a:endParaRPr>
              </a:p>
              <a:p>
                <a:r>
                  <a:rPr lang="es-ES" dirty="0" smtClean="0"/>
                  <a:t>Unidad en el SI: Amperio (A)</a:t>
                </a:r>
                <a:endParaRPr lang="es-ES" b="0" i="0" dirty="0" smtClean="0">
                  <a:latin typeface="Cambria Math"/>
                  <a:sym typeface="Wingdings" pitchFamily="2" charset="2"/>
                </a:endParaRPr>
              </a:p>
              <a:p>
                <a:pPr marL="365760" lvl="1" indent="0">
                  <a:buNone/>
                </a:pPr>
                <a:r>
                  <a:rPr lang="es-ES" b="0" dirty="0" smtClean="0">
                    <a:sym typeface="Wingdings" pitchFamily="2" charset="2"/>
                  </a:rPr>
                  <a:t>		</a:t>
                </a:r>
                <a14:m>
                  <m:oMath xmlns:m="http://schemas.openxmlformats.org/officeDocument/2006/math">
                    <m:r>
                      <m:rPr>
                        <m:sty m:val="p"/>
                      </m:rPr>
                      <a:rPr lang="es-ES" b="0" i="0" smtClean="0">
                        <a:latin typeface="Cambria Math"/>
                        <a:sym typeface="Wingdings" pitchFamily="2" charset="2"/>
                      </a:rPr>
                      <m:t>A</m:t>
                    </m:r>
                    <m:r>
                      <a:rPr lang="es-ES" b="0" i="0" smtClean="0">
                        <a:latin typeface="Cambria Math"/>
                        <a:sym typeface="Wingdings" pitchFamily="2" charset="2"/>
                      </a:rPr>
                      <m:t>=</m:t>
                    </m:r>
                    <m:f>
                      <m:fPr>
                        <m:ctrlPr>
                          <a:rPr lang="es-ES" b="0" i="1" smtClean="0">
                            <a:latin typeface="Cambria Math"/>
                            <a:sym typeface="Wingdings" pitchFamily="2" charset="2"/>
                          </a:rPr>
                        </m:ctrlPr>
                      </m:fPr>
                      <m:num>
                        <m:r>
                          <m:rPr>
                            <m:sty m:val="p"/>
                          </m:rPr>
                          <a:rPr lang="es-ES" b="0" i="0" smtClean="0">
                            <a:latin typeface="Cambria Math"/>
                            <a:sym typeface="Wingdings" pitchFamily="2" charset="2"/>
                          </a:rPr>
                          <m:t>C</m:t>
                        </m:r>
                      </m:num>
                      <m:den>
                        <m:r>
                          <m:rPr>
                            <m:sty m:val="p"/>
                          </m:rPr>
                          <a:rPr lang="es-ES" b="0" i="0" smtClean="0">
                            <a:latin typeface="Cambria Math"/>
                            <a:sym typeface="Wingdings" pitchFamily="2" charset="2"/>
                          </a:rPr>
                          <m:t>s</m:t>
                        </m:r>
                      </m:den>
                    </m:f>
                  </m:oMath>
                </a14:m>
                <a:endParaRPr lang="es-ES" dirty="0" smtClean="0"/>
              </a:p>
              <a:p>
                <a:endParaRPr lang="es-ES" dirty="0" smtClean="0"/>
              </a:p>
              <a:p>
                <a:r>
                  <a:rPr lang="es-ES" dirty="0" smtClean="0"/>
                  <a:t>Algunos valores de I:</a:t>
                </a:r>
              </a:p>
              <a:p>
                <a:pPr lvl="1"/>
                <a:r>
                  <a:rPr lang="es-ES" dirty="0" smtClean="0"/>
                  <a:t>Linterna: 0.5-1 A</a:t>
                </a:r>
              </a:p>
              <a:p>
                <a:pPr lvl="1"/>
                <a:r>
                  <a:rPr lang="es-ES" dirty="0" smtClean="0"/>
                  <a:t>Motor de arranque del coche: 200 A</a:t>
                </a:r>
              </a:p>
              <a:p>
                <a:pPr lvl="1"/>
                <a:r>
                  <a:rPr lang="es-ES" dirty="0" smtClean="0"/>
                  <a:t>Radio, televisión: 1µA</a:t>
                </a:r>
              </a:p>
              <a:p>
                <a:pPr lvl="1"/>
                <a:r>
                  <a:rPr lang="es-ES" dirty="0" smtClean="0"/>
                  <a:t>Ordenador: </a:t>
                </a:r>
                <a:r>
                  <a:rPr lang="es-ES" dirty="0" err="1" smtClean="0"/>
                  <a:t>nA</a:t>
                </a:r>
                <a:r>
                  <a:rPr lang="es-ES" dirty="0" smtClean="0"/>
                  <a:t> o </a:t>
                </a:r>
                <a:r>
                  <a:rPr lang="es-ES" dirty="0" err="1" smtClean="0"/>
                  <a:t>pA</a:t>
                </a:r>
                <a:endParaRPr lang="es-ES" dirty="0"/>
              </a:p>
            </p:txBody>
          </p:sp>
        </mc:Choice>
        <mc:Fallback xmlns="">
          <p:sp>
            <p:nvSpPr>
              <p:cNvPr id="4" name="3 Marcador de contenido"/>
              <p:cNvSpPr>
                <a:spLocks noGrp="1" noRot="1" noChangeAspect="1" noMove="1" noResize="1" noEditPoints="1" noAdjustHandles="1" noChangeArrowheads="1" noChangeShapeType="1" noTextEdit="1"/>
              </p:cNvSpPr>
              <p:nvPr>
                <p:ph sz="quarter" idx="1"/>
              </p:nvPr>
            </p:nvSpPr>
            <p:spPr>
              <a:xfrm>
                <a:off x="116505" y="1600199"/>
                <a:ext cx="8775975" cy="5159171"/>
              </a:xfrm>
              <a:blipFill rotWithShape="1">
                <a:blip r:embed="rId2"/>
                <a:stretch>
                  <a:fillRect l="-139" t="-2125" b="-2125"/>
                </a:stretch>
              </a:blipFill>
            </p:spPr>
            <p:txBody>
              <a:bodyPr/>
              <a:lstStyle/>
              <a:p>
                <a:r>
                  <a:rPr lang="en-US">
                    <a:noFill/>
                  </a:rPr>
                  <a:t> </a:t>
                </a:r>
              </a:p>
            </p:txBody>
          </p:sp>
        </mc:Fallback>
      </mc:AlternateContent>
      <p:pic>
        <p:nvPicPr>
          <p:cNvPr id="1026" name="Picture 2" descr="http://upload.wikimedia.org/wikipedia/commons/7/7f/Ampe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185" y="3580732"/>
            <a:ext cx="2304000" cy="255744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237185" y="6138173"/>
            <a:ext cx="2304000" cy="646331"/>
          </a:xfrm>
          <a:prstGeom prst="rect">
            <a:avLst/>
          </a:prstGeom>
          <a:noFill/>
        </p:spPr>
        <p:txBody>
          <a:bodyPr wrap="square" rtlCol="0">
            <a:spAutoFit/>
          </a:bodyPr>
          <a:lstStyle/>
          <a:p>
            <a:pPr algn="ctr"/>
            <a:r>
              <a:rPr lang="en-US" i="1" dirty="0" smtClean="0"/>
              <a:t>André Marie Ampère</a:t>
            </a:r>
            <a:br>
              <a:rPr lang="en-US" i="1" dirty="0" smtClean="0"/>
            </a:br>
            <a:r>
              <a:rPr lang="en-US" i="1" dirty="0" smtClean="0"/>
              <a:t>(1775-1836)</a:t>
            </a:r>
            <a:endParaRPr lang="en-US" i="1" dirty="0"/>
          </a:p>
        </p:txBody>
      </p:sp>
      <p:sp>
        <p:nvSpPr>
          <p:cNvPr id="7" name="6 Rectángulo redondeado"/>
          <p:cNvSpPr/>
          <p:nvPr/>
        </p:nvSpPr>
        <p:spPr>
          <a:xfrm>
            <a:off x="3851920" y="2552133"/>
            <a:ext cx="1350150" cy="81009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82600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ep">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chep</Template>
  <TotalTime>18311</TotalTime>
  <Words>4666</Words>
  <Application>Microsoft Office PowerPoint</Application>
  <PresentationFormat>Presentación en pantalla (4:3)</PresentationFormat>
  <Paragraphs>718</Paragraphs>
  <Slides>77</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77</vt:i4>
      </vt:variant>
    </vt:vector>
  </HeadingPairs>
  <TitlesOfParts>
    <vt:vector size="79" baseType="lpstr">
      <vt:lpstr>chep</vt:lpstr>
      <vt:lpstr>Equation.DSMT4</vt:lpstr>
      <vt:lpstr>Tema 4 – Corriente Eléctrica - Corriente, resistencia y fuerza electromotriz -</vt:lpstr>
      <vt:lpstr>Temario</vt:lpstr>
      <vt:lpstr>Introducción: Algunas definiciones</vt:lpstr>
      <vt:lpstr>Introducción</vt:lpstr>
      <vt:lpstr>Corriente eléctrica</vt:lpstr>
      <vt:lpstr>Corriente eléctrica</vt:lpstr>
      <vt:lpstr>Corriente eléctrica</vt:lpstr>
      <vt:lpstr>Convenio sobre la corriente eléctrica</vt:lpstr>
      <vt:lpstr>Intensidad de corriente eléctrica</vt:lpstr>
      <vt:lpstr>Corriente eléctrica</vt:lpstr>
      <vt:lpstr>Ejercicio: Velocidad de desplazamiento</vt:lpstr>
      <vt:lpstr>Ejercicio: Velocidad de desplazamiento</vt:lpstr>
      <vt:lpstr>Densidad de corriente eléctrica</vt:lpstr>
      <vt:lpstr>Ejercicio: Densidad de corriente</vt:lpstr>
      <vt:lpstr>Ejercicio: Densidad de corriente</vt:lpstr>
      <vt:lpstr>Ley de Ohm</vt:lpstr>
      <vt:lpstr>Resistividad y conductividad</vt:lpstr>
      <vt:lpstr>Resistividad: Materiales óhmicos</vt:lpstr>
      <vt:lpstr>Resistividad y temperatura</vt:lpstr>
      <vt:lpstr>Resistividad y temperatura</vt:lpstr>
      <vt:lpstr>Resistividad y temperatura</vt:lpstr>
      <vt:lpstr>Resistencia</vt:lpstr>
      <vt:lpstr>Resistencia</vt:lpstr>
      <vt:lpstr>Resistencia</vt:lpstr>
      <vt:lpstr>Resistores</vt:lpstr>
      <vt:lpstr>Ejercicio: Resistencia</vt:lpstr>
      <vt:lpstr>Ejercicio: Resistencia</vt:lpstr>
      <vt:lpstr>Asociaciones de resistencias</vt:lpstr>
      <vt:lpstr>Resistencias en serie</vt:lpstr>
      <vt:lpstr>Resistencias en paralelo</vt:lpstr>
      <vt:lpstr>Fuerza electromotriz y circuitos</vt:lpstr>
      <vt:lpstr>Fuerza electromotriz y circuitos</vt:lpstr>
      <vt:lpstr>Fuerza electromotriz y circuitos</vt:lpstr>
      <vt:lpstr>Fuerza electromotriz y circuitos</vt:lpstr>
      <vt:lpstr>Fuente de fem ideal</vt:lpstr>
      <vt:lpstr>Fuente de fem real</vt:lpstr>
      <vt:lpstr>Símbolos para diagramas de circuito</vt:lpstr>
      <vt:lpstr>Ejemplo: Fuente en un circuito abierto</vt:lpstr>
      <vt:lpstr>Ejemplo: Fuente en un circuito abierto</vt:lpstr>
      <vt:lpstr>Ejemplo: Fuente en un circuito completo</vt:lpstr>
      <vt:lpstr>Ejemplo: Fuente en un circuito completo</vt:lpstr>
      <vt:lpstr>Ejemplo: Voltímetros y amperímetros</vt:lpstr>
      <vt:lpstr>Ejemplo: Voltímetros y amperímetros</vt:lpstr>
      <vt:lpstr>Ejemplo: Voltímetros y amperímetros</vt:lpstr>
      <vt:lpstr>Cambio de potencial en un circuito</vt:lpstr>
      <vt:lpstr>Potencia disipada por una resistencia</vt:lpstr>
      <vt:lpstr>Potencia disipada por una resistencia</vt:lpstr>
      <vt:lpstr>Potencia de una fuente</vt:lpstr>
      <vt:lpstr>Potencia de una fuente</vt:lpstr>
      <vt:lpstr>Ejemplo: Fuente en un circuito completo</vt:lpstr>
      <vt:lpstr>Reglas de Kirchhoff: Definiciones</vt:lpstr>
      <vt:lpstr>Reglas de Kirchhoff</vt:lpstr>
      <vt:lpstr>Estrategia de resolución de problemas</vt:lpstr>
      <vt:lpstr>Convenciones sobre el signo para la regla de las mallas</vt:lpstr>
      <vt:lpstr>Ejercicio: Reglas de Kirchhoff</vt:lpstr>
      <vt:lpstr>Ejercicio: Reglas de Kirchhoff</vt:lpstr>
      <vt:lpstr>Ejercicio: Reglas de Kirchhoff</vt:lpstr>
      <vt:lpstr>Ejercicio: Reglas de Kirchhoff</vt:lpstr>
      <vt:lpstr>Ejercicio: Reglas de Kirchhoff</vt:lpstr>
      <vt:lpstr>Circuitos RC</vt:lpstr>
      <vt:lpstr>Carga de un condensador</vt:lpstr>
      <vt:lpstr>Carga de un condensador</vt:lpstr>
      <vt:lpstr>Carga de un condensador</vt:lpstr>
      <vt:lpstr>Carga de un condensador</vt:lpstr>
      <vt:lpstr>Carga de un condensador</vt:lpstr>
      <vt:lpstr>Descarga de un condensador</vt:lpstr>
      <vt:lpstr>Descarga de un condensador</vt:lpstr>
      <vt:lpstr>Descarga de un condensador</vt:lpstr>
      <vt:lpstr>Descarga de un condensador</vt:lpstr>
      <vt:lpstr>Ejemplo: Carga de un condensador</vt:lpstr>
      <vt:lpstr>Ejemplo: Carga de un condensador</vt:lpstr>
      <vt:lpstr>Ejemplo: Descarga de un condensador</vt:lpstr>
      <vt:lpstr>Ejemplo: Descarga de un condensador</vt:lpstr>
      <vt:lpstr>Presentación de PowerPoint</vt:lpstr>
      <vt:lpstr>Presentación de PowerPoint</vt:lpstr>
      <vt:lpstr>Presentación de PowerPoint</vt:lpstr>
      <vt:lpstr>Presentación de PowerPoint</vt:lpstr>
    </vt:vector>
  </TitlesOfParts>
  <Company>Universidad de Oviedo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Campo Eléctrico</dc:title>
  <dc:creator>Javier Carrizo</dc:creator>
  <cp:lastModifiedBy>iglez</cp:lastModifiedBy>
  <cp:revision>411</cp:revision>
  <dcterms:created xsi:type="dcterms:W3CDTF">2007-04-23T07:44:19Z</dcterms:created>
  <dcterms:modified xsi:type="dcterms:W3CDTF">2013-02-26T14:19:09Z</dcterms:modified>
</cp:coreProperties>
</file>