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sldIdLst>
    <p:sldId id="256" r:id="rId2"/>
    <p:sldId id="269" r:id="rId3"/>
    <p:sldId id="258" r:id="rId4"/>
    <p:sldId id="272" r:id="rId5"/>
    <p:sldId id="274" r:id="rId6"/>
    <p:sldId id="275" r:id="rId7"/>
    <p:sldId id="276" r:id="rId8"/>
    <p:sldId id="278" r:id="rId9"/>
    <p:sldId id="262" r:id="rId10"/>
    <p:sldId id="263" r:id="rId11"/>
    <p:sldId id="281" r:id="rId12"/>
    <p:sldId id="279" r:id="rId13"/>
    <p:sldId id="282" r:id="rId14"/>
    <p:sldId id="283" r:id="rId15"/>
    <p:sldId id="284" r:id="rId16"/>
    <p:sldId id="285" r:id="rId17"/>
    <p:sldId id="286" r:id="rId18"/>
    <p:sldId id="297" r:id="rId19"/>
    <p:sldId id="289" r:id="rId20"/>
    <p:sldId id="290" r:id="rId21"/>
    <p:sldId id="291" r:id="rId22"/>
    <p:sldId id="292" r:id="rId23"/>
    <p:sldId id="295" r:id="rId24"/>
    <p:sldId id="296" r:id="rId25"/>
    <p:sldId id="287" r:id="rId26"/>
    <p:sldId id="266" r:id="rId27"/>
    <p:sldId id="267" r:id="rId28"/>
    <p:sldId id="268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D5DB7-0A89-4519-B163-FBD16D6C9C48}" type="datetimeFigureOut">
              <a:rPr lang="en-US" smtClean="0"/>
              <a:t>10/13/2010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4357D-CAF9-4C42-9EA4-A4F0EA79320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Currently</a:t>
            </a:r>
            <a:r>
              <a:rPr lang="es-ES" dirty="0" smtClean="0"/>
              <a:t> </a:t>
            </a:r>
            <a:r>
              <a:rPr lang="es-ES" dirty="0" err="1" smtClean="0"/>
              <a:t>closed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new </a:t>
            </a:r>
            <a:r>
              <a:rPr lang="es-ES" dirty="0" err="1" smtClean="0"/>
              <a:t>developments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come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4357D-CAF9-4C42-9EA4-A4F0EA7932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38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4357D-CAF9-4C42-9EA4-A4F0EA7932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10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4357D-CAF9-4C42-9EA4-A4F0EA7932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10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4357D-CAF9-4C42-9EA4-A4F0EA7932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10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4357D-CAF9-4C42-9EA4-A4F0EA7932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1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latinLnBrk="0">
              <a:defRPr lang="es-ES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 latinLnBrk="0">
              <a:buNone/>
              <a:defRPr lang="es-ES"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 latinLnBrk="0">
              <a:defRPr lang="es-ES" sz="20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 latinLnBrk="0">
              <a:defRPr lang="es-ES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latinLnBrk="0">
              <a:defRPr lang="es-ES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y título vertic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6408713"/>
            <a:ext cx="9144000" cy="476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68" y="6488509"/>
            <a:ext cx="7704856" cy="36512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Using widgets to monitor de LHC experiments - CHEP 2010 - I. González Caballero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es-ES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7" name="Picture 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216" y="6434286"/>
            <a:ext cx="511272" cy="41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3" descr="cms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9" y="6453336"/>
            <a:ext cx="394891" cy="3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latinLnBrk="0">
              <a:buNone/>
              <a:defRPr lang="es-ES" sz="2800">
                <a:solidFill>
                  <a:schemeClr val="tx2"/>
                </a:solidFill>
              </a:defRPr>
            </a:lvl1pPr>
            <a:lvl2pPr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 latinLnBrk="0">
              <a:buNone/>
              <a:defRPr lang="es-ES" sz="4400" b="0" cap="none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 latinLnBrk="0">
              <a:defRPr lang="es-ES" sz="24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ido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/>
          <p:nvPr userDrawn="1"/>
        </p:nvSpPr>
        <p:spPr>
          <a:xfrm>
            <a:off x="0" y="6408713"/>
            <a:ext cx="9144000" cy="476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68" y="6488509"/>
            <a:ext cx="7704856" cy="36512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Using widgets to monitor de LHC experiments - CHEP 2010 - I. González Caballero</a:t>
            </a:r>
            <a:endParaRPr lang="en-US" dirty="0"/>
          </a:p>
        </p:txBody>
      </p:sp>
      <p:pic>
        <p:nvPicPr>
          <p:cNvPr id="23" name="Picture 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216" y="6434286"/>
            <a:ext cx="511272" cy="41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 descr="cms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9" y="6453336"/>
            <a:ext cx="394891" cy="3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 latinLnBrk="0">
              <a:defRPr lang="es-ES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 latinLnBrk="0">
              <a:buFontTx/>
              <a:buNone/>
              <a:defRPr lang="es-ES"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 latinLnBrk="0">
              <a:buFontTx/>
              <a:buNone/>
              <a:defRPr lang="es-ES"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24 Rectángulo"/>
          <p:cNvSpPr/>
          <p:nvPr userDrawn="1"/>
        </p:nvSpPr>
        <p:spPr>
          <a:xfrm>
            <a:off x="0" y="6408713"/>
            <a:ext cx="9144000" cy="476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68" y="6488509"/>
            <a:ext cx="7704856" cy="36512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Using widgets to monitor de LHC experiments - CHEP 2010 - I. González Caballero</a:t>
            </a:r>
            <a:endParaRPr lang="en-US" dirty="0"/>
          </a:p>
        </p:txBody>
      </p:sp>
      <p:pic>
        <p:nvPicPr>
          <p:cNvPr id="27" name="Picture 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216" y="6434286"/>
            <a:ext cx="511272" cy="41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3" descr="cms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9" y="6453336"/>
            <a:ext cx="394891" cy="3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es-ES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 userDrawn="1"/>
        </p:nvSpPr>
        <p:spPr>
          <a:xfrm>
            <a:off x="0" y="6408713"/>
            <a:ext cx="9144000" cy="476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68" y="6488509"/>
            <a:ext cx="7704856" cy="36512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Using widgets to monitor de LHC experiments - CHEP 2010 - I. González Caballero</a:t>
            </a:r>
            <a:endParaRPr lang="en-US" dirty="0"/>
          </a:p>
        </p:txBody>
      </p:sp>
      <p:pic>
        <p:nvPicPr>
          <p:cNvPr id="12" name="Picture 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216" y="6434286"/>
            <a:ext cx="511272" cy="41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3" descr="cms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9" y="6453336"/>
            <a:ext cx="394891" cy="3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latinLnBrk="0">
              <a:defRPr lang="es-ES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 latinLnBrk="0">
              <a:buNone/>
              <a:defRPr lang="es-ES"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es-ES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latinLnBrk="0">
              <a:spcAft>
                <a:spcPts val="1000"/>
              </a:spcAft>
              <a:buNone/>
              <a:defRPr lang="es-ES" sz="1800"/>
            </a:lvl1pPr>
            <a:lvl2pPr>
              <a:buNone/>
              <a:defRPr lang="es-ES" sz="1200"/>
            </a:lvl2pPr>
            <a:lvl3pPr>
              <a:buNone/>
              <a:defRPr lang="es-ES" sz="1000"/>
            </a:lvl3pPr>
            <a:lvl4pPr>
              <a:buNone/>
              <a:defRPr lang="es-ES" sz="900"/>
            </a:lvl4pPr>
            <a:lvl5pPr>
              <a:buNone/>
              <a:defRPr lang="es-ES"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3" name="12 Rectángulo"/>
          <p:cNvSpPr/>
          <p:nvPr userDrawn="1"/>
        </p:nvSpPr>
        <p:spPr>
          <a:xfrm>
            <a:off x="0" y="6408713"/>
            <a:ext cx="9144000" cy="476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68" y="6488509"/>
            <a:ext cx="7704856" cy="36512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Using widgets to monitor de LHC experiments - CHEP 2010 - I. González Caballero</a:t>
            </a:r>
            <a:endParaRPr lang="en-US" dirty="0"/>
          </a:p>
        </p:txBody>
      </p:sp>
      <p:pic>
        <p:nvPicPr>
          <p:cNvPr id="15" name="Picture 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216" y="6434286"/>
            <a:ext cx="511272" cy="41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3" descr="cms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9" y="6453336"/>
            <a:ext cx="394891" cy="3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 latinLnBrk="0">
              <a:buFontTx/>
              <a:buNone/>
              <a:defRPr lang="es-ES" sz="1700"/>
            </a:lvl1pPr>
            <a:lvl2pPr>
              <a:buFontTx/>
              <a:buNone/>
              <a:defRPr lang="es-ES" sz="1200"/>
            </a:lvl2pPr>
            <a:lvl3pPr>
              <a:buFontTx/>
              <a:buNone/>
              <a:defRPr lang="es-ES" sz="1000"/>
            </a:lvl3pPr>
            <a:lvl4pPr>
              <a:buFontTx/>
              <a:buNone/>
              <a:defRPr lang="es-ES" sz="900"/>
            </a:lvl4pPr>
            <a:lvl5pPr>
              <a:buFontTx/>
              <a:buNone/>
              <a:defRPr lang="es-ES"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 latinLnBrk="0">
              <a:buNone/>
              <a:defRPr lang="es-ES"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 latinLnBrk="0">
              <a:defRPr lang="es-ES" sz="2800"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 latinLnBrk="0">
              <a:buNone/>
              <a:defRPr lang="es-ES" sz="3200"/>
            </a:lvl1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  <a:p>
            <a:pPr lvl="5"/>
            <a:r>
              <a:rPr lang="es-ES"/>
              <a:t>Sexto nivel</a:t>
            </a:r>
          </a:p>
          <a:p>
            <a:pPr lvl="6"/>
            <a:r>
              <a:rPr lang="es-ES"/>
              <a:t>Séptimo nivel</a:t>
            </a:r>
          </a:p>
          <a:p>
            <a:pPr lvl="7"/>
            <a:r>
              <a:rPr lang="es-ES"/>
              <a:t>Octavo nivel</a:t>
            </a:r>
          </a:p>
          <a:p>
            <a:pPr lvl="8"/>
            <a:r>
              <a:rPr lang="es-ES"/>
              <a:t>Noveno nivel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latinLnBrk="0">
              <a:defRPr lang="es-ES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latinLnBrk="0">
              <a:defRPr lang="es-ES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latinLnBrk="0">
              <a:defRPr lang="es-ES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lang="es-ES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lang="es-ES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lang="es-ES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lang="es-ES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ev.netvibes.com/doc/uwa/documentation/anatomy_of_a_uwa_widge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o.netvibes.com/widgets/233892/cms-site-availability-monitoring-sam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eco.netvibes.com/widgets/296601/cms-site-status-boar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widgets.yahoo.com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widgets.opera.com/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://www.netvibes.com/" TargetMode="Externa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://home.live.com/" TargetMode="External"/><Relationship Id="rId5" Type="http://schemas.openxmlformats.org/officeDocument/2006/relationships/image" Target="../media/image10.jpeg"/><Relationship Id="rId15" Type="http://schemas.openxmlformats.org/officeDocument/2006/relationships/hyperlink" Target="http://www.google.es/ig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://www.apple.com/downloads/dashboard/" TargetMode="External"/><Relationship Id="rId9" Type="http://schemas.openxmlformats.org/officeDocument/2006/relationships/hyperlink" Target="http://vista.gallery.microsoft.com/vista/SideBar.aspx" TargetMode="External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o.netvibes.com/widgets/206202/phedex-transfer-monitori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hyperlink" Target="http://eco.netvibes.com/widgets/206702/phedex-transfer-quality-monitori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tinyurl.com/datasetdownloadstatu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hyperlink" Target="http://farmsmon.pi.infn.it/dcachemon/GroupUsage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tinyurl.com/interactivejobload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hyperlink" Target="http://tinyurl.com/historicaljobloa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jpeg"/><Relationship Id="rId7" Type="http://schemas.openxmlformats.org/officeDocument/2006/relationships/hyperlink" Target="http://www.netvibes.com/" TargetMode="External"/><Relationship Id="rId2" Type="http://schemas.openxmlformats.org/officeDocument/2006/relationships/hyperlink" Target="http://www.google.es/i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://www.netvibes.com/gonis#Main" TargetMode="External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mssw.cvs.cern.ch/cgi-bin/cmssw.cgi/UserCode/IGonzalez/widgets/" TargetMode="External"/><Relationship Id="rId7" Type="http://schemas.openxmlformats.org/officeDocument/2006/relationships/hyperlink" Target="http://www.google.com/ig" TargetMode="External"/><Relationship Id="rId2" Type="http://schemas.openxmlformats.org/officeDocument/2006/relationships/hyperlink" Target="https://twiki.cern.ch/twiki/bin/viewauth/CMS/WidgetsMonito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tvibes.com/" TargetMode="External"/><Relationship Id="rId5" Type="http://schemas.openxmlformats.org/officeDocument/2006/relationships/hyperlink" Target="http://eco.netvibes.com/" TargetMode="External"/><Relationship Id="rId4" Type="http://schemas.openxmlformats.org/officeDocument/2006/relationships/hyperlink" Target="http://dev.netvibes.co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idgets.opera.com/" TargetMode="External"/><Relationship Id="rId13" Type="http://schemas.openxmlformats.org/officeDocument/2006/relationships/image" Target="../media/image14.jpeg"/><Relationship Id="rId18" Type="http://schemas.openxmlformats.org/officeDocument/2006/relationships/image" Target="../media/image22.png"/><Relationship Id="rId3" Type="http://schemas.openxmlformats.org/officeDocument/2006/relationships/hyperlink" Target="http://www.netvibes.com/" TargetMode="External"/><Relationship Id="rId7" Type="http://schemas.openxmlformats.org/officeDocument/2006/relationships/image" Target="../media/image11.jpeg"/><Relationship Id="rId12" Type="http://schemas.openxmlformats.org/officeDocument/2006/relationships/hyperlink" Target="http://home.live.com/" TargetMode="External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google.es/i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3.jpeg"/><Relationship Id="rId5" Type="http://schemas.openxmlformats.org/officeDocument/2006/relationships/hyperlink" Target="http://www.apple.com/downloads/dashboard/" TargetMode="External"/><Relationship Id="rId15" Type="http://schemas.openxmlformats.org/officeDocument/2006/relationships/image" Target="../media/image15.jpeg"/><Relationship Id="rId10" Type="http://schemas.openxmlformats.org/officeDocument/2006/relationships/hyperlink" Target="http://vista.gallery.microsoft.com/vista/SideBar.aspx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hyperlink" Target="http://widgets.yahoo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co.netvibes.com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02569" y="1916832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Using widgets to monitor the LHC </a:t>
            </a:r>
            <a:r>
              <a:rPr lang="en-US" b="1" dirty="0" smtClean="0"/>
              <a:t>experiments</a:t>
            </a:r>
            <a:endParaRPr lang="es-ES" dirty="0"/>
          </a:p>
        </p:txBody>
      </p:sp>
      <p:sp>
        <p:nvSpPr>
          <p:cNvPr id="4" name="AutoShape 2" descr="CHEP 2010"/>
          <p:cNvSpPr>
            <a:spLocks noChangeAspect="1" noChangeArrowheads="1"/>
          </p:cNvSpPr>
          <p:nvPr/>
        </p:nvSpPr>
        <p:spPr bwMode="auto">
          <a:xfrm>
            <a:off x="155575" y="-974725"/>
            <a:ext cx="105537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AutoShape 4" descr="CHEP 2010"/>
          <p:cNvSpPr>
            <a:spLocks noChangeAspect="1" noChangeArrowheads="1"/>
          </p:cNvSpPr>
          <p:nvPr/>
        </p:nvSpPr>
        <p:spPr bwMode="auto">
          <a:xfrm>
            <a:off x="307975" y="-822325"/>
            <a:ext cx="105537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3242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3" descr="Escudo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" y="6107636"/>
            <a:ext cx="759068" cy="61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Taipei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Taiwan</a:t>
            </a:r>
            <a:r>
              <a:rPr lang="es-ES" dirty="0" smtClean="0"/>
              <a:t>) – </a:t>
            </a:r>
            <a:r>
              <a:rPr lang="es-ES" dirty="0" err="1" smtClean="0"/>
              <a:t>October</a:t>
            </a:r>
            <a:r>
              <a:rPr lang="es-ES" dirty="0" smtClean="0"/>
              <a:t> 2010</a:t>
            </a:r>
            <a:endParaRPr lang="en-US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901418" y="3760440"/>
            <a:ext cx="8029907" cy="18288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lang="es-ES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00" b="1" u="sng" cap="none" dirty="0" smtClean="0"/>
              <a:t>I. González Caballero</a:t>
            </a:r>
            <a:r>
              <a:rPr lang="es-ES" sz="3300" cap="none" dirty="0" smtClean="0"/>
              <a:t> (U. Oviedo, </a:t>
            </a:r>
            <a:r>
              <a:rPr lang="es-ES" sz="3300" cap="none" dirty="0" err="1" smtClean="0"/>
              <a:t>Spain</a:t>
            </a:r>
            <a:r>
              <a:rPr lang="es-ES" sz="3300" cap="none" dirty="0" smtClean="0"/>
              <a:t>)</a:t>
            </a:r>
            <a:r>
              <a:rPr lang="es-ES" sz="3300" b="1" cap="none" dirty="0" smtClean="0"/>
              <a:t/>
            </a:r>
            <a:br>
              <a:rPr lang="es-ES" sz="3300" b="1" cap="none" dirty="0" smtClean="0"/>
            </a:br>
            <a:r>
              <a:rPr lang="es-ES" sz="3300" b="1" cap="none" dirty="0" smtClean="0"/>
              <a:t>S. </a:t>
            </a:r>
            <a:r>
              <a:rPr lang="es-ES" sz="3300" b="1" cap="none" dirty="0" err="1" smtClean="0"/>
              <a:t>Sarkar</a:t>
            </a:r>
            <a:r>
              <a:rPr lang="es-ES" sz="3300" cap="none" dirty="0"/>
              <a:t> </a:t>
            </a:r>
            <a:r>
              <a:rPr lang="es-ES" sz="3300" cap="none" dirty="0" smtClean="0"/>
              <a:t>(SNS, Pisa, </a:t>
            </a:r>
            <a:r>
              <a:rPr lang="es-ES" sz="3300" cap="none" dirty="0" err="1" smtClean="0"/>
              <a:t>Italy</a:t>
            </a:r>
            <a:r>
              <a:rPr lang="es-ES" sz="3300" cap="none" dirty="0" smtClean="0"/>
              <a:t>)</a:t>
            </a:r>
            <a:endParaRPr lang="en-US" b="1" dirty="0"/>
          </a:p>
        </p:txBody>
      </p:sp>
      <p:pic>
        <p:nvPicPr>
          <p:cNvPr id="11" name="Picture 23" descr="c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73" y="1952735"/>
            <a:ext cx="1850053" cy="18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sns.it/resources/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20" y="6107635"/>
            <a:ext cx="65624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UWA widget basic structure</a:t>
            </a:r>
            <a:endParaRPr lang="en-U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35" name="34 Marcador de contenido"/>
          <p:cNvSpPr>
            <a:spLocks noGrp="1"/>
          </p:cNvSpPr>
          <p:nvPr>
            <p:ph sz="quarter" idx="1"/>
          </p:nvPr>
        </p:nvSpPr>
        <p:spPr>
          <a:xfrm>
            <a:off x="2411760" y="1600200"/>
            <a:ext cx="6480720" cy="42050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A UWA widget is an </a:t>
            </a:r>
            <a:r>
              <a:rPr lang="en-US" dirty="0" smtClean="0">
                <a:solidFill>
                  <a:schemeClr val="accent2"/>
                </a:solidFill>
              </a:rPr>
              <a:t>XHTML</a:t>
            </a:r>
            <a:r>
              <a:rPr lang="en-US" dirty="0" smtClean="0"/>
              <a:t> file with</a:t>
            </a:r>
          </a:p>
          <a:p>
            <a:pPr lvl="1" algn="just"/>
            <a:r>
              <a:rPr lang="en-US" dirty="0" smtClean="0"/>
              <a:t>Some HTML</a:t>
            </a:r>
          </a:p>
          <a:p>
            <a:pPr lvl="1" algn="just"/>
            <a:r>
              <a:rPr lang="en-US" dirty="0" smtClean="0"/>
              <a:t>Some CSS</a:t>
            </a:r>
          </a:p>
          <a:p>
            <a:pPr lvl="1" algn="just"/>
            <a:r>
              <a:rPr lang="en-US" dirty="0" smtClean="0"/>
              <a:t>Some JavaScript</a:t>
            </a:r>
          </a:p>
          <a:p>
            <a:pPr lvl="1" algn="just"/>
            <a:r>
              <a:rPr lang="en-US" dirty="0" smtClean="0"/>
              <a:t>A few XML fields used for the preferences</a:t>
            </a:r>
          </a:p>
          <a:p>
            <a:pPr algn="just"/>
            <a:r>
              <a:rPr lang="en-US" dirty="0" smtClean="0"/>
              <a:t>There are three main blocks in a UWA widget</a:t>
            </a:r>
          </a:p>
          <a:p>
            <a:pPr lvl="1" algn="just"/>
            <a:r>
              <a:rPr lang="en-US" dirty="0" smtClean="0"/>
              <a:t>A set of standard XHTML Headers</a:t>
            </a:r>
          </a:p>
          <a:p>
            <a:pPr lvl="1" algn="just"/>
            <a:r>
              <a:rPr lang="en-US" dirty="0" smtClean="0"/>
              <a:t>The core of the widget where the behavior is defined</a:t>
            </a:r>
          </a:p>
          <a:p>
            <a:pPr lvl="1" algn="just"/>
            <a:r>
              <a:rPr lang="en-US" dirty="0" smtClean="0"/>
              <a:t>The HTML skeleton of the widget</a:t>
            </a:r>
          </a:p>
        </p:txBody>
      </p:sp>
      <p:sp>
        <p:nvSpPr>
          <p:cNvPr id="17" name="16 Redondear rectángulo de esquina del mismo lado"/>
          <p:cNvSpPr/>
          <p:nvPr/>
        </p:nvSpPr>
        <p:spPr>
          <a:xfrm>
            <a:off x="107504" y="1700808"/>
            <a:ext cx="1872208" cy="504056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XHTML </a:t>
            </a:r>
            <a:r>
              <a:rPr lang="es-ES" dirty="0" err="1" smtClean="0"/>
              <a:t>Headers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07504" y="2204864"/>
            <a:ext cx="1872208" cy="2880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&lt;head /&gt;</a:t>
            </a:r>
            <a:endParaRPr lang="en-US" dirty="0"/>
          </a:p>
        </p:txBody>
      </p:sp>
      <p:sp>
        <p:nvSpPr>
          <p:cNvPr id="16" name="15 Redondear rectángulo de esquina del mismo lado"/>
          <p:cNvSpPr/>
          <p:nvPr/>
        </p:nvSpPr>
        <p:spPr>
          <a:xfrm>
            <a:off x="107504" y="5085144"/>
            <a:ext cx="1872208" cy="1224136"/>
          </a:xfrm>
          <a:prstGeom prst="round2SameRect">
            <a:avLst>
              <a:gd name="adj1" fmla="val 0"/>
              <a:gd name="adj2" fmla="val 252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rtlCol="0" anchor="ctr"/>
          <a:lstStyle/>
          <a:p>
            <a:pPr algn="ctr"/>
            <a:r>
              <a:rPr lang="es-ES" dirty="0" smtClean="0"/>
              <a:t>&lt;</a:t>
            </a:r>
            <a:r>
              <a:rPr lang="es-ES" dirty="0" err="1" smtClean="0"/>
              <a:t>body</a:t>
            </a:r>
            <a:r>
              <a:rPr lang="es-ES" dirty="0" smtClean="0"/>
              <a:t> /&gt;</a:t>
            </a:r>
            <a:endParaRPr lang="en-US" dirty="0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2051720" y="6009967"/>
            <a:ext cx="7057477" cy="3385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4" tIns="45713" rIns="91424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>
                <a:hlinkClick r:id="rId2"/>
              </a:rPr>
              <a:t>http://dev.netvibes.com/doc/uwa/documentation/anatomy_of_a_uwa_widget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941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UWA </a:t>
            </a:r>
            <a:r>
              <a:rPr lang="es-ES" dirty="0" err="1" smtClean="0"/>
              <a:t>widget</a:t>
            </a:r>
            <a:r>
              <a:rPr lang="es-ES" dirty="0" smtClean="0"/>
              <a:t> base </a:t>
            </a:r>
            <a:r>
              <a:rPr lang="es-ES" dirty="0" err="1" smtClean="0"/>
              <a:t>structure</a:t>
            </a:r>
            <a:r>
              <a:rPr lang="es-ES" dirty="0" smtClean="0"/>
              <a:t> - </a:t>
            </a:r>
            <a:r>
              <a:rPr lang="es-ES" dirty="0" err="1" smtClean="0"/>
              <a:t>Headers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2843808" y="1700808"/>
            <a:ext cx="6120680" cy="16767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&lt;?xml version=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"1.0"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encoding=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"utf-8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?&gt;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&lt;!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DOCTYPE html PUBLIC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"-//W3C//DTD XHTML 1.0 Strict//EN" "http://www.w3.org/TR/xhtml1/DTD/xhtml1-strict.dtd"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html </a:t>
            </a:r>
            <a:r>
              <a:rPr lang="en-US" sz="14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xmlns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"http://www.w3.org/1999/xhtml"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xmlns:widget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"http://www.netvibes.com/ns/"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11</a:t>
            </a:fld>
            <a:endParaRPr lang="es-ES"/>
          </a:p>
        </p:txBody>
      </p:sp>
      <p:sp>
        <p:nvSpPr>
          <p:cNvPr id="17" name="16 Redondear rectángulo de esquina del mismo lado"/>
          <p:cNvSpPr/>
          <p:nvPr/>
        </p:nvSpPr>
        <p:spPr>
          <a:xfrm>
            <a:off x="107504" y="1700808"/>
            <a:ext cx="1872208" cy="504056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XHTML </a:t>
            </a:r>
            <a:r>
              <a:rPr lang="es-ES" dirty="0" err="1" smtClean="0"/>
              <a:t>Headers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07504" y="2204864"/>
            <a:ext cx="1872208" cy="2880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&lt;head /&gt;</a:t>
            </a:r>
            <a:endParaRPr lang="en-US" dirty="0"/>
          </a:p>
        </p:txBody>
      </p:sp>
      <p:sp>
        <p:nvSpPr>
          <p:cNvPr id="16" name="15 Redondear rectángulo de esquina del mismo lado"/>
          <p:cNvSpPr/>
          <p:nvPr/>
        </p:nvSpPr>
        <p:spPr>
          <a:xfrm>
            <a:off x="107504" y="5085144"/>
            <a:ext cx="1872208" cy="1224136"/>
          </a:xfrm>
          <a:prstGeom prst="round2SameRect">
            <a:avLst>
              <a:gd name="adj1" fmla="val 0"/>
              <a:gd name="adj2" fmla="val 252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rtlCol="0" anchor="ctr"/>
          <a:lstStyle/>
          <a:p>
            <a:pPr algn="ctr"/>
            <a:r>
              <a:rPr lang="es-ES" dirty="0" smtClean="0"/>
              <a:t>&lt;</a:t>
            </a:r>
            <a:r>
              <a:rPr lang="es-ES" dirty="0" err="1" smtClean="0"/>
              <a:t>body</a:t>
            </a:r>
            <a:r>
              <a:rPr lang="es-ES" dirty="0" smtClean="0"/>
              <a:t> /&gt;</a:t>
            </a:r>
            <a:endParaRPr lang="en-US" dirty="0"/>
          </a:p>
        </p:txBody>
      </p:sp>
      <p:cxnSp>
        <p:nvCxnSpPr>
          <p:cNvPr id="19" name="18 Conector recto"/>
          <p:cNvCxnSpPr/>
          <p:nvPr/>
        </p:nvCxnSpPr>
        <p:spPr>
          <a:xfrm>
            <a:off x="1763688" y="1700808"/>
            <a:ext cx="10801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979712" y="2204864"/>
            <a:ext cx="864096" cy="11521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4 Marcador de contenido"/>
          <p:cNvSpPr txBox="1">
            <a:spLocks/>
          </p:cNvSpPr>
          <p:nvPr/>
        </p:nvSpPr>
        <p:spPr>
          <a:xfrm>
            <a:off x="2843808" y="5442480"/>
            <a:ext cx="6120680" cy="8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lang="es-ES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 smtClean="0"/>
              <a:t>Standar</a:t>
            </a:r>
            <a:r>
              <a:rPr lang="en-US" dirty="0" smtClean="0"/>
              <a:t> headers</a:t>
            </a:r>
          </a:p>
          <a:p>
            <a:pPr lvl="1" algn="just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widgets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use </a:t>
            </a:r>
            <a:r>
              <a:rPr lang="es-ES" dirty="0" err="1" smtClean="0"/>
              <a:t>the</a:t>
            </a:r>
            <a:r>
              <a:rPr lang="es-ES" dirty="0" smtClean="0"/>
              <a:t> utf-8 </a:t>
            </a:r>
            <a:r>
              <a:rPr lang="es-ES" dirty="0" err="1" smtClean="0"/>
              <a:t>encoding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27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UWA </a:t>
            </a:r>
            <a:r>
              <a:rPr lang="es-ES" dirty="0" err="1" smtClean="0"/>
              <a:t>widget</a:t>
            </a:r>
            <a:r>
              <a:rPr lang="es-ES" dirty="0" smtClean="0"/>
              <a:t> base </a:t>
            </a:r>
            <a:r>
              <a:rPr lang="es-ES" dirty="0" err="1" smtClean="0"/>
              <a:t>structure</a:t>
            </a:r>
            <a:r>
              <a:rPr lang="es-ES" dirty="0" smtClean="0"/>
              <a:t> - &lt;head/&gt;</a:t>
            </a:r>
            <a:endParaRPr lang="en-U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12</a:t>
            </a:fld>
            <a:endParaRPr lang="es-ES"/>
          </a:p>
        </p:txBody>
      </p:sp>
      <p:sp>
        <p:nvSpPr>
          <p:cNvPr id="17" name="16 Redondear rectángulo de esquina del mismo lado"/>
          <p:cNvSpPr/>
          <p:nvPr/>
        </p:nvSpPr>
        <p:spPr>
          <a:xfrm>
            <a:off x="107504" y="1700808"/>
            <a:ext cx="1872208" cy="504056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XHTML </a:t>
            </a:r>
            <a:r>
              <a:rPr lang="es-ES" dirty="0" err="1" smtClean="0"/>
              <a:t>Headers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07504" y="2204864"/>
            <a:ext cx="1872208" cy="2880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&lt;head /&gt;</a:t>
            </a:r>
            <a:endParaRPr lang="en-US" dirty="0"/>
          </a:p>
        </p:txBody>
      </p:sp>
      <p:sp>
        <p:nvSpPr>
          <p:cNvPr id="16" name="15 Redondear rectángulo de esquina del mismo lado"/>
          <p:cNvSpPr/>
          <p:nvPr/>
        </p:nvSpPr>
        <p:spPr>
          <a:xfrm>
            <a:off x="107504" y="5085144"/>
            <a:ext cx="1872208" cy="1224136"/>
          </a:xfrm>
          <a:prstGeom prst="round2SameRect">
            <a:avLst>
              <a:gd name="adj1" fmla="val 0"/>
              <a:gd name="adj2" fmla="val 252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rtlCol="0" anchor="ctr"/>
          <a:lstStyle/>
          <a:p>
            <a:pPr algn="ctr"/>
            <a:r>
              <a:rPr lang="es-ES" dirty="0" smtClean="0"/>
              <a:t>&lt;</a:t>
            </a:r>
            <a:r>
              <a:rPr lang="es-ES" dirty="0" err="1" smtClean="0"/>
              <a:t>body</a:t>
            </a:r>
            <a:r>
              <a:rPr lang="es-ES" dirty="0" smtClean="0"/>
              <a:t> /&gt;</a:t>
            </a:r>
            <a:endParaRPr lang="en-US" dirty="0"/>
          </a:p>
        </p:txBody>
      </p:sp>
      <p:grpSp>
        <p:nvGrpSpPr>
          <p:cNvPr id="49" name="48 Grupo"/>
          <p:cNvGrpSpPr/>
          <p:nvPr/>
        </p:nvGrpSpPr>
        <p:grpSpPr>
          <a:xfrm>
            <a:off x="3849608" y="2204864"/>
            <a:ext cx="1874520" cy="2880320"/>
            <a:chOff x="3849608" y="2204864"/>
            <a:chExt cx="1874520" cy="2880320"/>
          </a:xfrm>
        </p:grpSpPr>
        <p:sp>
          <p:nvSpPr>
            <p:cNvPr id="14" name="13 Redondear rectángulo de esquina del mismo lado"/>
            <p:cNvSpPr/>
            <p:nvPr/>
          </p:nvSpPr>
          <p:spPr>
            <a:xfrm>
              <a:off x="3851920" y="2204864"/>
              <a:ext cx="1872208" cy="6480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2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Meta </a:t>
              </a:r>
              <a:r>
                <a:rPr lang="es-ES" dirty="0" err="1" smtClean="0"/>
                <a:t>Information</a:t>
              </a:r>
              <a:endParaRPr lang="en-US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3849608" y="2852936"/>
              <a:ext cx="1872208" cy="43204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/>
                <a:t>Preferences</a:t>
              </a:r>
              <a:endParaRPr lang="en-US" dirty="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3849608" y="3284984"/>
              <a:ext cx="1872208" cy="43204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Styles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17 Redondear rectángulo de esquina del mismo lado"/>
            <p:cNvSpPr/>
            <p:nvPr/>
          </p:nvSpPr>
          <p:spPr>
            <a:xfrm>
              <a:off x="3849608" y="3717032"/>
              <a:ext cx="1872208" cy="1368152"/>
            </a:xfrm>
            <a:prstGeom prst="round2SameRect">
              <a:avLst>
                <a:gd name="adj1" fmla="val 0"/>
                <a:gd name="adj2" fmla="val 25210"/>
              </a:avLst>
            </a:prstGeom>
            <a:solidFill>
              <a:schemeClr val="bg2">
                <a:lumMod val="50000"/>
              </a:schemeClr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rtlCol="0" anchor="ctr"/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Behaviour</a:t>
              </a:r>
              <a:r>
                <a:rPr lang="es-ES" dirty="0" smtClean="0">
                  <a:solidFill>
                    <a:schemeClr val="bg1"/>
                  </a:solidFill>
                </a:rPr>
                <a:t> (JavaScript)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3" name="32 Conector recto"/>
          <p:cNvCxnSpPr>
            <a:endCxn id="14" idx="3"/>
          </p:cNvCxnSpPr>
          <p:nvPr/>
        </p:nvCxnSpPr>
        <p:spPr>
          <a:xfrm>
            <a:off x="1979712" y="2204864"/>
            <a:ext cx="2808312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33 Conector recto"/>
          <p:cNvCxnSpPr>
            <a:stCxn id="18" idx="1"/>
          </p:cNvCxnSpPr>
          <p:nvPr/>
        </p:nvCxnSpPr>
        <p:spPr>
          <a:xfrm flipH="1">
            <a:off x="1979712" y="5085184"/>
            <a:ext cx="2806000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1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20452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UWA </a:t>
            </a:r>
            <a:r>
              <a:rPr lang="es-ES" dirty="0" err="1" smtClean="0"/>
              <a:t>widget</a:t>
            </a:r>
            <a:r>
              <a:rPr lang="es-ES" dirty="0" smtClean="0"/>
              <a:t> base </a:t>
            </a:r>
            <a:r>
              <a:rPr lang="es-ES" dirty="0" err="1" smtClean="0"/>
              <a:t>structure</a:t>
            </a:r>
            <a:r>
              <a:rPr lang="es-ES" dirty="0" smtClean="0"/>
              <a:t> - &lt;head/&gt;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355976" y="1700808"/>
            <a:ext cx="4608512" cy="33123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meta name=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"author"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content=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IGC"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/&gt;</a:t>
            </a:r>
            <a:endParaRPr lang="en-US" sz="1400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meta name=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description“</a:t>
            </a:r>
            <a:b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content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"Hello world"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/&gt;</a:t>
            </a:r>
            <a:endParaRPr lang="en-US" sz="1400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meta name=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"website"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 content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"http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://example.com/</a:t>
            </a:r>
            <a:r>
              <a:rPr lang="en-US" sz="14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bla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/&gt;</a:t>
            </a:r>
            <a:endParaRPr lang="en-US" sz="1400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meta name=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"version"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content=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"1.1"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meta name=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keywords“</a:t>
            </a:r>
            <a:b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content=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"CHEP2010, widgets, example"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/&gt;</a:t>
            </a:r>
            <a:endParaRPr lang="en-US" sz="1400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meta name=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thumbnail“</a:t>
            </a:r>
            <a:b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content=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"http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://example.com/bla.gif"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/&gt;</a:t>
            </a:r>
            <a:endParaRPr lang="en-US" sz="1400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meta name=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apiVersion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content=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"1.0"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meta name=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debugMode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content=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"false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/&gt;</a:t>
            </a:r>
            <a:endParaRPr lang="en-US" sz="1400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13</a:t>
            </a:fld>
            <a:endParaRPr lang="es-ES"/>
          </a:p>
        </p:txBody>
      </p:sp>
      <p:sp>
        <p:nvSpPr>
          <p:cNvPr id="17" name="16 Redondear rectángulo de esquina del mismo lado"/>
          <p:cNvSpPr/>
          <p:nvPr/>
        </p:nvSpPr>
        <p:spPr>
          <a:xfrm>
            <a:off x="107504" y="1700808"/>
            <a:ext cx="1872208" cy="504056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XHTML </a:t>
            </a:r>
            <a:r>
              <a:rPr lang="es-ES" dirty="0" err="1" smtClean="0"/>
              <a:t>Headers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07504" y="2204864"/>
            <a:ext cx="1872208" cy="2880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&lt;head /&gt;</a:t>
            </a:r>
            <a:endParaRPr lang="en-US" dirty="0"/>
          </a:p>
        </p:txBody>
      </p:sp>
      <p:sp>
        <p:nvSpPr>
          <p:cNvPr id="16" name="15 Redondear rectángulo de esquina del mismo lado"/>
          <p:cNvSpPr/>
          <p:nvPr/>
        </p:nvSpPr>
        <p:spPr>
          <a:xfrm>
            <a:off x="107504" y="5085144"/>
            <a:ext cx="1872208" cy="1224136"/>
          </a:xfrm>
          <a:prstGeom prst="round2SameRect">
            <a:avLst>
              <a:gd name="adj1" fmla="val 0"/>
              <a:gd name="adj2" fmla="val 252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rtlCol="0" anchor="ctr"/>
          <a:lstStyle/>
          <a:p>
            <a:pPr algn="ctr"/>
            <a:r>
              <a:rPr lang="es-ES" dirty="0" smtClean="0"/>
              <a:t>&lt;</a:t>
            </a:r>
            <a:r>
              <a:rPr lang="es-ES" dirty="0" err="1" smtClean="0"/>
              <a:t>body</a:t>
            </a:r>
            <a:r>
              <a:rPr lang="es-ES" dirty="0" smtClean="0"/>
              <a:t> /&gt;</a:t>
            </a:r>
            <a:endParaRPr lang="en-US" dirty="0"/>
          </a:p>
        </p:txBody>
      </p:sp>
      <p:cxnSp>
        <p:nvCxnSpPr>
          <p:cNvPr id="19" name="18 Conector recto"/>
          <p:cNvCxnSpPr/>
          <p:nvPr/>
        </p:nvCxnSpPr>
        <p:spPr>
          <a:xfrm flipV="1">
            <a:off x="3635896" y="1700808"/>
            <a:ext cx="720080" cy="504056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3862224" y="2852936"/>
            <a:ext cx="482322" cy="216024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34 Marcador de contenido"/>
          <p:cNvSpPr txBox="1">
            <a:spLocks/>
          </p:cNvSpPr>
          <p:nvPr/>
        </p:nvSpPr>
        <p:spPr>
          <a:xfrm>
            <a:off x="3851920" y="5442480"/>
            <a:ext cx="5112568" cy="8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lang="es-ES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Small description of the widget</a:t>
            </a:r>
          </a:p>
          <a:p>
            <a:pPr lvl="1" algn="just"/>
            <a:r>
              <a:rPr lang="en-US" dirty="0" smtClean="0"/>
              <a:t>Author, thumbnail, keywords…</a:t>
            </a:r>
          </a:p>
        </p:txBody>
      </p:sp>
      <p:sp>
        <p:nvSpPr>
          <p:cNvPr id="22" name="21 Redondear rectángulo de esquina del mismo lado"/>
          <p:cNvSpPr/>
          <p:nvPr/>
        </p:nvSpPr>
        <p:spPr>
          <a:xfrm>
            <a:off x="1982024" y="2204864"/>
            <a:ext cx="1872208" cy="64807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Meta </a:t>
            </a:r>
            <a:r>
              <a:rPr lang="es-ES" dirty="0" err="1" smtClean="0"/>
              <a:t>Information</a:t>
            </a:r>
            <a:endParaRPr lang="en-US" dirty="0"/>
          </a:p>
        </p:txBody>
      </p:sp>
      <p:sp>
        <p:nvSpPr>
          <p:cNvPr id="23" name="22 Rectángulo"/>
          <p:cNvSpPr/>
          <p:nvPr/>
        </p:nvSpPr>
        <p:spPr>
          <a:xfrm>
            <a:off x="1979712" y="2852936"/>
            <a:ext cx="1872208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Preferences</a:t>
            </a:r>
            <a:endParaRPr lang="en-US" dirty="0"/>
          </a:p>
        </p:txBody>
      </p:sp>
      <p:sp>
        <p:nvSpPr>
          <p:cNvPr id="25" name="24 Rectángulo"/>
          <p:cNvSpPr/>
          <p:nvPr/>
        </p:nvSpPr>
        <p:spPr>
          <a:xfrm>
            <a:off x="1979712" y="3284984"/>
            <a:ext cx="1872208" cy="432048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Styles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25 Redondear rectángulo de esquina del mismo lado"/>
          <p:cNvSpPr/>
          <p:nvPr/>
        </p:nvSpPr>
        <p:spPr>
          <a:xfrm>
            <a:off x="1979712" y="3717032"/>
            <a:ext cx="1872208" cy="1368152"/>
          </a:xfrm>
          <a:prstGeom prst="round2SameRect">
            <a:avLst>
              <a:gd name="adj1" fmla="val 0"/>
              <a:gd name="adj2" fmla="val 25210"/>
            </a:avLst>
          </a:prstGeom>
          <a:solidFill>
            <a:schemeClr val="bg2">
              <a:lumMod val="5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rtlCol="0" anchor="ctr"/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Behaviour</a:t>
            </a:r>
            <a:r>
              <a:rPr lang="es-ES" dirty="0" smtClean="0">
                <a:solidFill>
                  <a:schemeClr val="bg1"/>
                </a:solidFill>
              </a:rPr>
              <a:t> (JavaScript)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UWA </a:t>
            </a:r>
            <a:r>
              <a:rPr lang="es-ES" dirty="0" err="1" smtClean="0"/>
              <a:t>widget</a:t>
            </a:r>
            <a:r>
              <a:rPr lang="es-ES" dirty="0" smtClean="0"/>
              <a:t> base </a:t>
            </a:r>
            <a:r>
              <a:rPr lang="es-ES" dirty="0" err="1" smtClean="0"/>
              <a:t>structure</a:t>
            </a:r>
            <a:r>
              <a:rPr lang="es-ES" dirty="0" smtClean="0"/>
              <a:t> - &lt;head/&gt;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355976" y="1628800"/>
            <a:ext cx="4608512" cy="28803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widget:preferences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&lt;preference name=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thename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type=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"text"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label=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"Name"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defaultValue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"unknown"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&lt;preference name=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"service"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type=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"list"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label=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"Service"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defaultValue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"CE"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   &lt;option value=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"CE"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label=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"CE"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   &lt;option value=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"SRM"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label=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"SRM"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&lt;/preference&gt;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widget:preferences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1400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14</a:t>
            </a:fld>
            <a:endParaRPr lang="es-ES"/>
          </a:p>
        </p:txBody>
      </p:sp>
      <p:sp>
        <p:nvSpPr>
          <p:cNvPr id="17" name="16 Redondear rectángulo de esquina del mismo lado"/>
          <p:cNvSpPr/>
          <p:nvPr/>
        </p:nvSpPr>
        <p:spPr>
          <a:xfrm>
            <a:off x="107504" y="1700808"/>
            <a:ext cx="1872208" cy="504056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XHTML </a:t>
            </a:r>
            <a:r>
              <a:rPr lang="es-ES" dirty="0" err="1" smtClean="0"/>
              <a:t>Headers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07504" y="2204864"/>
            <a:ext cx="1872208" cy="2880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&lt;head /&gt;</a:t>
            </a:r>
            <a:endParaRPr lang="en-US" dirty="0"/>
          </a:p>
        </p:txBody>
      </p:sp>
      <p:sp>
        <p:nvSpPr>
          <p:cNvPr id="16" name="15 Redondear rectángulo de esquina del mismo lado"/>
          <p:cNvSpPr/>
          <p:nvPr/>
        </p:nvSpPr>
        <p:spPr>
          <a:xfrm>
            <a:off x="107504" y="5085144"/>
            <a:ext cx="1872208" cy="1224136"/>
          </a:xfrm>
          <a:prstGeom prst="round2SameRect">
            <a:avLst>
              <a:gd name="adj1" fmla="val 0"/>
              <a:gd name="adj2" fmla="val 252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rtlCol="0" anchor="ctr"/>
          <a:lstStyle/>
          <a:p>
            <a:pPr algn="ctr"/>
            <a:r>
              <a:rPr lang="es-ES" dirty="0" smtClean="0"/>
              <a:t>&lt;</a:t>
            </a:r>
            <a:r>
              <a:rPr lang="es-ES" dirty="0" err="1" smtClean="0"/>
              <a:t>body</a:t>
            </a:r>
            <a:r>
              <a:rPr lang="es-ES" dirty="0" smtClean="0"/>
              <a:t> /&gt;</a:t>
            </a:r>
            <a:endParaRPr lang="en-US" dirty="0"/>
          </a:p>
        </p:txBody>
      </p:sp>
      <p:cxnSp>
        <p:nvCxnSpPr>
          <p:cNvPr id="19" name="18 Conector recto"/>
          <p:cNvCxnSpPr/>
          <p:nvPr/>
        </p:nvCxnSpPr>
        <p:spPr>
          <a:xfrm flipV="1">
            <a:off x="3851920" y="1628800"/>
            <a:ext cx="492626" cy="1224136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3851920" y="3284984"/>
            <a:ext cx="492626" cy="1224136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21 Redondear rectángulo de esquina del mismo lado"/>
          <p:cNvSpPr/>
          <p:nvPr/>
        </p:nvSpPr>
        <p:spPr>
          <a:xfrm>
            <a:off x="1982024" y="2204864"/>
            <a:ext cx="1872208" cy="64807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Meta </a:t>
            </a:r>
            <a:r>
              <a:rPr lang="es-ES" dirty="0" err="1" smtClean="0"/>
              <a:t>Information</a:t>
            </a:r>
            <a:endParaRPr lang="en-US" dirty="0"/>
          </a:p>
        </p:txBody>
      </p:sp>
      <p:sp>
        <p:nvSpPr>
          <p:cNvPr id="23" name="22 Rectángulo"/>
          <p:cNvSpPr/>
          <p:nvPr/>
        </p:nvSpPr>
        <p:spPr>
          <a:xfrm>
            <a:off x="1979712" y="2852936"/>
            <a:ext cx="1872208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Preferences</a:t>
            </a:r>
            <a:endParaRPr lang="en-US" dirty="0"/>
          </a:p>
        </p:txBody>
      </p:sp>
      <p:sp>
        <p:nvSpPr>
          <p:cNvPr id="25" name="24 Rectángulo"/>
          <p:cNvSpPr/>
          <p:nvPr/>
        </p:nvSpPr>
        <p:spPr>
          <a:xfrm>
            <a:off x="1979712" y="3284984"/>
            <a:ext cx="1872208" cy="432048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Styles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25 Redondear rectángulo de esquina del mismo lado"/>
          <p:cNvSpPr/>
          <p:nvPr/>
        </p:nvSpPr>
        <p:spPr>
          <a:xfrm>
            <a:off x="1979712" y="3717032"/>
            <a:ext cx="1872208" cy="1368152"/>
          </a:xfrm>
          <a:prstGeom prst="round2SameRect">
            <a:avLst>
              <a:gd name="adj1" fmla="val 0"/>
              <a:gd name="adj2" fmla="val 25210"/>
            </a:avLst>
          </a:prstGeom>
          <a:solidFill>
            <a:schemeClr val="bg2">
              <a:lumMod val="5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rtlCol="0" anchor="ctr"/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Behaviour</a:t>
            </a:r>
            <a:r>
              <a:rPr lang="es-ES" dirty="0" smtClean="0">
                <a:solidFill>
                  <a:schemeClr val="bg1"/>
                </a:solidFill>
              </a:rPr>
              <a:t> (JavaScript)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34 Marcador de contenido"/>
          <p:cNvSpPr txBox="1">
            <a:spLocks/>
          </p:cNvSpPr>
          <p:nvPr/>
        </p:nvSpPr>
        <p:spPr>
          <a:xfrm>
            <a:off x="4344546" y="4869160"/>
            <a:ext cx="4619942" cy="144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lang="es-ES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Defines how the users interact with the widget</a:t>
            </a:r>
          </a:p>
          <a:p>
            <a:pPr algn="just"/>
            <a:r>
              <a:rPr lang="en-US" dirty="0" smtClean="0"/>
              <a:t>Possible options include checkboxes, list boxes, text fields, passwords…</a:t>
            </a:r>
          </a:p>
        </p:txBody>
      </p:sp>
    </p:spTree>
    <p:extLst>
      <p:ext uri="{BB962C8B-B14F-4D97-AF65-F5344CB8AC3E}">
        <p14:creationId xmlns:p14="http://schemas.microsoft.com/office/powerpoint/2010/main" val="31613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UWA </a:t>
            </a:r>
            <a:r>
              <a:rPr lang="es-ES" dirty="0" err="1" smtClean="0"/>
              <a:t>widget</a:t>
            </a:r>
            <a:r>
              <a:rPr lang="es-ES" dirty="0" smtClean="0"/>
              <a:t> base </a:t>
            </a:r>
            <a:r>
              <a:rPr lang="es-ES" dirty="0" err="1" smtClean="0"/>
              <a:t>structure</a:t>
            </a:r>
            <a:r>
              <a:rPr lang="es-ES" dirty="0" smtClean="0"/>
              <a:t> - &lt;head/&gt;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355976" y="1628800"/>
            <a:ext cx="4608512" cy="187220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&lt;style type=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"text/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css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a:hover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a:active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a:visited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text-decoration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none;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border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none;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}</a:t>
            </a:r>
            <a:endParaRPr lang="en-US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&lt;/style&gt;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15</a:t>
            </a:fld>
            <a:endParaRPr lang="es-ES"/>
          </a:p>
        </p:txBody>
      </p:sp>
      <p:sp>
        <p:nvSpPr>
          <p:cNvPr id="17" name="16 Redondear rectángulo de esquina del mismo lado"/>
          <p:cNvSpPr/>
          <p:nvPr/>
        </p:nvSpPr>
        <p:spPr>
          <a:xfrm>
            <a:off x="107504" y="1700808"/>
            <a:ext cx="1872208" cy="504056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XHTML </a:t>
            </a:r>
            <a:r>
              <a:rPr lang="es-ES" dirty="0" err="1" smtClean="0"/>
              <a:t>Headers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07504" y="2204864"/>
            <a:ext cx="1872208" cy="2880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&lt;head /&gt;</a:t>
            </a:r>
            <a:endParaRPr lang="en-US" dirty="0"/>
          </a:p>
        </p:txBody>
      </p:sp>
      <p:sp>
        <p:nvSpPr>
          <p:cNvPr id="16" name="15 Redondear rectángulo de esquina del mismo lado"/>
          <p:cNvSpPr/>
          <p:nvPr/>
        </p:nvSpPr>
        <p:spPr>
          <a:xfrm>
            <a:off x="107504" y="5085144"/>
            <a:ext cx="1872208" cy="1224136"/>
          </a:xfrm>
          <a:prstGeom prst="round2SameRect">
            <a:avLst>
              <a:gd name="adj1" fmla="val 0"/>
              <a:gd name="adj2" fmla="val 252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rtlCol="0" anchor="ctr"/>
          <a:lstStyle/>
          <a:p>
            <a:pPr algn="ctr"/>
            <a:r>
              <a:rPr lang="es-ES" dirty="0" smtClean="0"/>
              <a:t>&lt;</a:t>
            </a:r>
            <a:r>
              <a:rPr lang="es-ES" dirty="0" err="1" smtClean="0"/>
              <a:t>body</a:t>
            </a:r>
            <a:r>
              <a:rPr lang="es-ES" dirty="0" smtClean="0"/>
              <a:t> /&gt;</a:t>
            </a:r>
            <a:endParaRPr lang="en-US" dirty="0"/>
          </a:p>
        </p:txBody>
      </p:sp>
      <p:cxnSp>
        <p:nvCxnSpPr>
          <p:cNvPr id="19" name="18 Conector recto"/>
          <p:cNvCxnSpPr/>
          <p:nvPr/>
        </p:nvCxnSpPr>
        <p:spPr>
          <a:xfrm flipV="1">
            <a:off x="3851920" y="1628800"/>
            <a:ext cx="492626" cy="1656184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3851920" y="3501008"/>
            <a:ext cx="492626" cy="216024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21 Redondear rectángulo de esquina del mismo lado"/>
          <p:cNvSpPr/>
          <p:nvPr/>
        </p:nvSpPr>
        <p:spPr>
          <a:xfrm>
            <a:off x="1982024" y="2204864"/>
            <a:ext cx="1872208" cy="64807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Meta </a:t>
            </a:r>
            <a:r>
              <a:rPr lang="es-ES" dirty="0" err="1" smtClean="0"/>
              <a:t>Information</a:t>
            </a:r>
            <a:endParaRPr lang="en-US" dirty="0"/>
          </a:p>
        </p:txBody>
      </p:sp>
      <p:sp>
        <p:nvSpPr>
          <p:cNvPr id="23" name="22 Rectángulo"/>
          <p:cNvSpPr/>
          <p:nvPr/>
        </p:nvSpPr>
        <p:spPr>
          <a:xfrm>
            <a:off x="1979712" y="2852936"/>
            <a:ext cx="1872208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Preferences</a:t>
            </a:r>
            <a:endParaRPr lang="en-US" dirty="0"/>
          </a:p>
        </p:txBody>
      </p:sp>
      <p:sp>
        <p:nvSpPr>
          <p:cNvPr id="25" name="24 Rectángulo"/>
          <p:cNvSpPr/>
          <p:nvPr/>
        </p:nvSpPr>
        <p:spPr>
          <a:xfrm>
            <a:off x="1979712" y="3284984"/>
            <a:ext cx="1872208" cy="432048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Styles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25 Redondear rectángulo de esquina del mismo lado"/>
          <p:cNvSpPr/>
          <p:nvPr/>
        </p:nvSpPr>
        <p:spPr>
          <a:xfrm>
            <a:off x="1979712" y="3717032"/>
            <a:ext cx="1872208" cy="1368152"/>
          </a:xfrm>
          <a:prstGeom prst="round2SameRect">
            <a:avLst>
              <a:gd name="adj1" fmla="val 0"/>
              <a:gd name="adj2" fmla="val 25210"/>
            </a:avLst>
          </a:prstGeom>
          <a:solidFill>
            <a:schemeClr val="bg2">
              <a:lumMod val="5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rtlCol="0" anchor="ctr"/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Behaviour</a:t>
            </a:r>
            <a:r>
              <a:rPr lang="es-ES" dirty="0" smtClean="0">
                <a:solidFill>
                  <a:schemeClr val="bg1"/>
                </a:solidFill>
              </a:rPr>
              <a:t> (JavaScript)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34 Marcador de contenido"/>
          <p:cNvSpPr txBox="1">
            <a:spLocks/>
          </p:cNvSpPr>
          <p:nvPr/>
        </p:nvSpPr>
        <p:spPr>
          <a:xfrm>
            <a:off x="4344546" y="4401108"/>
            <a:ext cx="4619942" cy="19081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lang="es-ES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CSS styling syntax</a:t>
            </a:r>
            <a:endParaRPr lang="en-US" dirty="0"/>
          </a:p>
          <a:p>
            <a:pPr lvl="1" algn="just"/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mandatory</a:t>
            </a:r>
            <a:r>
              <a:rPr lang="es-ES" dirty="0" smtClean="0"/>
              <a:t>: </a:t>
            </a:r>
            <a:r>
              <a:rPr lang="es-ES" dirty="0" err="1" smtClean="0"/>
              <a:t>One</a:t>
            </a:r>
            <a:r>
              <a:rPr lang="es-ES" dirty="0" smtClean="0"/>
              <a:t> can use </a:t>
            </a:r>
            <a:r>
              <a:rPr lang="es-ES" dirty="0" err="1" smtClean="0"/>
              <a:t>the</a:t>
            </a:r>
            <a:r>
              <a:rPr lang="es-ES" dirty="0" smtClean="0"/>
              <a:t> usual HTML </a:t>
            </a:r>
            <a:r>
              <a:rPr lang="es-ES" dirty="0" err="1" smtClean="0"/>
              <a:t>code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style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widget</a:t>
            </a:r>
            <a:r>
              <a:rPr lang="es-ES" dirty="0" smtClean="0"/>
              <a:t> </a:t>
            </a:r>
            <a:r>
              <a:rPr lang="es-ES" dirty="0" err="1" smtClean="0"/>
              <a:t>elements</a:t>
            </a:r>
            <a:endParaRPr lang="es-ES" dirty="0" smtClean="0"/>
          </a:p>
          <a:p>
            <a:pPr lvl="1" algn="just"/>
            <a:r>
              <a:rPr lang="es-ES" dirty="0" smtClean="0"/>
              <a:t>…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coding</a:t>
            </a:r>
            <a:r>
              <a:rPr lang="es-ES" dirty="0" smtClean="0"/>
              <a:t> </a:t>
            </a:r>
            <a:r>
              <a:rPr lang="es-ES" dirty="0" err="1" smtClean="0"/>
              <a:t>practice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716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UWA </a:t>
            </a:r>
            <a:r>
              <a:rPr lang="es-ES" dirty="0" err="1" smtClean="0"/>
              <a:t>widget</a:t>
            </a:r>
            <a:r>
              <a:rPr lang="es-ES" dirty="0" smtClean="0"/>
              <a:t> base </a:t>
            </a:r>
            <a:r>
              <a:rPr lang="es-ES" dirty="0" err="1" smtClean="0"/>
              <a:t>structure</a:t>
            </a:r>
            <a:r>
              <a:rPr lang="es-ES" dirty="0" smtClean="0"/>
              <a:t> - &lt;head/&gt;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355976" y="1628800"/>
            <a:ext cx="4608512" cy="187220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&lt;script type=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"text/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widget.onLoad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(){</a:t>
            </a:r>
          </a:p>
          <a:p>
            <a:pPr marL="0" indent="0">
              <a:buNone/>
            </a:pPr>
            <a:r>
              <a:rPr lang="es-E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s-E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400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s-E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s-E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s-E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widget.getValue</a:t>
            </a:r>
            <a:r>
              <a:rPr lang="es-E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s-ES" sz="14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s-ES" sz="1400" dirty="0" err="1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thename</a:t>
            </a:r>
            <a:r>
              <a:rPr lang="es-ES" sz="14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s-E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s-E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s-E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widget.setBody</a:t>
            </a:r>
            <a:r>
              <a:rPr lang="es-E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s-ES" sz="14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s-ES" sz="1400" dirty="0" err="1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Hello</a:t>
            </a:r>
            <a:r>
              <a:rPr lang="es-ES" sz="1400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s-E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s-ES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s-E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es-E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&lt;/script&gt;</a:t>
            </a:r>
            <a:endParaRPr lang="en-US" sz="1400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16</a:t>
            </a:fld>
            <a:endParaRPr lang="es-ES"/>
          </a:p>
        </p:txBody>
      </p:sp>
      <p:sp>
        <p:nvSpPr>
          <p:cNvPr id="17" name="16 Redondear rectángulo de esquina del mismo lado"/>
          <p:cNvSpPr/>
          <p:nvPr/>
        </p:nvSpPr>
        <p:spPr>
          <a:xfrm>
            <a:off x="107504" y="1700808"/>
            <a:ext cx="1872208" cy="504056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XHTML </a:t>
            </a:r>
            <a:r>
              <a:rPr lang="es-ES" dirty="0" err="1" smtClean="0"/>
              <a:t>Headers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07504" y="2204864"/>
            <a:ext cx="1872208" cy="2880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&lt;head /&gt;</a:t>
            </a:r>
            <a:endParaRPr lang="en-US" dirty="0"/>
          </a:p>
        </p:txBody>
      </p:sp>
      <p:sp>
        <p:nvSpPr>
          <p:cNvPr id="16" name="15 Redondear rectángulo de esquina del mismo lado"/>
          <p:cNvSpPr/>
          <p:nvPr/>
        </p:nvSpPr>
        <p:spPr>
          <a:xfrm>
            <a:off x="107504" y="5085144"/>
            <a:ext cx="1872208" cy="1224136"/>
          </a:xfrm>
          <a:prstGeom prst="round2SameRect">
            <a:avLst>
              <a:gd name="adj1" fmla="val 0"/>
              <a:gd name="adj2" fmla="val 252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rtlCol="0" anchor="ctr"/>
          <a:lstStyle/>
          <a:p>
            <a:pPr algn="ctr"/>
            <a:r>
              <a:rPr lang="es-ES" dirty="0" smtClean="0"/>
              <a:t>&lt;</a:t>
            </a:r>
            <a:r>
              <a:rPr lang="es-ES" dirty="0" err="1" smtClean="0"/>
              <a:t>body</a:t>
            </a:r>
            <a:r>
              <a:rPr lang="es-ES" dirty="0" smtClean="0"/>
              <a:t> /&gt;</a:t>
            </a:r>
            <a:endParaRPr lang="en-US" dirty="0"/>
          </a:p>
        </p:txBody>
      </p:sp>
      <p:cxnSp>
        <p:nvCxnSpPr>
          <p:cNvPr id="19" name="18 Conector recto"/>
          <p:cNvCxnSpPr/>
          <p:nvPr/>
        </p:nvCxnSpPr>
        <p:spPr>
          <a:xfrm flipV="1">
            <a:off x="3851920" y="1628800"/>
            <a:ext cx="492626" cy="2088232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3779912" y="3501008"/>
            <a:ext cx="564634" cy="1476144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21 Redondear rectángulo de esquina del mismo lado"/>
          <p:cNvSpPr/>
          <p:nvPr/>
        </p:nvSpPr>
        <p:spPr>
          <a:xfrm>
            <a:off x="1982024" y="2204864"/>
            <a:ext cx="1872208" cy="64807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Meta </a:t>
            </a:r>
            <a:r>
              <a:rPr lang="es-ES" dirty="0" err="1" smtClean="0"/>
              <a:t>Information</a:t>
            </a:r>
            <a:endParaRPr lang="en-US" dirty="0"/>
          </a:p>
        </p:txBody>
      </p:sp>
      <p:sp>
        <p:nvSpPr>
          <p:cNvPr id="23" name="22 Rectángulo"/>
          <p:cNvSpPr/>
          <p:nvPr/>
        </p:nvSpPr>
        <p:spPr>
          <a:xfrm>
            <a:off x="1979712" y="2852936"/>
            <a:ext cx="1872208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Preferences</a:t>
            </a:r>
            <a:endParaRPr lang="en-US" dirty="0"/>
          </a:p>
        </p:txBody>
      </p:sp>
      <p:sp>
        <p:nvSpPr>
          <p:cNvPr id="25" name="24 Rectángulo"/>
          <p:cNvSpPr/>
          <p:nvPr/>
        </p:nvSpPr>
        <p:spPr>
          <a:xfrm>
            <a:off x="1979712" y="3284984"/>
            <a:ext cx="1872208" cy="432048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Styles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25 Redondear rectángulo de esquina del mismo lado"/>
          <p:cNvSpPr/>
          <p:nvPr/>
        </p:nvSpPr>
        <p:spPr>
          <a:xfrm>
            <a:off x="1979712" y="3717032"/>
            <a:ext cx="1872208" cy="1368152"/>
          </a:xfrm>
          <a:prstGeom prst="round2SameRect">
            <a:avLst>
              <a:gd name="adj1" fmla="val 0"/>
              <a:gd name="adj2" fmla="val 25210"/>
            </a:avLst>
          </a:prstGeom>
          <a:solidFill>
            <a:schemeClr val="bg2">
              <a:lumMod val="5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rtlCol="0" anchor="ctr"/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Behaviour</a:t>
            </a:r>
            <a:r>
              <a:rPr lang="es-ES" dirty="0" smtClean="0">
                <a:solidFill>
                  <a:schemeClr val="bg1"/>
                </a:solidFill>
              </a:rPr>
              <a:t> (JavaScript)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34 Marcador de contenido"/>
          <p:cNvSpPr txBox="1">
            <a:spLocks/>
          </p:cNvSpPr>
          <p:nvPr/>
        </p:nvSpPr>
        <p:spPr>
          <a:xfrm>
            <a:off x="4344546" y="3645024"/>
            <a:ext cx="4619942" cy="2664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lang="es-ES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Use JavaScript to:</a:t>
            </a:r>
          </a:p>
          <a:p>
            <a:pPr lvl="1" algn="just"/>
            <a:r>
              <a:rPr lang="en-US" dirty="0" smtClean="0"/>
              <a:t>Find out the preferences</a:t>
            </a:r>
          </a:p>
          <a:p>
            <a:pPr lvl="1" algn="just"/>
            <a:r>
              <a:rPr lang="en-US" dirty="0" smtClean="0"/>
              <a:t>Find the information from the web services in JSON, XML, HTML or plain text formats</a:t>
            </a:r>
          </a:p>
          <a:p>
            <a:pPr lvl="1" algn="just"/>
            <a:r>
              <a:rPr lang="en-US" dirty="0" smtClean="0"/>
              <a:t>Build the final information and present it to the users</a:t>
            </a:r>
          </a:p>
          <a:p>
            <a:pPr lvl="1" algn="just"/>
            <a:r>
              <a:rPr lang="en-US" dirty="0" smtClean="0"/>
              <a:t>May interact with the DOM in the &lt;body/&gt; part</a:t>
            </a:r>
          </a:p>
        </p:txBody>
      </p:sp>
    </p:spTree>
    <p:extLst>
      <p:ext uri="{BB962C8B-B14F-4D97-AF65-F5344CB8AC3E}">
        <p14:creationId xmlns:p14="http://schemas.microsoft.com/office/powerpoint/2010/main" val="2263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UWA </a:t>
            </a:r>
            <a:r>
              <a:rPr lang="es-ES" dirty="0" err="1" smtClean="0"/>
              <a:t>widget</a:t>
            </a:r>
            <a:r>
              <a:rPr lang="es-ES" dirty="0" smtClean="0"/>
              <a:t> base </a:t>
            </a:r>
            <a:r>
              <a:rPr lang="es-ES" dirty="0" err="1" smtClean="0"/>
              <a:t>structure</a:t>
            </a:r>
            <a:r>
              <a:rPr lang="es-ES" dirty="0" smtClean="0"/>
              <a:t> - &lt;</a:t>
            </a:r>
            <a:r>
              <a:rPr lang="es-ES" dirty="0" err="1" smtClean="0"/>
              <a:t>body</a:t>
            </a:r>
            <a:r>
              <a:rPr lang="es-ES" dirty="0" smtClean="0"/>
              <a:t>/&gt;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2843808" y="1700808"/>
            <a:ext cx="6120680" cy="2088232"/>
          </a:xfr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&lt;body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s-E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p&gt;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 widget is an example for</a:t>
            </a:r>
            <a:b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&lt;a </a:t>
            </a:r>
            <a:r>
              <a:rPr lang="en-US" sz="1400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"http://event.twgrid.org/chep2010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/"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&gt;</a:t>
            </a:r>
            <a:b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CHEP 2010</a:t>
            </a:r>
            <a:b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&lt;/a&gt;</a:t>
            </a:r>
            <a:b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&lt;/p&gt;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&lt;p&gt;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Loading...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&lt;/p&gt;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body&gt;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17</a:t>
            </a:fld>
            <a:endParaRPr lang="es-ES"/>
          </a:p>
        </p:txBody>
      </p:sp>
      <p:sp>
        <p:nvSpPr>
          <p:cNvPr id="17" name="16 Redondear rectángulo de esquina del mismo lado"/>
          <p:cNvSpPr/>
          <p:nvPr/>
        </p:nvSpPr>
        <p:spPr>
          <a:xfrm>
            <a:off x="107504" y="1700808"/>
            <a:ext cx="1872208" cy="504056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XHTML </a:t>
            </a:r>
            <a:r>
              <a:rPr lang="es-ES" dirty="0" err="1" smtClean="0"/>
              <a:t>Headers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07504" y="2204864"/>
            <a:ext cx="1872208" cy="2880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&lt;head /&gt;</a:t>
            </a:r>
            <a:endParaRPr lang="en-US" dirty="0"/>
          </a:p>
        </p:txBody>
      </p:sp>
      <p:sp>
        <p:nvSpPr>
          <p:cNvPr id="16" name="15 Redondear rectángulo de esquina del mismo lado"/>
          <p:cNvSpPr/>
          <p:nvPr/>
        </p:nvSpPr>
        <p:spPr>
          <a:xfrm>
            <a:off x="107504" y="5085144"/>
            <a:ext cx="1872208" cy="1224136"/>
          </a:xfrm>
          <a:prstGeom prst="round2SameRect">
            <a:avLst>
              <a:gd name="adj1" fmla="val 0"/>
              <a:gd name="adj2" fmla="val 252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rtlCol="0" anchor="ctr"/>
          <a:lstStyle/>
          <a:p>
            <a:pPr algn="ctr"/>
            <a:r>
              <a:rPr lang="es-ES" dirty="0" smtClean="0"/>
              <a:t>&lt;</a:t>
            </a:r>
            <a:r>
              <a:rPr lang="es-ES" dirty="0" err="1" smtClean="0"/>
              <a:t>body</a:t>
            </a:r>
            <a:r>
              <a:rPr lang="es-ES" dirty="0" smtClean="0"/>
              <a:t> /&gt;</a:t>
            </a:r>
            <a:endParaRPr lang="en-US" dirty="0"/>
          </a:p>
        </p:txBody>
      </p:sp>
      <p:cxnSp>
        <p:nvCxnSpPr>
          <p:cNvPr id="19" name="18 Conector recto"/>
          <p:cNvCxnSpPr/>
          <p:nvPr/>
        </p:nvCxnSpPr>
        <p:spPr>
          <a:xfrm flipV="1">
            <a:off x="1979712" y="1700808"/>
            <a:ext cx="864096" cy="3384376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1979712" y="3789040"/>
            <a:ext cx="864096" cy="2268252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34 Marcador de contenido"/>
          <p:cNvSpPr txBox="1">
            <a:spLocks/>
          </p:cNvSpPr>
          <p:nvPr/>
        </p:nvSpPr>
        <p:spPr>
          <a:xfrm>
            <a:off x="2843808" y="5085184"/>
            <a:ext cx="6120680" cy="122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lang="es-ES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Defines the HTML skeleton for the widget</a:t>
            </a:r>
          </a:p>
          <a:p>
            <a:pPr algn="just"/>
            <a:r>
              <a:rPr lang="en-US" dirty="0" smtClean="0"/>
              <a:t>The JavaScript can interact with the elements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29890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Improvements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widgets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have extended some of our widgets by adding extra functionality to them:</a:t>
            </a:r>
          </a:p>
          <a:p>
            <a:pPr lvl="1"/>
            <a:r>
              <a:rPr lang="en-US" dirty="0" smtClean="0"/>
              <a:t>Versioning support</a:t>
            </a:r>
          </a:p>
          <a:p>
            <a:pPr lvl="1"/>
            <a:r>
              <a:rPr lang="en-US" dirty="0" smtClean="0"/>
              <a:t>Debug information</a:t>
            </a:r>
          </a:p>
          <a:p>
            <a:pPr lvl="1"/>
            <a:r>
              <a:rPr lang="en-US" dirty="0" smtClean="0"/>
              <a:t>Standard date format for the footer</a:t>
            </a:r>
          </a:p>
          <a:p>
            <a:r>
              <a:rPr lang="en-US" dirty="0" smtClean="0"/>
              <a:t>Still not used in all our widgets</a:t>
            </a:r>
          </a:p>
          <a:p>
            <a:pPr lvl="1"/>
            <a:r>
              <a:rPr lang="en-US" dirty="0" smtClean="0"/>
              <a:t>We have to use cut &amp; paste since there is no modular support in UWA yet</a:t>
            </a:r>
          </a:p>
          <a:p>
            <a:pPr lvl="1"/>
            <a:r>
              <a:rPr lang="en-US" dirty="0" smtClean="0"/>
              <a:t>A kind pre-compiler may help adopting it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19250" y="6405563"/>
            <a:ext cx="6192838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/>
              <a:t>Widgets Monitoring Tools - 15/12/2008</a:t>
            </a:r>
          </a:p>
        </p:txBody>
      </p:sp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widgets: Site Monitoring</a:t>
            </a:r>
          </a:p>
        </p:txBody>
      </p:sp>
      <p:sp>
        <p:nvSpPr>
          <p:cNvPr id="1024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508625" y="1629817"/>
            <a:ext cx="3384550" cy="165576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CC3300"/>
                </a:solidFill>
              </a:rPr>
              <a:t> - Site Status Board -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Shows the status of the Site according to the Site Status Board metrics defined in CMS</a:t>
            </a:r>
            <a:endParaRPr lang="en-US" sz="1800" dirty="0" smtClean="0"/>
          </a:p>
        </p:txBody>
      </p:sp>
      <p:pic>
        <p:nvPicPr>
          <p:cNvPr id="10247" name="Picture 9" descr="SSB Wid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659979"/>
            <a:ext cx="511016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 descr="SE Widg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4564757"/>
            <a:ext cx="4667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14"/>
          <p:cNvSpPr>
            <a:spLocks noChangeArrowheads="1"/>
          </p:cNvSpPr>
          <p:nvPr/>
        </p:nvSpPr>
        <p:spPr bwMode="auto">
          <a:xfrm>
            <a:off x="250825" y="3717032"/>
            <a:ext cx="4105275" cy="201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3" rIns="91424" bIns="45713"/>
          <a:lstStyle/>
          <a:p>
            <a:pPr marL="342900" indent="-342900" algn="ctr">
              <a:lnSpc>
                <a:spcPct val="100000"/>
              </a:lnSpc>
              <a:buFontTx/>
              <a:buNone/>
            </a:pPr>
            <a:r>
              <a:rPr lang="en-US" sz="2000" b="1" dirty="0">
                <a:solidFill>
                  <a:srgbClr val="CC3300"/>
                </a:solidFill>
                <a:latin typeface="Trebuchet MS" pitchFamily="34" charset="0"/>
              </a:rPr>
              <a:t>- SAM Tests -</a:t>
            </a:r>
          </a:p>
          <a:p>
            <a: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/>
              <a:t>Available </a:t>
            </a:r>
            <a:r>
              <a:rPr lang="en-US" sz="2000" dirty="0" smtClean="0"/>
              <a:t>LCG and CREAM CE,  SRM </a:t>
            </a:r>
            <a:r>
              <a:rPr lang="en-US" sz="2000" dirty="0"/>
              <a:t>&amp; SRMv2</a:t>
            </a:r>
          </a:p>
          <a:p>
            <a: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/>
              <a:t>Information on particular tests and overall </a:t>
            </a:r>
            <a:r>
              <a:rPr lang="en-US" sz="2000" dirty="0" smtClean="0"/>
              <a:t>status</a:t>
            </a:r>
          </a:p>
          <a:p>
            <a:pPr marL="640080" lvl="1" indent="-274320" algn="just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dirty="0"/>
              <a:t>From the Dashboard</a:t>
            </a:r>
          </a:p>
        </p:txBody>
      </p:sp>
      <p:sp>
        <p:nvSpPr>
          <p:cNvPr id="10250" name="Text Box 16"/>
          <p:cNvSpPr txBox="1">
            <a:spLocks noChangeArrowheads="1"/>
          </p:cNvSpPr>
          <p:nvPr/>
        </p:nvSpPr>
        <p:spPr bwMode="auto">
          <a:xfrm>
            <a:off x="250825" y="3141117"/>
            <a:ext cx="5776913" cy="322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4" tIns="45713" rIns="91424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>
                <a:hlinkClick r:id="rId4"/>
              </a:rPr>
              <a:t>http://eco.netvibes.com/widgets/296601/cms-site-status-board</a:t>
            </a:r>
            <a:endParaRPr lang="en-US" sz="1600" dirty="0"/>
          </a:p>
        </p:txBody>
      </p:sp>
      <p:pic>
        <p:nvPicPr>
          <p:cNvPr id="10251" name="Picture 17" descr="CE Widg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17032"/>
            <a:ext cx="46672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 Box 19"/>
          <p:cNvSpPr txBox="1">
            <a:spLocks noChangeArrowheads="1"/>
          </p:cNvSpPr>
          <p:nvPr/>
        </p:nvSpPr>
        <p:spPr bwMode="auto">
          <a:xfrm>
            <a:off x="1858963" y="5877967"/>
            <a:ext cx="7105650" cy="322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4" tIns="45713" rIns="91424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>
                <a:hlinkClick r:id="rId6"/>
              </a:rPr>
              <a:t>http://eco.netvibes.com/widgets/233892/cms-site-availability-monitoring-sam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61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Disclaimer</a:t>
            </a:r>
            <a:r>
              <a:rPr lang="es-ES" dirty="0" smtClean="0"/>
              <a:t>…</a:t>
            </a:r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2</a:t>
            </a:fld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/>
              <a:t>During this presentations several popular </a:t>
            </a:r>
            <a:r>
              <a:rPr lang="en-US" dirty="0">
                <a:solidFill>
                  <a:schemeClr val="hlink"/>
                </a:solidFill>
              </a:rPr>
              <a:t>commercial companies</a:t>
            </a:r>
            <a:r>
              <a:rPr lang="en-US" dirty="0"/>
              <a:t> and services will be mentioned</a:t>
            </a:r>
            <a:r>
              <a:rPr lang="en-US" dirty="0" smtClean="0"/>
              <a:t>. We </a:t>
            </a:r>
            <a:r>
              <a:rPr lang="en-US" dirty="0"/>
              <a:t>are not affiliated by any means with any of them.</a:t>
            </a:r>
          </a:p>
          <a:p>
            <a:endParaRPr lang="en-US" dirty="0"/>
          </a:p>
        </p:txBody>
      </p:sp>
      <p:pic>
        <p:nvPicPr>
          <p:cNvPr id="6" name="Picture 5" descr="netvib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19" y="3542621"/>
            <a:ext cx="1765300" cy="404812"/>
          </a:xfrm>
          <a:prstGeom prst="rect">
            <a:avLst/>
          </a:prstGeom>
          <a:solidFill>
            <a:srgbClr val="333333"/>
          </a:solidFill>
        </p:spPr>
      </p:pic>
      <p:pic>
        <p:nvPicPr>
          <p:cNvPr id="7" name="Picture 6" descr="apple-logo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19765"/>
            <a:ext cx="712787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phone_logo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4819778"/>
            <a:ext cx="519112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opera-foo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45027"/>
            <a:ext cx="1258888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windows_logo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92542"/>
            <a:ext cx="693737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g_33742_microsoft-windows-live-logo_450x360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85" y="5243860"/>
            <a:ext cx="846138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72913404_ff0fe1eb42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3348152"/>
            <a:ext cx="704850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479575487_6febe2c1af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76242"/>
            <a:ext cx="1411288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19250" y="6405563"/>
            <a:ext cx="6192838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/>
              <a:t>Widgets Monitoring Tools - 15/12/2008</a:t>
            </a:r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widgets: Data Transfers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285350" y="4221088"/>
            <a:ext cx="5590906" cy="150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3" rIns="91424" bIns="45713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 b="1" dirty="0">
                <a:solidFill>
                  <a:srgbClr val="CC3300"/>
                </a:solidFill>
                <a:latin typeface="Trebuchet MS" pitchFamily="34" charset="0"/>
              </a:rPr>
              <a:t>- Transfer </a:t>
            </a:r>
            <a:r>
              <a:rPr lang="en-US" sz="2000" b="1" dirty="0" smtClean="0">
                <a:solidFill>
                  <a:srgbClr val="CC3300"/>
                </a:solidFill>
                <a:latin typeface="Trebuchet MS" pitchFamily="34" charset="0"/>
              </a:rPr>
              <a:t>Rate/Volume</a:t>
            </a:r>
            <a:r>
              <a:rPr lang="en-US" sz="2000" dirty="0" smtClean="0">
                <a:latin typeface="Trebuchet MS" pitchFamily="34" charset="0"/>
              </a:rPr>
              <a:t> or </a:t>
            </a:r>
            <a:r>
              <a:rPr lang="en-US" sz="2000" b="1" dirty="0" smtClean="0">
                <a:solidFill>
                  <a:srgbClr val="CC3300"/>
                </a:solidFill>
                <a:latin typeface="Trebuchet MS" pitchFamily="34" charset="0"/>
              </a:rPr>
              <a:t>Transfer </a:t>
            </a:r>
            <a:r>
              <a:rPr lang="en-US" sz="2000" b="1" dirty="0">
                <a:solidFill>
                  <a:srgbClr val="CC3300"/>
                </a:solidFill>
                <a:latin typeface="Trebuchet MS" pitchFamily="34" charset="0"/>
              </a:rPr>
              <a:t>Quality -</a:t>
            </a:r>
          </a:p>
          <a:p>
            <a: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/>
              <a:t>Direction: Up/Down link</a:t>
            </a:r>
          </a:p>
          <a:p>
            <a: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/>
              <a:t>Instance: Prod, Debug, </a:t>
            </a:r>
            <a:r>
              <a:rPr lang="en-US" sz="2000" dirty="0" err="1"/>
              <a:t>Dev</a:t>
            </a:r>
            <a:r>
              <a:rPr lang="en-US" sz="2000" dirty="0"/>
              <a:t>, All</a:t>
            </a:r>
          </a:p>
          <a:p>
            <a: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/>
              <a:t>Period shown: Last day, week, month…</a:t>
            </a:r>
          </a:p>
        </p:txBody>
      </p:sp>
      <p:pic>
        <p:nvPicPr>
          <p:cNvPr id="11270" name="Picture 15" descr="PhEDEx Transfers Widget Side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556792"/>
            <a:ext cx="30956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1259632" y="5733256"/>
            <a:ext cx="7731125" cy="5921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4" tIns="45713" rIns="91424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b="1" dirty="0"/>
              <a:t>Transfers: </a:t>
            </a:r>
            <a:r>
              <a:rPr lang="en-US" sz="1600" dirty="0">
                <a:hlinkClick r:id="rId3"/>
              </a:rPr>
              <a:t>http://eco.netvibes.com/widgets/206202/phedex-transfer-monitoring</a:t>
            </a:r>
            <a:endParaRPr lang="en-US" sz="1600" dirty="0"/>
          </a:p>
          <a:p>
            <a:pPr eaLnBrk="1" hangingPunct="1">
              <a:buFontTx/>
              <a:buNone/>
            </a:pPr>
            <a:r>
              <a:rPr lang="en-US" sz="1600" b="1" dirty="0"/>
              <a:t>Quality: </a:t>
            </a:r>
            <a:r>
              <a:rPr lang="en-US" sz="1600" dirty="0">
                <a:hlinkClick r:id="rId4"/>
              </a:rPr>
              <a:t>http://eco.netvibes.com/widgets/206702/phedex-transfer-quality-monitoring</a:t>
            </a:r>
            <a:endParaRPr lang="en-US" sz="1600" dirty="0"/>
          </a:p>
        </p:txBody>
      </p:sp>
      <p:pic>
        <p:nvPicPr>
          <p:cNvPr id="11272" name="Picture 16" descr="PhEDEx Quality Widget Sideba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488"/>
          <a:stretch/>
        </p:blipFill>
        <p:spPr bwMode="auto">
          <a:xfrm>
            <a:off x="5922962" y="1556792"/>
            <a:ext cx="3113534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AutoShape 22"/>
          <p:cNvSpPr>
            <a:spLocks noChangeArrowheads="1"/>
          </p:cNvSpPr>
          <p:nvPr/>
        </p:nvSpPr>
        <p:spPr bwMode="auto">
          <a:xfrm flipH="1">
            <a:off x="3132138" y="3227672"/>
            <a:ext cx="431800" cy="1008063"/>
          </a:xfrm>
          <a:custGeom>
            <a:avLst/>
            <a:gdLst>
              <a:gd name="T0" fmla="*/ 302380 w 21600"/>
              <a:gd name="T1" fmla="*/ 0 h 21600"/>
              <a:gd name="T2" fmla="*/ 302380 w 21600"/>
              <a:gd name="T3" fmla="*/ 567409 h 21600"/>
              <a:gd name="T4" fmla="*/ 64710 w 21600"/>
              <a:gd name="T5" fmla="*/ 1008063 h 21600"/>
              <a:gd name="T6" fmla="*/ 431800 w 21600"/>
              <a:gd name="T7" fmla="*/ 28370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3" rIns="91424" bIns="45713" anchor="ctr"/>
          <a:lstStyle/>
          <a:p>
            <a:endParaRPr lang="en-US"/>
          </a:p>
        </p:txBody>
      </p:sp>
      <p:sp>
        <p:nvSpPr>
          <p:cNvPr id="11274" name="AutoShape 23"/>
          <p:cNvSpPr>
            <a:spLocks noChangeArrowheads="1"/>
          </p:cNvSpPr>
          <p:nvPr/>
        </p:nvSpPr>
        <p:spPr bwMode="auto">
          <a:xfrm>
            <a:off x="5220072" y="3213025"/>
            <a:ext cx="431800" cy="1008063"/>
          </a:xfrm>
          <a:custGeom>
            <a:avLst/>
            <a:gdLst>
              <a:gd name="T0" fmla="*/ 302380 w 21600"/>
              <a:gd name="T1" fmla="*/ 0 h 21600"/>
              <a:gd name="T2" fmla="*/ 302380 w 21600"/>
              <a:gd name="T3" fmla="*/ 567409 h 21600"/>
              <a:gd name="T4" fmla="*/ 64710 w 21600"/>
              <a:gd name="T5" fmla="*/ 1008063 h 21600"/>
              <a:gd name="T6" fmla="*/ 431800 w 21600"/>
              <a:gd name="T7" fmla="*/ 28370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3" rIns="91424" bIns="4571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19250" y="6405563"/>
            <a:ext cx="6192838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/>
              <a:t>Widgets Monitoring Tools - 15/12/2008</a:t>
            </a:r>
          </a:p>
        </p:txBody>
      </p:sp>
      <p:sp>
        <p:nvSpPr>
          <p:cNvPr id="12292" name="Rectangle 12"/>
          <p:cNvSpPr>
            <a:spLocks noChangeArrowheads="1"/>
          </p:cNvSpPr>
          <p:nvPr/>
        </p:nvSpPr>
        <p:spPr bwMode="auto">
          <a:xfrm>
            <a:off x="4716463" y="4944640"/>
            <a:ext cx="4427537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3" rIns="91424" bIns="45713"/>
          <a:lstStyle/>
          <a:p>
            <a:pPr marL="342900" indent="-342900" algn="ctr">
              <a:lnSpc>
                <a:spcPct val="100000"/>
              </a:lnSpc>
              <a:buFontTx/>
              <a:buNone/>
            </a:pPr>
            <a:r>
              <a:rPr lang="en-US" sz="2000" b="1" dirty="0">
                <a:solidFill>
                  <a:srgbClr val="CC3300"/>
                </a:solidFill>
                <a:latin typeface="Trebuchet MS" pitchFamily="34" charset="0"/>
              </a:rPr>
              <a:t>- Group Space Usage -</a:t>
            </a:r>
          </a:p>
          <a:p>
            <a: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/>
              <a:t>Visualize the space each </a:t>
            </a:r>
            <a:r>
              <a:rPr lang="en-US" sz="2000" dirty="0" smtClean="0"/>
              <a:t>physics or detector group </a:t>
            </a:r>
            <a:r>
              <a:rPr lang="en-US" sz="2000" dirty="0"/>
              <a:t>is using at a given site</a:t>
            </a:r>
          </a:p>
        </p:txBody>
      </p:sp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 widgets: Data Management</a:t>
            </a:r>
          </a:p>
        </p:txBody>
      </p:sp>
      <p:pic>
        <p:nvPicPr>
          <p:cNvPr id="12295" name="Picture 5" descr="Download Status Widge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628800"/>
            <a:ext cx="4271962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 descr="Group Usage Widge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91840"/>
            <a:ext cx="414178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107504" y="3356992"/>
            <a:ext cx="42485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3" rIns="91424" bIns="45713"/>
          <a:lstStyle/>
          <a:p>
            <a:pPr marL="342900" indent="-342900" algn="ctr">
              <a:buFontTx/>
              <a:buNone/>
            </a:pPr>
            <a:r>
              <a:rPr lang="en-US" sz="2000" b="1" dirty="0">
                <a:solidFill>
                  <a:srgbClr val="CC3300"/>
                </a:solidFill>
                <a:latin typeface="Trebuchet MS" pitchFamily="34" charset="0"/>
              </a:rPr>
              <a:t> - Dataset Download Status - </a:t>
            </a:r>
          </a:p>
          <a:p>
            <a: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/>
              <a:t>Shows how much (block, files) of a given dataset </a:t>
            </a:r>
            <a:r>
              <a:rPr lang="en-US" sz="2000" dirty="0" smtClean="0"/>
              <a:t>are at a site</a:t>
            </a:r>
            <a:endParaRPr lang="en-US" sz="2000" dirty="0"/>
          </a:p>
          <a:p>
            <a: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/>
              <a:t>Uses DBS/</a:t>
            </a:r>
            <a:r>
              <a:rPr lang="en-US" sz="2000" dirty="0" err="1"/>
              <a:t>PhEDEx</a:t>
            </a:r>
            <a:r>
              <a:rPr lang="en-US" sz="2000" dirty="0"/>
              <a:t> w</a:t>
            </a:r>
            <a:r>
              <a:rPr lang="en-US" sz="2000" dirty="0" smtClean="0"/>
              <a:t>eb services</a:t>
            </a:r>
            <a:endParaRPr lang="en-US" sz="2000" dirty="0"/>
          </a:p>
          <a:p>
            <a: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/>
              <a:t>We are studying ways of providing a </a:t>
            </a:r>
            <a:r>
              <a:rPr lang="en-US" sz="2000" dirty="0" smtClean="0"/>
              <a:t>link to a customized widget each </a:t>
            </a:r>
            <a:r>
              <a:rPr lang="en-US" sz="2000" dirty="0"/>
              <a:t>time a dataset is approved for transfer</a:t>
            </a:r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179388" y="6021288"/>
            <a:ext cx="3821112" cy="322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4" tIns="45713" rIns="91424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>
                <a:hlinkClick r:id="rId2"/>
              </a:rPr>
              <a:t>http://tinyurl.com/datasetdownloadstatus</a:t>
            </a:r>
            <a:endParaRPr lang="en-US" sz="1600"/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4548188" y="6053350"/>
            <a:ext cx="4487862" cy="2936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4" tIns="45713" rIns="91424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sz="1400">
                <a:hlinkClick r:id="rId4"/>
              </a:rPr>
              <a:t>http://farmsmon.pi.infn.it/dcachemon/GroupUsage.html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728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19250" y="6405563"/>
            <a:ext cx="6192838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/>
              <a:t>Widgets Monitoring Tools - 15/12/2008</a:t>
            </a:r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widgets</a:t>
            </a:r>
            <a:r>
              <a:rPr lang="en-US" smtClean="0"/>
              <a:t>: Job load</a:t>
            </a:r>
            <a:endParaRPr lang="en-US" dirty="0" smtClean="0"/>
          </a:p>
        </p:txBody>
      </p:sp>
      <p:pic>
        <p:nvPicPr>
          <p:cNvPr id="13317" name="Picture 5" descr="Dashboard Jobload Widge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47991"/>
            <a:ext cx="4033143" cy="163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Jobload Widget with optio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6792"/>
            <a:ext cx="2752992" cy="470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179388" y="3716338"/>
            <a:ext cx="5688012" cy="186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3" rIns="91424" bIns="45713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 b="1" dirty="0">
                <a:solidFill>
                  <a:srgbClr val="CC3300"/>
                </a:solidFill>
                <a:latin typeface="Trebuchet MS" pitchFamily="34" charset="0"/>
              </a:rPr>
              <a:t>-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b="1" dirty="0">
                <a:solidFill>
                  <a:srgbClr val="CC3300"/>
                </a:solidFill>
                <a:latin typeface="Trebuchet MS" pitchFamily="34" charset="0"/>
              </a:rPr>
              <a:t>Interactive View</a:t>
            </a:r>
            <a:r>
              <a:rPr lang="en-US" sz="2000" dirty="0">
                <a:latin typeface="Trebuchet MS" pitchFamily="34" charset="0"/>
              </a:rPr>
              <a:t>  or </a:t>
            </a:r>
            <a:r>
              <a:rPr lang="en-US" sz="2000" b="1" dirty="0">
                <a:solidFill>
                  <a:srgbClr val="CC3300"/>
                </a:solidFill>
                <a:latin typeface="Trebuchet MS" pitchFamily="34" charset="0"/>
              </a:rPr>
              <a:t>Historic View -</a:t>
            </a:r>
          </a:p>
          <a:p>
            <a: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 smtClean="0"/>
              <a:t>Show plot for any activity </a:t>
            </a:r>
            <a:r>
              <a:rPr lang="en-US" sz="2000"/>
              <a:t>or </a:t>
            </a:r>
            <a:r>
              <a:rPr lang="en-US" sz="2000" smtClean="0"/>
              <a:t>for a </a:t>
            </a:r>
            <a:r>
              <a:rPr lang="en-US" sz="2000" dirty="0"/>
              <a:t>specific one</a:t>
            </a:r>
          </a:p>
          <a:p>
            <a: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/>
              <a:t>Sort by </a:t>
            </a:r>
            <a:r>
              <a:rPr lang="en-US" sz="2000" dirty="0" smtClean="0"/>
              <a:t>Dataset/Activity/User </a:t>
            </a:r>
            <a:r>
              <a:rPr lang="en-US" sz="2000" dirty="0"/>
              <a:t>(interactive)</a:t>
            </a:r>
          </a:p>
          <a:p>
            <a: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/>
              <a:t>3 different plots based on error codes (historic)</a:t>
            </a:r>
          </a:p>
          <a:p>
            <a: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/>
              <a:t>Pie/Bar Chart (historic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1331913" y="5734050"/>
            <a:ext cx="4465637" cy="592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4" tIns="45713" rIns="91424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b="1"/>
              <a:t>Interactive: </a:t>
            </a:r>
            <a:r>
              <a:rPr lang="en-US" sz="1600">
                <a:hlinkClick r:id="rId2"/>
              </a:rPr>
              <a:t>http://tinyurl.com/interactivejobload</a:t>
            </a:r>
            <a:endParaRPr lang="en-US" sz="1600"/>
          </a:p>
          <a:p>
            <a:pPr eaLnBrk="1" hangingPunct="1">
              <a:buFontTx/>
              <a:buNone/>
            </a:pPr>
            <a:r>
              <a:rPr lang="en-US" sz="1600" b="1"/>
              <a:t>Historic: </a:t>
            </a:r>
            <a:r>
              <a:rPr lang="en-US" sz="1600">
                <a:hlinkClick r:id="rId4"/>
              </a:rPr>
              <a:t>http://tinyurl.com/historicaljobload</a:t>
            </a:r>
            <a:endParaRPr lang="en-US" sz="1600"/>
          </a:p>
        </p:txBody>
      </p:sp>
      <p:sp>
        <p:nvSpPr>
          <p:cNvPr id="13321" name="AutoShape 12"/>
          <p:cNvSpPr>
            <a:spLocks noChangeArrowheads="1"/>
          </p:cNvSpPr>
          <p:nvPr/>
        </p:nvSpPr>
        <p:spPr bwMode="auto">
          <a:xfrm>
            <a:off x="1476375" y="3213100"/>
            <a:ext cx="358775" cy="576263"/>
          </a:xfrm>
          <a:prstGeom prst="upArrow">
            <a:avLst>
              <a:gd name="adj1" fmla="val 50000"/>
              <a:gd name="adj2" fmla="val 40155"/>
            </a:avLst>
          </a:pr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3" rIns="91424" bIns="45713" anchor="ctr"/>
          <a:lstStyle/>
          <a:p>
            <a:endParaRPr lang="en-US"/>
          </a:p>
        </p:txBody>
      </p:sp>
      <p:sp>
        <p:nvSpPr>
          <p:cNvPr id="13322" name="AutoShape 13"/>
          <p:cNvSpPr>
            <a:spLocks noChangeArrowheads="1"/>
          </p:cNvSpPr>
          <p:nvPr/>
        </p:nvSpPr>
        <p:spPr bwMode="auto">
          <a:xfrm>
            <a:off x="4516438" y="3197225"/>
            <a:ext cx="1295400" cy="574675"/>
          </a:xfrm>
          <a:custGeom>
            <a:avLst/>
            <a:gdLst>
              <a:gd name="T0" fmla="*/ 820720 w 21600"/>
              <a:gd name="T1" fmla="*/ 0 h 21600"/>
              <a:gd name="T2" fmla="*/ 820720 w 21600"/>
              <a:gd name="T3" fmla="*/ 323468 h 21600"/>
              <a:gd name="T4" fmla="*/ 153229 w 21600"/>
              <a:gd name="T5" fmla="*/ 574675 h 21600"/>
              <a:gd name="T6" fmla="*/ 1295400 w 21600"/>
              <a:gd name="T7" fmla="*/ 16173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580 h 21600"/>
              <a:gd name="T14" fmla="*/ 18346 w 21600"/>
              <a:gd name="T15" fmla="*/ 857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685" y="0"/>
                </a:lnTo>
                <a:lnTo>
                  <a:pt x="13685" y="3580"/>
                </a:lnTo>
                <a:lnTo>
                  <a:pt x="12427" y="3580"/>
                </a:lnTo>
                <a:cubicBezTo>
                  <a:pt x="5564" y="3580"/>
                  <a:pt x="0" y="7421"/>
                  <a:pt x="0" y="12158"/>
                </a:cubicBezTo>
                <a:lnTo>
                  <a:pt x="0" y="21600"/>
                </a:lnTo>
                <a:lnTo>
                  <a:pt x="5109" y="21600"/>
                </a:lnTo>
                <a:lnTo>
                  <a:pt x="5109" y="12158"/>
                </a:lnTo>
                <a:cubicBezTo>
                  <a:pt x="5109" y="10181"/>
                  <a:pt x="8385" y="8578"/>
                  <a:pt x="12427" y="8578"/>
                </a:cubicBezTo>
                <a:lnTo>
                  <a:pt x="13685" y="8578"/>
                </a:lnTo>
                <a:lnTo>
                  <a:pt x="13685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3" rIns="91424" bIns="4571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Example</a:t>
            </a:r>
            <a:r>
              <a:rPr lang="es-ES" dirty="0" smtClean="0"/>
              <a:t> </a:t>
            </a:r>
            <a:r>
              <a:rPr lang="es-ES" dirty="0" err="1" smtClean="0"/>
              <a:t>widgets</a:t>
            </a:r>
            <a:r>
              <a:rPr lang="es-ES" dirty="0" smtClean="0"/>
              <a:t>: </a:t>
            </a:r>
            <a:r>
              <a:rPr lang="es-ES" dirty="0" err="1" smtClean="0"/>
              <a:t>dCache</a:t>
            </a:r>
            <a:r>
              <a:rPr lang="es-ES" dirty="0" smtClean="0"/>
              <a:t> </a:t>
            </a:r>
            <a:r>
              <a:rPr lang="es-ES" dirty="0" err="1" smtClean="0"/>
              <a:t>monitoring</a:t>
            </a:r>
            <a:endParaRPr lang="en-U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63" y="4934183"/>
            <a:ext cx="2846881" cy="139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" y="2339157"/>
            <a:ext cx="3834111" cy="209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2645796" cy="211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65104"/>
            <a:ext cx="2495231" cy="126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148064" y="1772816"/>
            <a:ext cx="4022214" cy="378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3" rIns="91424" bIns="45713">
            <a:spAutoFit/>
          </a:bodyPr>
          <a:lstStyle/>
          <a:p>
            <a: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400" dirty="0" smtClean="0"/>
              <a:t>Built to monitor a local service (</a:t>
            </a:r>
            <a:r>
              <a:rPr lang="en-US" sz="2400" dirty="0" err="1" smtClean="0"/>
              <a:t>dCache</a:t>
            </a:r>
            <a:r>
              <a:rPr lang="en-US" sz="2400" dirty="0" smtClean="0"/>
              <a:t>) in a site</a:t>
            </a:r>
          </a:p>
          <a:p>
            <a: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400" dirty="0" smtClean="0"/>
              <a:t>May be used by:</a:t>
            </a:r>
          </a:p>
          <a:p>
            <a:pPr marL="640080" lvl="1" indent="-274320" algn="just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2000" dirty="0"/>
              <a:t>Other </a:t>
            </a:r>
            <a:r>
              <a:rPr lang="en-US" sz="2000" dirty="0" err="1"/>
              <a:t>dCache</a:t>
            </a:r>
            <a:r>
              <a:rPr lang="en-US" sz="2000" dirty="0"/>
              <a:t> sites</a:t>
            </a:r>
          </a:p>
          <a:p>
            <a:pPr marL="640080" lvl="1" indent="-274320" algn="just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s-ES" sz="2000" dirty="0" err="1"/>
              <a:t>To</a:t>
            </a:r>
            <a:r>
              <a:rPr lang="es-ES" sz="2000" dirty="0"/>
              <a:t> </a:t>
            </a:r>
            <a:r>
              <a:rPr lang="es-ES" sz="2000" dirty="0" err="1"/>
              <a:t>customize</a:t>
            </a:r>
            <a:r>
              <a:rPr lang="es-ES" sz="2000" dirty="0"/>
              <a:t> </a:t>
            </a:r>
            <a:r>
              <a:rPr lang="es-ES" sz="2000" dirty="0" err="1"/>
              <a:t>private</a:t>
            </a:r>
            <a:r>
              <a:rPr lang="es-ES" sz="2000" dirty="0"/>
              <a:t> </a:t>
            </a:r>
            <a:r>
              <a:rPr lang="es-ES" sz="2000" dirty="0" err="1"/>
              <a:t>monitoring</a:t>
            </a:r>
            <a:r>
              <a:rPr lang="es-ES" sz="2000" dirty="0"/>
              <a:t> </a:t>
            </a:r>
            <a:r>
              <a:rPr lang="es-ES" sz="2000" dirty="0" err="1"/>
              <a:t>pages</a:t>
            </a:r>
            <a:r>
              <a:rPr lang="es-ES" sz="2000" dirty="0"/>
              <a:t> </a:t>
            </a:r>
            <a:endParaRPr lang="en-US" sz="2000" dirty="0"/>
          </a:p>
          <a:p>
            <a: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400" dirty="0" smtClean="0"/>
              <a:t>Includes:</a:t>
            </a:r>
          </a:p>
          <a:p>
            <a:pPr marL="640080" lvl="1" indent="-274320" algn="just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s-ES" sz="2000" dirty="0" err="1"/>
              <a:t>dCache</a:t>
            </a:r>
            <a:r>
              <a:rPr lang="es-ES" sz="2000" dirty="0"/>
              <a:t> pools</a:t>
            </a:r>
          </a:p>
          <a:p>
            <a:pPr marL="640080" lvl="1" indent="-274320" algn="just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s-ES" sz="2000" dirty="0" err="1"/>
              <a:t>Internal</a:t>
            </a:r>
            <a:r>
              <a:rPr lang="es-ES" sz="2000" dirty="0"/>
              <a:t> transfer </a:t>
            </a:r>
            <a:r>
              <a:rPr lang="es-ES" sz="2000" dirty="0" err="1"/>
              <a:t>rates</a:t>
            </a:r>
            <a:endParaRPr lang="es-ES" sz="2000" dirty="0"/>
          </a:p>
          <a:p>
            <a:pPr marL="640080" lvl="1" indent="-274320" algn="just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s-ES" sz="2000" dirty="0" err="1"/>
              <a:t>Door</a:t>
            </a:r>
            <a:r>
              <a:rPr lang="es-ES" sz="2000" dirty="0"/>
              <a:t> </a:t>
            </a:r>
            <a:r>
              <a:rPr lang="es-ES" sz="2000" dirty="0" err="1"/>
              <a:t>information</a:t>
            </a:r>
            <a:endParaRPr lang="es-ES" sz="2000" dirty="0"/>
          </a:p>
          <a:p>
            <a:pPr marL="640080" lvl="1" indent="-274320" algn="just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s-ES" sz="2000" dirty="0"/>
              <a:t>Local </a:t>
            </a:r>
            <a:r>
              <a:rPr lang="es-ES" sz="2000" dirty="0" err="1"/>
              <a:t>space</a:t>
            </a:r>
            <a:r>
              <a:rPr lang="es-ES" sz="2000" dirty="0"/>
              <a:t> </a:t>
            </a:r>
            <a:r>
              <a:rPr lang="es-ES" sz="2000" dirty="0" err="1"/>
              <a:t>monitoring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09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Example</a:t>
            </a:r>
            <a:r>
              <a:rPr lang="es-ES" dirty="0" smtClean="0"/>
              <a:t> </a:t>
            </a:r>
            <a:r>
              <a:rPr lang="es-ES" dirty="0" err="1" smtClean="0"/>
              <a:t>widgets</a:t>
            </a:r>
            <a:r>
              <a:rPr lang="es-ES" dirty="0" smtClean="0"/>
              <a:t>: Local </a:t>
            </a:r>
            <a:r>
              <a:rPr lang="es-ES" dirty="0" err="1" smtClean="0"/>
              <a:t>batch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endParaRPr lang="en-U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085" y="1700808"/>
            <a:ext cx="666434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6422171" cy="260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8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Examples</a:t>
            </a:r>
            <a:r>
              <a:rPr lang="es-ES" dirty="0" smtClean="0"/>
              <a:t>: </a:t>
            </a:r>
            <a:r>
              <a:rPr lang="es-ES" dirty="0" err="1" smtClean="0"/>
              <a:t>Agregated</a:t>
            </a:r>
            <a:r>
              <a:rPr lang="es-ES" dirty="0" smtClean="0"/>
              <a:t> in web </a:t>
            </a:r>
            <a:r>
              <a:rPr lang="es-ES" dirty="0" err="1" smtClean="0"/>
              <a:t>portals</a:t>
            </a:r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25</a:t>
            </a:fld>
            <a:endParaRPr lang="es-ES"/>
          </a:p>
        </p:txBody>
      </p:sp>
      <p:pic>
        <p:nvPicPr>
          <p:cNvPr id="9" name="Picture 12" descr="479575487_6febe2c1a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592" y="1509316"/>
            <a:ext cx="1411288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3239867" cy="24304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"/>
          <a:stretch/>
        </p:blipFill>
        <p:spPr bwMode="auto">
          <a:xfrm>
            <a:off x="0" y="1916832"/>
            <a:ext cx="4499992" cy="273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netvibe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63" y="5427688"/>
            <a:ext cx="1765300" cy="404812"/>
          </a:xfrm>
          <a:prstGeom prst="rect">
            <a:avLst/>
          </a:prstGeom>
          <a:solidFill>
            <a:srgbClr val="333333"/>
          </a:solidFill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75" b="4288"/>
          <a:stretch/>
        </p:blipFill>
        <p:spPr bwMode="auto">
          <a:xfrm>
            <a:off x="4618976" y="1783586"/>
            <a:ext cx="4513574" cy="34456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3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7811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000" dirty="0"/>
              <a:t>The widgets technology provides a </a:t>
            </a:r>
            <a:r>
              <a:rPr lang="en-US" sz="2000" dirty="0">
                <a:solidFill>
                  <a:schemeClr val="accent2"/>
                </a:solidFill>
              </a:rPr>
              <a:t>different way</a:t>
            </a:r>
            <a:r>
              <a:rPr lang="en-US" sz="2000" dirty="0"/>
              <a:t> of visualizing the same monitoring </a:t>
            </a:r>
            <a:r>
              <a:rPr lang="en-US" sz="2000" dirty="0" smtClean="0"/>
              <a:t>data</a:t>
            </a:r>
            <a:endParaRPr lang="en-US" sz="2000" dirty="0"/>
          </a:p>
          <a:p>
            <a:pPr lvl="1" algn="just"/>
            <a:r>
              <a:rPr lang="en-US" sz="1800" dirty="0" smtClean="0"/>
              <a:t>Enabling a </a:t>
            </a:r>
            <a:r>
              <a:rPr lang="en-US" sz="1800" dirty="0"/>
              <a:t>great level of personal </a:t>
            </a:r>
            <a:r>
              <a:rPr lang="en-US" sz="1800" dirty="0" smtClean="0">
                <a:solidFill>
                  <a:schemeClr val="accent2"/>
                </a:solidFill>
              </a:rPr>
              <a:t>customization</a:t>
            </a:r>
            <a:endParaRPr lang="en-US" sz="1800" dirty="0">
              <a:solidFill>
                <a:schemeClr val="accent2"/>
              </a:solidFill>
            </a:endParaRPr>
          </a:p>
          <a:p>
            <a:pPr lvl="1" algn="just"/>
            <a:r>
              <a:rPr lang="en-US" sz="1800" dirty="0"/>
              <a:t>Solving the </a:t>
            </a:r>
            <a:r>
              <a:rPr lang="en-US" sz="1800" dirty="0" smtClean="0"/>
              <a:t>problems coming from having </a:t>
            </a:r>
            <a:r>
              <a:rPr lang="en-US" sz="1800" dirty="0"/>
              <a:t>a unique monitoring tool that suits </a:t>
            </a:r>
            <a:r>
              <a:rPr lang="en-US" sz="1800" dirty="0" smtClean="0"/>
              <a:t>everybody </a:t>
            </a:r>
            <a:endParaRPr lang="en-US" sz="1800" dirty="0"/>
          </a:p>
          <a:p>
            <a:pPr algn="just"/>
            <a:r>
              <a:rPr lang="en-US" sz="2000" dirty="0"/>
              <a:t>Widgets based on </a:t>
            </a:r>
            <a:r>
              <a:rPr lang="en-US" sz="2000" dirty="0">
                <a:solidFill>
                  <a:schemeClr val="accent2"/>
                </a:solidFill>
              </a:rPr>
              <a:t>UWA</a:t>
            </a:r>
            <a:r>
              <a:rPr lang="en-US" sz="2000" dirty="0"/>
              <a:t> can be used in a </a:t>
            </a:r>
            <a:r>
              <a:rPr lang="en-US" sz="2000" dirty="0">
                <a:solidFill>
                  <a:schemeClr val="accent2"/>
                </a:solidFill>
              </a:rPr>
              <a:t>great variety of platforms</a:t>
            </a:r>
          </a:p>
          <a:p>
            <a:pPr lvl="1" algn="just"/>
            <a:r>
              <a:rPr lang="en-US" sz="1800" dirty="0"/>
              <a:t>Including the main ones (by number of users) in the market</a:t>
            </a:r>
          </a:p>
          <a:p>
            <a:pPr lvl="1" algn="just"/>
            <a:r>
              <a:rPr lang="en-US" sz="1800" dirty="0"/>
              <a:t>All of them with their advantages, tricks and nice fireworks</a:t>
            </a:r>
          </a:p>
          <a:p>
            <a:pPr algn="just"/>
            <a:r>
              <a:rPr lang="en-US" sz="2000" dirty="0">
                <a:solidFill>
                  <a:schemeClr val="accent2"/>
                </a:solidFill>
              </a:rPr>
              <a:t>Developing</a:t>
            </a:r>
            <a:r>
              <a:rPr lang="en-US" sz="2000" dirty="0"/>
              <a:t> new widgets is rather </a:t>
            </a:r>
            <a:r>
              <a:rPr lang="en-US" sz="2000" dirty="0">
                <a:solidFill>
                  <a:schemeClr val="accent2"/>
                </a:solidFill>
              </a:rPr>
              <a:t>easy</a:t>
            </a:r>
          </a:p>
          <a:p>
            <a:pPr lvl="1" algn="just"/>
            <a:r>
              <a:rPr lang="en-US" sz="1800" dirty="0"/>
              <a:t>Only a bit of </a:t>
            </a:r>
            <a:r>
              <a:rPr lang="en-US" sz="1800" dirty="0" smtClean="0"/>
              <a:t>XHTML </a:t>
            </a:r>
            <a:r>
              <a:rPr lang="en-US" sz="1800" dirty="0"/>
              <a:t>and </a:t>
            </a:r>
            <a:r>
              <a:rPr lang="en-US" sz="1800" dirty="0" smtClean="0"/>
              <a:t>JavaScript </a:t>
            </a:r>
            <a:r>
              <a:rPr lang="en-US" sz="1800" dirty="0"/>
              <a:t>is required</a:t>
            </a:r>
          </a:p>
          <a:p>
            <a:pPr lvl="1" algn="just"/>
            <a:r>
              <a:rPr lang="en-US" sz="1800" dirty="0"/>
              <a:t>Provided there are good web </a:t>
            </a:r>
            <a:r>
              <a:rPr lang="en-US" sz="1800" dirty="0" smtClean="0"/>
              <a:t>services accessible</a:t>
            </a:r>
          </a:p>
          <a:p>
            <a:pPr lvl="1" algn="just"/>
            <a:r>
              <a:rPr lang="en-US" sz="1800" dirty="0" smtClean="0"/>
              <a:t>Changes in the API or improvements are quickly propagated to the users</a:t>
            </a:r>
          </a:p>
          <a:p>
            <a:pPr algn="just"/>
            <a:r>
              <a:rPr lang="en-US" sz="2100" dirty="0" smtClean="0"/>
              <a:t>The tools presented here are not to be seen as replacements to the current various  dedicated and quite complete monitoring systems out there:</a:t>
            </a:r>
          </a:p>
          <a:p>
            <a:pPr lvl="1" algn="just"/>
            <a:r>
              <a:rPr lang="en-US" sz="1800" dirty="0" smtClean="0"/>
              <a:t>It </a:t>
            </a:r>
            <a:r>
              <a:rPr lang="en-US" sz="1800" dirty="0"/>
              <a:t>should be </a:t>
            </a:r>
            <a:r>
              <a:rPr lang="en-US" sz="1800" dirty="0" smtClean="0"/>
              <a:t>better though </a:t>
            </a:r>
            <a:r>
              <a:rPr lang="en-US" sz="1800" dirty="0"/>
              <a:t>as a orthogonal complement to </a:t>
            </a:r>
            <a:r>
              <a:rPr lang="en-US" sz="1800" dirty="0" smtClean="0"/>
              <a:t>them</a:t>
            </a:r>
          </a:p>
          <a:p>
            <a:pPr algn="just"/>
            <a:r>
              <a:rPr lang="en-US" sz="2100" dirty="0" smtClean="0"/>
              <a:t>Widgets are being </a:t>
            </a:r>
            <a:r>
              <a:rPr lang="en-US" sz="2100" dirty="0" smtClean="0">
                <a:solidFill>
                  <a:schemeClr val="accent2"/>
                </a:solidFill>
              </a:rPr>
              <a:t>efficiently used</a:t>
            </a:r>
            <a:r>
              <a:rPr lang="en-US" sz="2100" dirty="0" smtClean="0"/>
              <a:t> to monitor the </a:t>
            </a:r>
            <a:r>
              <a:rPr lang="en-US" sz="2100" dirty="0" smtClean="0">
                <a:solidFill>
                  <a:schemeClr val="accent2"/>
                </a:solidFill>
              </a:rPr>
              <a:t>CMS Computing services</a:t>
            </a:r>
            <a:endParaRPr lang="en-US" sz="2100" dirty="0" smtClean="0"/>
          </a:p>
          <a:p>
            <a:pPr lvl="1" algn="just"/>
            <a:endParaRPr lang="en-US" sz="1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4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References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CMS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Twiki</a:t>
            </a:r>
            <a:r>
              <a:rPr lang="en-US" dirty="0" smtClean="0"/>
              <a:t> for widgets:</a:t>
            </a:r>
            <a:br>
              <a:rPr lang="en-US" dirty="0" smtClean="0"/>
            </a:br>
            <a:r>
              <a:rPr lang="en-US" dirty="0">
                <a:hlinkClick r:id="rId2"/>
              </a:rPr>
              <a:t>https://twiki.cern.ch/twiki/bin/viewauth/CMS/WidgetsMonitoring</a:t>
            </a:r>
            <a:endParaRPr lang="en-US" dirty="0"/>
          </a:p>
          <a:p>
            <a:pPr lvl="1"/>
            <a:r>
              <a:rPr lang="en-US" dirty="0" smtClean="0"/>
              <a:t>Widgets Code:</a:t>
            </a:r>
            <a:br>
              <a:rPr lang="en-US" dirty="0" smtClean="0"/>
            </a:br>
            <a:r>
              <a:rPr lang="en-US" dirty="0">
                <a:hlinkClick r:id="rId3"/>
              </a:rPr>
              <a:t>http://cmssw.cvs.cern.ch/cgi-bin/cmssw.cgi/UserCode/IGonzalez/widgets/</a:t>
            </a:r>
            <a:endParaRPr lang="en-US" dirty="0" smtClean="0"/>
          </a:p>
          <a:p>
            <a:r>
              <a:rPr lang="en-US" dirty="0" smtClean="0"/>
              <a:t>Universal Widget API:</a:t>
            </a:r>
          </a:p>
          <a:p>
            <a:pPr lvl="1"/>
            <a:r>
              <a:rPr lang="en-US" dirty="0" smtClean="0"/>
              <a:t>Documentation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http://dev.netvibes.com</a:t>
            </a:r>
            <a:endParaRPr lang="en-US" dirty="0" smtClean="0"/>
          </a:p>
          <a:p>
            <a:pPr lvl="1"/>
            <a:r>
              <a:rPr lang="en-US" dirty="0" err="1" smtClean="0"/>
              <a:t>Netvibes</a:t>
            </a:r>
            <a:r>
              <a:rPr lang="en-US" dirty="0" smtClean="0"/>
              <a:t> Ecosystem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hlinkClick r:id="rId5"/>
              </a:rPr>
              <a:t>http://eco.netvibes.com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 smtClean="0"/>
              <a:t>Portals:</a:t>
            </a:r>
          </a:p>
          <a:p>
            <a:pPr lvl="1"/>
            <a:r>
              <a:rPr lang="en-US" dirty="0" err="1" smtClean="0"/>
              <a:t>Netvibes</a:t>
            </a:r>
            <a:r>
              <a:rPr lang="en-US" dirty="0" smtClean="0"/>
              <a:t>: </a:t>
            </a:r>
            <a:r>
              <a:rPr lang="en-US" dirty="0" smtClean="0">
                <a:hlinkClick r:id="rId6"/>
              </a:rPr>
              <a:t>http://www.netvibes.com</a:t>
            </a:r>
            <a:endParaRPr lang="en-US" dirty="0" smtClean="0"/>
          </a:p>
          <a:p>
            <a:pPr lvl="1"/>
            <a:r>
              <a:rPr lang="en-US" dirty="0" err="1" smtClean="0"/>
              <a:t>iGoogle</a:t>
            </a:r>
            <a:r>
              <a:rPr lang="en-US" dirty="0" smtClean="0"/>
              <a:t>: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 smtClean="0">
                <a:sym typeface="Wingdings" pitchFamily="2" charset="2"/>
                <a:hlinkClick r:id="rId7"/>
              </a:rPr>
              <a:t>://www.google.com/ig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6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tx1"/>
          </a:solidFill>
        </p:spPr>
        <p:txBody>
          <a:bodyPr/>
          <a:lstStyle/>
          <a:p>
            <a:r>
              <a:rPr lang="es-ES" dirty="0" smtClean="0"/>
              <a:t>  </a:t>
            </a:r>
            <a:r>
              <a:rPr lang="es-ES" dirty="0" err="1" smtClean="0">
                <a:solidFill>
                  <a:schemeClr val="bg2">
                    <a:lumMod val="90000"/>
                  </a:schemeClr>
                </a:solidFill>
              </a:rPr>
              <a:t>This</a:t>
            </a:r>
            <a:r>
              <a:rPr lang="es-E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2">
                    <a:lumMod val="90000"/>
                  </a:schemeClr>
                </a:solidFill>
              </a:rPr>
              <a:t>is</a:t>
            </a:r>
            <a:r>
              <a:rPr lang="es-E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2">
                    <a:lumMod val="90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2">
                    <a:lumMod val="90000"/>
                  </a:schemeClr>
                </a:solidFill>
              </a:rPr>
              <a:t>end</a:t>
            </a:r>
            <a:r>
              <a:rPr lang="es-ES" dirty="0" smtClean="0">
                <a:solidFill>
                  <a:schemeClr val="bg2">
                    <a:lumMod val="90000"/>
                  </a:schemeClr>
                </a:solidFill>
              </a:rPr>
              <a:t>…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506172"/>
            <a:ext cx="9144000" cy="4899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VERY MUCH FOR YOUR ATTENTION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 and comments are very welcome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09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…and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remarks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7091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developed our experience with widgets in the context of the computing tasks at the CMS collaboration</a:t>
            </a:r>
          </a:p>
          <a:p>
            <a:pPr lvl="1"/>
            <a:r>
              <a:rPr lang="es-ES" dirty="0" smtClean="0"/>
              <a:t>…</a:t>
            </a:r>
            <a:r>
              <a:rPr lang="en-US" dirty="0" smtClean="0"/>
              <a:t>but we believe this work can be extrapolated to many other environments</a:t>
            </a:r>
          </a:p>
          <a:p>
            <a:pPr algn="just"/>
            <a:r>
              <a:rPr lang="en-US" dirty="0" smtClean="0"/>
              <a:t>While we have made an effort to show examples for every widget platform  supported, we </a:t>
            </a:r>
            <a:r>
              <a:rPr lang="en-US" dirty="0"/>
              <a:t>have no easy access to </a:t>
            </a:r>
            <a:r>
              <a:rPr lang="en-US" dirty="0" smtClean="0"/>
              <a:t>some of them and therefore you might not see how our work looks like there</a:t>
            </a:r>
          </a:p>
          <a:p>
            <a:pPr lvl="1"/>
            <a:r>
              <a:rPr lang="en-US" dirty="0" smtClean="0"/>
              <a:t>Just try and let us know</a:t>
            </a:r>
            <a:r>
              <a:rPr lang="es-ES" dirty="0" smtClean="0"/>
              <a:t>!</a:t>
            </a:r>
          </a:p>
          <a:p>
            <a:pPr algn="just"/>
            <a:r>
              <a:rPr lang="en-US" dirty="0" smtClean="0"/>
              <a:t>This </a:t>
            </a:r>
            <a:r>
              <a:rPr lang="en-US" dirty="0"/>
              <a:t>presentation will be mostly devoted </a:t>
            </a:r>
            <a:r>
              <a:rPr lang="en-US" dirty="0" smtClean="0"/>
              <a:t> to why widgets are a good idea to monitor stuff, how they can be built and some examples</a:t>
            </a:r>
          </a:p>
          <a:p>
            <a:pPr lvl="1" algn="just"/>
            <a:r>
              <a:rPr lang="en-US" dirty="0" smtClean="0"/>
              <a:t>For a comprehensive list of widgets developed in the CMS environment, please refer to the documentation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1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Monitoring the world…</a:t>
            </a:r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4</a:t>
            </a:fld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7091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data useful</a:t>
            </a:r>
            <a:r>
              <a:rPr lang="en-US" dirty="0"/>
              <a:t> for monitoring is usually </a:t>
            </a:r>
            <a:r>
              <a:rPr lang="en-US" dirty="0">
                <a:solidFill>
                  <a:schemeClr val="accent2"/>
                </a:solidFill>
              </a:rPr>
              <a:t>scattered</a:t>
            </a:r>
            <a:r>
              <a:rPr lang="en-US" dirty="0"/>
              <a:t> over several </a:t>
            </a:r>
            <a:r>
              <a:rPr lang="en-US" dirty="0">
                <a:solidFill>
                  <a:schemeClr val="accent2"/>
                </a:solidFill>
              </a:rPr>
              <a:t>databases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web pages </a:t>
            </a:r>
            <a:r>
              <a:rPr lang="en-US" dirty="0"/>
              <a:t>(central or local) and </a:t>
            </a:r>
            <a:r>
              <a:rPr lang="en-US" dirty="0">
                <a:solidFill>
                  <a:schemeClr val="accent2"/>
                </a:solidFill>
              </a:rPr>
              <a:t>systems</a:t>
            </a:r>
          </a:p>
          <a:p>
            <a:pPr lvl="1"/>
            <a:r>
              <a:rPr lang="en-US" dirty="0"/>
              <a:t>A myriad of more or less complex web pages provide access to (usually) project related plots and numbers</a:t>
            </a:r>
          </a:p>
          <a:p>
            <a:r>
              <a:rPr lang="en-US" dirty="0">
                <a:solidFill>
                  <a:schemeClr val="accent2"/>
                </a:solidFill>
              </a:rPr>
              <a:t>Users</a:t>
            </a:r>
            <a:r>
              <a:rPr lang="en-US" dirty="0"/>
              <a:t>, experiment </a:t>
            </a:r>
            <a:r>
              <a:rPr lang="en-US" dirty="0">
                <a:solidFill>
                  <a:schemeClr val="accent2"/>
                </a:solidFill>
              </a:rPr>
              <a:t>supervisors</a:t>
            </a:r>
            <a:r>
              <a:rPr lang="en-US" dirty="0"/>
              <a:t>, service </a:t>
            </a:r>
            <a:r>
              <a:rPr lang="en-US" dirty="0">
                <a:solidFill>
                  <a:schemeClr val="accent2"/>
                </a:solidFill>
              </a:rPr>
              <a:t>operators</a:t>
            </a:r>
            <a:r>
              <a:rPr lang="en-US" dirty="0"/>
              <a:t> and system </a:t>
            </a:r>
            <a:r>
              <a:rPr lang="en-US" dirty="0">
                <a:solidFill>
                  <a:schemeClr val="accent2"/>
                </a:solidFill>
              </a:rPr>
              <a:t>administrators</a:t>
            </a:r>
            <a:r>
              <a:rPr lang="en-US" dirty="0"/>
              <a:t> are interested in </a:t>
            </a:r>
            <a:r>
              <a:rPr lang="en-US" dirty="0">
                <a:solidFill>
                  <a:schemeClr val="accent2"/>
                </a:solidFill>
              </a:rPr>
              <a:t>different types of information</a:t>
            </a:r>
          </a:p>
          <a:p>
            <a:pPr lvl="1"/>
            <a:r>
              <a:rPr lang="en-US" dirty="0"/>
              <a:t>Different operators need to </a:t>
            </a:r>
            <a:r>
              <a:rPr lang="en-US" dirty="0">
                <a:solidFill>
                  <a:schemeClr val="accent2"/>
                </a:solidFill>
              </a:rPr>
              <a:t>monitor different data</a:t>
            </a:r>
            <a:r>
              <a:rPr lang="en-US" dirty="0"/>
              <a:t> from, sometimes, the same sources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Responsibilities are split in different ways </a:t>
            </a:r>
            <a:r>
              <a:rPr lang="en-US" dirty="0"/>
              <a:t>at different </a:t>
            </a:r>
            <a:r>
              <a:rPr lang="en-US" dirty="0" smtClean="0"/>
              <a:t>places or </a:t>
            </a:r>
            <a:r>
              <a:rPr lang="en-US" dirty="0"/>
              <a:t>may change over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People looking after something (site, service,…) know better the </a:t>
            </a:r>
            <a:r>
              <a:rPr lang="en-US" dirty="0" smtClean="0">
                <a:solidFill>
                  <a:schemeClr val="accent2"/>
                </a:solidFill>
              </a:rPr>
              <a:t>strong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weak points</a:t>
            </a:r>
          </a:p>
          <a:p>
            <a:pPr lvl="1"/>
            <a:r>
              <a:rPr lang="en-US" dirty="0" smtClean="0"/>
              <a:t>They would like to </a:t>
            </a:r>
            <a:r>
              <a:rPr lang="en-US" dirty="0" smtClean="0">
                <a:solidFill>
                  <a:schemeClr val="accent2"/>
                </a:solidFill>
              </a:rPr>
              <a:t>focus</a:t>
            </a:r>
            <a:r>
              <a:rPr lang="en-US" dirty="0" smtClean="0"/>
              <a:t> their monitoring efforts on those aspects that are </a:t>
            </a:r>
            <a:r>
              <a:rPr lang="en-US" dirty="0" smtClean="0">
                <a:solidFill>
                  <a:schemeClr val="accent2"/>
                </a:solidFill>
              </a:rPr>
              <a:t>unstable </a:t>
            </a:r>
            <a:r>
              <a:rPr lang="en-US" dirty="0" smtClean="0"/>
              <a:t>or more </a:t>
            </a:r>
            <a:r>
              <a:rPr lang="en-US" dirty="0" smtClean="0">
                <a:solidFill>
                  <a:schemeClr val="accent2"/>
                </a:solidFill>
              </a:rPr>
              <a:t>prone to failure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Monitoring</a:t>
            </a:r>
            <a:r>
              <a:rPr lang="es-ES" dirty="0" smtClean="0"/>
              <a:t> </a:t>
            </a:r>
            <a:r>
              <a:rPr lang="es-ES" dirty="0" err="1" smtClean="0"/>
              <a:t>solution</a:t>
            </a:r>
            <a:r>
              <a:rPr lang="es-ES" dirty="0" smtClean="0"/>
              <a:t> 0 (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even</a:t>
            </a:r>
            <a:r>
              <a:rPr lang="es-ES" dirty="0" smtClean="0"/>
              <a:t> -1)</a:t>
            </a:r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5</a:t>
            </a:fld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6192688" cy="4495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Scanning </a:t>
            </a:r>
            <a:r>
              <a:rPr lang="en-US" dirty="0" smtClean="0"/>
              <a:t>recursively through </a:t>
            </a:r>
            <a:r>
              <a:rPr lang="en-US" dirty="0" smtClean="0">
                <a:solidFill>
                  <a:schemeClr val="accent2"/>
                </a:solidFill>
              </a:rPr>
              <a:t>a set of web pages</a:t>
            </a:r>
          </a:p>
          <a:p>
            <a:pPr lvl="1"/>
            <a:r>
              <a:rPr lang="en-US" dirty="0" smtClean="0"/>
              <a:t>Not very practical</a:t>
            </a:r>
          </a:p>
          <a:p>
            <a:pPr lvl="1"/>
            <a:r>
              <a:rPr lang="en-US" dirty="0" smtClean="0"/>
              <a:t>Click! Click! Click!…</a:t>
            </a:r>
          </a:p>
          <a:p>
            <a:pPr lvl="1"/>
            <a:r>
              <a:rPr lang="en-US" dirty="0" smtClean="0"/>
              <a:t>… even if you keep all the links together in another web page</a:t>
            </a:r>
          </a:p>
          <a:p>
            <a:pPr lvl="1"/>
            <a:r>
              <a:rPr lang="en-US" dirty="0" smtClean="0"/>
              <a:t>… even if you manage to have all the links up to date</a:t>
            </a:r>
          </a:p>
          <a:p>
            <a:pPr lvl="1"/>
            <a:r>
              <a:rPr lang="es-ES" dirty="0" smtClean="0"/>
              <a:t>…</a:t>
            </a:r>
            <a:endParaRPr lang="en-US" dirty="0"/>
          </a:p>
        </p:txBody>
      </p:sp>
      <p:pic>
        <p:nvPicPr>
          <p:cNvPr id="11" name="Picture 3" descr="C:\Users\iglez\AppData\Local\Microsoft\Windows\Temporary Internet Files\Content.IE5\HPPNW9P7\MC9003454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645771" cy="65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iglez\AppData\Local\Microsoft\Windows\Temporary Internet Files\Content.IE5\HPPNW9P7\MC9003454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31" y="4005064"/>
            <a:ext cx="645771" cy="65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965794" y="2012972"/>
            <a:ext cx="1944216" cy="1920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Monitoring</a:t>
            </a:r>
            <a:r>
              <a:rPr lang="es-ES" sz="2000" b="1" dirty="0" smtClean="0"/>
              <a:t> XYZ</a:t>
            </a:r>
          </a:p>
          <a:p>
            <a:pPr algn="ctr"/>
            <a:endParaRPr lang="es-E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u="sng" dirty="0" smtClean="0"/>
              <a:t>URL 1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u="sng" dirty="0" smtClean="0"/>
              <a:t>URL 2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…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u="sng" dirty="0" smtClean="0"/>
              <a:t>URL N</a:t>
            </a:r>
            <a:r>
              <a:rPr lang="es-ES" dirty="0" smtClean="0"/>
              <a:t> (N</a:t>
            </a:r>
            <a:r>
              <a:rPr lang="es-ES" dirty="0" smtClean="0">
                <a:sym typeface="Wingdings" pitchFamily="2" charset="2"/>
              </a:rPr>
              <a:t>∞)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94"/>
          <a:stretch/>
        </p:blipFill>
        <p:spPr bwMode="auto">
          <a:xfrm>
            <a:off x="6962677" y="1937538"/>
            <a:ext cx="1949714" cy="69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iglez\AppData\Local\Microsoft\Windows\Temporary Internet Files\Content.IE5\HPPNW9P7\MC9003454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571465"/>
            <a:ext cx="645771" cy="65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Monitoring solution 1: Customized web</a:t>
            </a:r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6</a:t>
            </a:fld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251520" y="3356992"/>
            <a:ext cx="6480720" cy="2952328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solidFill>
                  <a:schemeClr val="accent2"/>
                </a:solidFill>
              </a:rPr>
              <a:t>Personal/Institutional monitoring web </a:t>
            </a:r>
            <a:r>
              <a:rPr lang="en-US" sz="2200" dirty="0">
                <a:solidFill>
                  <a:schemeClr val="accent2"/>
                </a:solidFill>
              </a:rPr>
              <a:t>pages </a:t>
            </a:r>
            <a:r>
              <a:rPr lang="en-US" sz="2200" dirty="0"/>
              <a:t>aggregating these data can be built easily based on that</a:t>
            </a:r>
          </a:p>
          <a:p>
            <a:pPr lvl="1" algn="just"/>
            <a:r>
              <a:rPr lang="en-US" sz="1800" dirty="0"/>
              <a:t>Each </a:t>
            </a:r>
            <a:r>
              <a:rPr lang="en-US" sz="1800" dirty="0" smtClean="0"/>
              <a:t>individual needs to build </a:t>
            </a:r>
            <a:r>
              <a:rPr lang="en-US" sz="1800" dirty="0"/>
              <a:t>its own HTML file</a:t>
            </a:r>
          </a:p>
          <a:p>
            <a:pPr lvl="1" algn="just"/>
            <a:r>
              <a:rPr lang="en-US" sz="1800" dirty="0"/>
              <a:t>API changes (they happen!) means all individuals have to change their HTML </a:t>
            </a:r>
            <a:r>
              <a:rPr lang="en-US" sz="1800" dirty="0" smtClean="0"/>
              <a:t>files</a:t>
            </a:r>
          </a:p>
          <a:p>
            <a:pPr lvl="1" algn="just"/>
            <a:r>
              <a:rPr lang="es-ES" sz="1800" dirty="0" err="1" smtClean="0"/>
              <a:t>Each</a:t>
            </a:r>
            <a:r>
              <a:rPr lang="es-ES" sz="1800" dirty="0" smtClean="0"/>
              <a:t> «</a:t>
            </a:r>
            <a:r>
              <a:rPr lang="es-ES" sz="1800" dirty="0" err="1" smtClean="0"/>
              <a:t>user</a:t>
            </a:r>
            <a:r>
              <a:rPr lang="es-ES" sz="1800" dirty="0" smtClean="0"/>
              <a:t>» </a:t>
            </a:r>
            <a:r>
              <a:rPr lang="es-ES" sz="1800" dirty="0" err="1" smtClean="0"/>
              <a:t>needs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master HTML (and </a:t>
            </a:r>
            <a:r>
              <a:rPr lang="es-ES" sz="1800" dirty="0" err="1" smtClean="0"/>
              <a:t>possibly</a:t>
            </a:r>
            <a:r>
              <a:rPr lang="es-ES" sz="1800" dirty="0" smtClean="0"/>
              <a:t> </a:t>
            </a:r>
            <a:r>
              <a:rPr lang="es-ES" sz="1800" dirty="0" err="1" smtClean="0"/>
              <a:t>Javascript</a:t>
            </a:r>
            <a:r>
              <a:rPr lang="es-ES" sz="1800" dirty="0" smtClean="0"/>
              <a:t>)</a:t>
            </a:r>
            <a:endParaRPr lang="en-US" sz="1800" dirty="0"/>
          </a:p>
          <a:p>
            <a:endParaRPr lang="en-US" sz="2800" dirty="0"/>
          </a:p>
        </p:txBody>
      </p:sp>
      <p:pic>
        <p:nvPicPr>
          <p:cNvPr id="2052" name="Picture 4" descr="http://t2.gstatic.com/images?q=tbn:ANd9GcQwUFPhdnw1frbsVCv1hS-FJYzg6PYpjSOFGPGVDV4ncI2MW9s&amp;t=1&amp;usg=__wNxlhHGXzv8XOM1XaSYqiogubIQ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22179"/>
            <a:ext cx="2143125" cy="2143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1.gstatic.com/images?q=tbn:ANd9GcQ2VJ9-J9nShJcXJS-UqnhgryGfF1GWYtmpsWcSLTPFAtw5EtU&amp;t=1&amp;usg=__h9DoUAnGPhZ7K1yvTMt7IykP-iU=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39"/>
          <a:stretch/>
        </p:blipFill>
        <p:spPr bwMode="auto">
          <a:xfrm>
            <a:off x="6867180" y="3678404"/>
            <a:ext cx="2163600" cy="3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4 Marcador de contenido"/>
          <p:cNvSpPr txBox="1">
            <a:spLocks/>
          </p:cNvSpPr>
          <p:nvPr/>
        </p:nvSpPr>
        <p:spPr>
          <a:xfrm>
            <a:off x="251520" y="1600200"/>
            <a:ext cx="8640960" cy="67667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lang="es-ES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Fortunately most systems can be thought also as </a:t>
            </a:r>
            <a:r>
              <a:rPr lang="en-US" dirty="0" smtClean="0">
                <a:solidFill>
                  <a:schemeClr val="accent2"/>
                </a:solidFill>
              </a:rPr>
              <a:t>web services </a:t>
            </a:r>
            <a:r>
              <a:rPr lang="en-US" dirty="0" smtClean="0"/>
              <a:t>providing monitoring data through a more or less simple </a:t>
            </a:r>
            <a:r>
              <a:rPr lang="en-US" dirty="0" smtClean="0">
                <a:solidFill>
                  <a:schemeClr val="accent2"/>
                </a:solidFill>
              </a:rPr>
              <a:t>API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11 Flecha a la derecha con bandas"/>
          <p:cNvSpPr/>
          <p:nvPr/>
        </p:nvSpPr>
        <p:spPr>
          <a:xfrm rot="5400000">
            <a:off x="683568" y="2348880"/>
            <a:ext cx="1080120" cy="7920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Monitoring solution 2: Widgets</a:t>
            </a:r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7</a:t>
            </a:fld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6766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Fortunately most systems can be thought also as </a:t>
            </a:r>
            <a:r>
              <a:rPr lang="en-US" dirty="0">
                <a:solidFill>
                  <a:schemeClr val="accent2"/>
                </a:solidFill>
              </a:rPr>
              <a:t>web services </a:t>
            </a:r>
            <a:r>
              <a:rPr lang="en-US" dirty="0"/>
              <a:t>providing monitoring data through a more or less simple </a:t>
            </a:r>
            <a:r>
              <a:rPr lang="en-US" dirty="0" smtClean="0">
                <a:solidFill>
                  <a:schemeClr val="accent2"/>
                </a:solidFill>
              </a:rPr>
              <a:t>API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5 Flecha a la derecha con bandas"/>
          <p:cNvSpPr/>
          <p:nvPr/>
        </p:nvSpPr>
        <p:spPr>
          <a:xfrm rot="5400000">
            <a:off x="683568" y="2348880"/>
            <a:ext cx="1080120" cy="7920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Marcador de contenido"/>
          <p:cNvSpPr txBox="1">
            <a:spLocks/>
          </p:cNvSpPr>
          <p:nvPr/>
        </p:nvSpPr>
        <p:spPr>
          <a:xfrm>
            <a:off x="251520" y="3429000"/>
            <a:ext cx="6840760" cy="3024336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lang="es-ES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600" dirty="0" smtClean="0">
                <a:solidFill>
                  <a:schemeClr val="accent2"/>
                </a:solidFill>
              </a:rPr>
              <a:t>Provide </a:t>
            </a:r>
            <a:r>
              <a:rPr lang="en-US" sz="4600" dirty="0" smtClean="0"/>
              <a:t>a set of more or less </a:t>
            </a:r>
            <a:r>
              <a:rPr lang="en-US" sz="4600" dirty="0" smtClean="0">
                <a:solidFill>
                  <a:schemeClr val="accent2"/>
                </a:solidFill>
              </a:rPr>
              <a:t>general customizable widgets</a:t>
            </a:r>
            <a:r>
              <a:rPr lang="en-US" sz="4600" dirty="0" smtClean="0"/>
              <a:t> that can be </a:t>
            </a:r>
            <a:r>
              <a:rPr lang="en-US" sz="4600" dirty="0" smtClean="0">
                <a:solidFill>
                  <a:schemeClr val="accent2"/>
                </a:solidFill>
              </a:rPr>
              <a:t>aggregated</a:t>
            </a:r>
            <a:r>
              <a:rPr lang="en-US" sz="4600" dirty="0" smtClean="0"/>
              <a:t> to form </a:t>
            </a:r>
            <a:r>
              <a:rPr lang="en-US" sz="4600" dirty="0" smtClean="0">
                <a:solidFill>
                  <a:schemeClr val="accent2"/>
                </a:solidFill>
              </a:rPr>
              <a:t>private or public monitoring web pages</a:t>
            </a:r>
          </a:p>
          <a:p>
            <a:pPr lvl="1" algn="just"/>
            <a:r>
              <a:rPr lang="en-US" sz="3800" dirty="0" smtClean="0"/>
              <a:t>Widgets </a:t>
            </a:r>
            <a:r>
              <a:rPr lang="en-US" sz="3800" dirty="0"/>
              <a:t>are single, although not necessarily simple, units of information (monitoring data, for example) </a:t>
            </a:r>
            <a:r>
              <a:rPr lang="en-US" sz="3800" dirty="0" smtClean="0"/>
              <a:t>…</a:t>
            </a:r>
          </a:p>
          <a:p>
            <a:pPr lvl="1" algn="just"/>
            <a:r>
              <a:rPr lang="en-US" sz="3800" dirty="0" smtClean="0"/>
              <a:t>… that </a:t>
            </a:r>
            <a:r>
              <a:rPr lang="en-US" sz="3800" dirty="0"/>
              <a:t>can also be built on top of those web </a:t>
            </a:r>
            <a:r>
              <a:rPr lang="en-US" sz="3800" dirty="0" smtClean="0"/>
              <a:t>services…</a:t>
            </a:r>
            <a:endParaRPr lang="en-US" sz="3800" dirty="0"/>
          </a:p>
          <a:p>
            <a:pPr lvl="1" algn="just"/>
            <a:r>
              <a:rPr lang="en-US" sz="3800" dirty="0"/>
              <a:t>… that users can select and aggregate </a:t>
            </a:r>
            <a:r>
              <a:rPr lang="en-US" sz="3800" dirty="0" smtClean="0"/>
              <a:t>to (at least one of) the </a:t>
            </a:r>
            <a:r>
              <a:rPr lang="en-US" sz="3800" dirty="0"/>
              <a:t>platforms in the </a:t>
            </a:r>
            <a:r>
              <a:rPr lang="en-US" sz="3800" dirty="0" smtClean="0"/>
              <a:t>market: </a:t>
            </a:r>
            <a:r>
              <a:rPr lang="en-US" sz="3800" dirty="0" err="1" smtClean="0"/>
              <a:t>Netvibes</a:t>
            </a:r>
            <a:r>
              <a:rPr lang="en-US" sz="3800" dirty="0"/>
              <a:t>, </a:t>
            </a:r>
            <a:r>
              <a:rPr lang="en-US" sz="3800" dirty="0" err="1"/>
              <a:t>iGoogle</a:t>
            </a:r>
            <a:r>
              <a:rPr lang="en-US" sz="3800" dirty="0"/>
              <a:t>, Apple </a:t>
            </a:r>
            <a:r>
              <a:rPr lang="en-US" sz="3800" dirty="0" smtClean="0"/>
              <a:t>DB, etc…</a:t>
            </a:r>
            <a:endParaRPr lang="en-US" sz="3800" dirty="0"/>
          </a:p>
          <a:p>
            <a:pPr lvl="1" algn="just"/>
            <a:r>
              <a:rPr lang="en-US" sz="3800" dirty="0"/>
              <a:t>… knowing that if some API or service is modified, the fixes propagates automatically to </a:t>
            </a:r>
            <a:r>
              <a:rPr lang="en-US" sz="3800" dirty="0" smtClean="0"/>
              <a:t>them</a:t>
            </a:r>
            <a:endParaRPr lang="en-US" sz="38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835696" y="2276872"/>
            <a:ext cx="6984775" cy="936104"/>
          </a:xfrm>
          <a:prstGeom prst="roundRect">
            <a:avLst>
              <a:gd name="adj" fmla="val 1851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b="1" dirty="0" smtClean="0"/>
              <a:t>Web </a:t>
            </a:r>
            <a:r>
              <a:rPr lang="es-ES" sz="1600" b="1" dirty="0" err="1" smtClean="0"/>
              <a:t>widget</a:t>
            </a:r>
            <a:r>
              <a:rPr lang="es-ES" sz="1600" b="1" dirty="0" smtClean="0"/>
              <a:t> </a:t>
            </a:r>
            <a:r>
              <a:rPr lang="es-ES" sz="1600" b="1" dirty="0"/>
              <a:t>(</a:t>
            </a:r>
            <a:r>
              <a:rPr lang="es-ES" sz="1600" b="1" i="1" dirty="0"/>
              <a:t>Wikipedia</a:t>
            </a:r>
            <a:r>
              <a:rPr lang="es-ES" sz="1600" b="1" dirty="0"/>
              <a:t>): </a:t>
            </a:r>
            <a:r>
              <a:rPr lang="en-US" sz="1600" b="1" i="1" dirty="0"/>
              <a:t> </a:t>
            </a:r>
            <a:r>
              <a:rPr lang="en-US" sz="1600" i="1" dirty="0"/>
              <a:t>It's a small application that can be installed and executed within a web page by an end </a:t>
            </a:r>
            <a:r>
              <a:rPr lang="en-US" sz="1600" i="1" dirty="0" smtClean="0"/>
              <a:t>user... </a:t>
            </a:r>
            <a:r>
              <a:rPr lang="en-US" sz="1600" i="1" dirty="0"/>
              <a:t>Other terms used to describe web widgets </a:t>
            </a:r>
            <a:r>
              <a:rPr lang="en-US" sz="1600" i="1" dirty="0" smtClean="0"/>
              <a:t>include: gadget</a:t>
            </a:r>
            <a:r>
              <a:rPr lang="en-US" sz="1600" i="1" dirty="0"/>
              <a:t>, badge, module, </a:t>
            </a:r>
            <a:r>
              <a:rPr lang="en-US" sz="1600" i="1" dirty="0" err="1"/>
              <a:t>webjit</a:t>
            </a:r>
            <a:r>
              <a:rPr lang="en-US" sz="1600" i="1" dirty="0"/>
              <a:t>, capsule, snippet, mini and flake</a:t>
            </a:r>
            <a:r>
              <a:rPr lang="en-US" sz="1600" i="1" dirty="0" smtClean="0"/>
              <a:t>.</a:t>
            </a:r>
            <a:endParaRPr lang="en-US" sz="1600" dirty="0"/>
          </a:p>
        </p:txBody>
      </p:sp>
      <p:pic>
        <p:nvPicPr>
          <p:cNvPr id="14" name="Picture 15" descr="PhEDEx Transfers Widget Side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27" y="4144904"/>
            <a:ext cx="1926173" cy="158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15 Conector angular"/>
          <p:cNvCxnSpPr>
            <a:stCxn id="10" idx="3"/>
            <a:endCxn id="14" idx="0"/>
          </p:cNvCxnSpPr>
          <p:nvPr/>
        </p:nvCxnSpPr>
        <p:spPr>
          <a:xfrm flipH="1">
            <a:off x="8180914" y="2744924"/>
            <a:ext cx="639557" cy="1399980"/>
          </a:xfrm>
          <a:prstGeom prst="bentConnector4">
            <a:avLst>
              <a:gd name="adj1" fmla="val -35743"/>
              <a:gd name="adj2" fmla="val 6671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4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Universal Widget API (UWA)</a:t>
            </a:r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8</a:t>
            </a:fld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7091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It is a widget </a:t>
            </a:r>
            <a:r>
              <a:rPr lang="en-US" dirty="0" smtClean="0"/>
              <a:t>Application Programming Interface </a:t>
            </a:r>
            <a:r>
              <a:rPr lang="en-US" dirty="0"/>
              <a:t>developed by </a:t>
            </a:r>
            <a:r>
              <a:rPr lang="en-US" dirty="0" smtClean="0"/>
              <a:t>well known web portal </a:t>
            </a:r>
            <a:r>
              <a:rPr lang="en-US" dirty="0" err="1" smtClean="0">
                <a:hlinkClick r:id="rId3"/>
              </a:rPr>
              <a:t>Netvibes</a:t>
            </a:r>
            <a:r>
              <a:rPr lang="en-US" dirty="0" smtClean="0"/>
              <a:t>      </a:t>
            </a:r>
            <a:endParaRPr lang="en-US" dirty="0"/>
          </a:p>
          <a:p>
            <a:pPr algn="just"/>
            <a:r>
              <a:rPr lang="en-US" dirty="0"/>
              <a:t>Widgets developed using UWA are </a:t>
            </a:r>
            <a:r>
              <a:rPr lang="en-US" dirty="0">
                <a:solidFill>
                  <a:schemeClr val="accent2"/>
                </a:solidFill>
              </a:rPr>
              <a:t>compatible with the main widget platforms </a:t>
            </a:r>
            <a:r>
              <a:rPr lang="en-US" dirty="0"/>
              <a:t>out there: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lvl="1" algn="just"/>
            <a:r>
              <a:rPr lang="en-US" dirty="0"/>
              <a:t>It may also be easily added to any web page (i.e. blogs)</a:t>
            </a:r>
          </a:p>
          <a:p>
            <a:pPr lvl="1" algn="just"/>
            <a:r>
              <a:rPr lang="en-US" dirty="0"/>
              <a:t>Users may use the platform they like most or feel more comfortable with</a:t>
            </a:r>
          </a:p>
          <a:p>
            <a:pPr algn="just"/>
            <a:r>
              <a:rPr lang="en-US" dirty="0"/>
              <a:t>Supports modern web technologies (</a:t>
            </a:r>
            <a:r>
              <a:rPr lang="en-US" dirty="0">
                <a:solidFill>
                  <a:schemeClr val="accent2"/>
                </a:solidFill>
              </a:rPr>
              <a:t>AJAX</a:t>
            </a:r>
            <a:r>
              <a:rPr lang="en-US" dirty="0"/>
              <a:t>)</a:t>
            </a:r>
          </a:p>
          <a:p>
            <a:pPr lvl="1" algn="just"/>
            <a:r>
              <a:rPr lang="en-US" dirty="0"/>
              <a:t>A typical widget is only a bit of (X)HTML and </a:t>
            </a:r>
            <a:r>
              <a:rPr lang="en-US" dirty="0" smtClean="0"/>
              <a:t>JavaScript</a:t>
            </a:r>
            <a:endParaRPr lang="en-US" dirty="0"/>
          </a:p>
          <a:p>
            <a:pPr algn="just"/>
            <a:r>
              <a:rPr lang="en-US" dirty="0"/>
              <a:t>The API and part of the server technologies behind are released as </a:t>
            </a:r>
            <a:r>
              <a:rPr lang="en-US" dirty="0">
                <a:solidFill>
                  <a:schemeClr val="accent2"/>
                </a:solidFill>
              </a:rPr>
              <a:t>Open Source </a:t>
            </a:r>
            <a:r>
              <a:rPr lang="en-US" dirty="0" smtClean="0"/>
              <a:t>through: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http://www.netvibes.org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7" name="Picture 5" descr="netvib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86635"/>
            <a:ext cx="1349970" cy="309570"/>
          </a:xfrm>
          <a:prstGeom prst="rect">
            <a:avLst/>
          </a:prstGeom>
          <a:solidFill>
            <a:srgbClr val="333333"/>
          </a:solidFill>
        </p:spPr>
      </p:pic>
      <p:pic>
        <p:nvPicPr>
          <p:cNvPr id="8" name="Picture 6" descr="apple-logo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64" y="3017529"/>
            <a:ext cx="545086" cy="6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iphone_logo">
            <a:hlinkClick r:id="rId5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25" y="3228935"/>
            <a:ext cx="396978" cy="70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opera-footer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03" y="3047955"/>
            <a:ext cx="962705" cy="38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windows_logo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36" y="2738356"/>
            <a:ext cx="530518" cy="5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g_33742_microsoft-windows-live-logo_450x360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489" y="2996360"/>
            <a:ext cx="647063" cy="4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72913404_ff0fe1eb42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99" y="3221964"/>
            <a:ext cx="539017" cy="60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479575487_6febe2c1af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53" y="2486635"/>
            <a:ext cx="1079249" cy="3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dev.netvibes.com/img/home/hom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86634"/>
            <a:ext cx="3922496" cy="144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5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Pros and </a:t>
            </a:r>
            <a:r>
              <a:rPr lang="es-ES" dirty="0" err="1" smtClean="0"/>
              <a:t>Cons</a:t>
            </a:r>
            <a:r>
              <a:rPr lang="es-ES" dirty="0" smtClean="0"/>
              <a:t> of UWA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179512" y="2132856"/>
            <a:ext cx="4320480" cy="424847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</a:rPr>
              <a:t>Single development valid on many platforms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No specific widget platform is imposed on the users/admins/operators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</a:rPr>
              <a:t>Open Source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ym typeface="Wingdings" charset="2"/>
              </a:rPr>
              <a:t>Customization possible at many different levels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ym typeface="Wingdings" charset="2"/>
              </a:rPr>
              <a:t>Including forking the project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ym typeface="Wingdings" charset="2"/>
              </a:rPr>
              <a:t>Great </a:t>
            </a:r>
            <a:r>
              <a:rPr lang="en-US" sz="1800" dirty="0">
                <a:solidFill>
                  <a:schemeClr val="accent2"/>
                </a:solidFill>
                <a:sym typeface="Wingdings" charset="2"/>
              </a:rPr>
              <a:t>set of web tools</a:t>
            </a:r>
            <a:r>
              <a:rPr lang="en-US" sz="1800" dirty="0">
                <a:sym typeface="Wingdings" charset="2"/>
              </a:rPr>
              <a:t>: 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accent2"/>
                </a:solidFill>
                <a:sym typeface="Wingdings" charset="2"/>
                <a:hlinkClick r:id="rId2"/>
              </a:rPr>
              <a:t>Ecosystem</a:t>
            </a:r>
            <a:r>
              <a:rPr lang="en-US" sz="1600" dirty="0">
                <a:sym typeface="Wingdings" charset="2"/>
              </a:rPr>
              <a:t>: to expose widgets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ym typeface="Wingdings" charset="2"/>
              </a:rPr>
              <a:t>Localization supported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ym typeface="Wingdings" charset="2"/>
              </a:rPr>
              <a:t>Developers documentation and </a:t>
            </a:r>
            <a:r>
              <a:rPr lang="en-US" sz="1600" dirty="0" err="1">
                <a:sym typeface="Wingdings" charset="2"/>
              </a:rPr>
              <a:t>fora</a:t>
            </a:r>
            <a:endParaRPr lang="en-US" sz="1600" dirty="0">
              <a:sym typeface="Wingdings" charset="2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ym typeface="Wingdings" charset="2"/>
              </a:rPr>
              <a:t>Many </a:t>
            </a:r>
            <a:r>
              <a:rPr lang="en-US" sz="1800" dirty="0">
                <a:solidFill>
                  <a:schemeClr val="accent2"/>
                </a:solidFill>
                <a:sym typeface="Wingdings" charset="2"/>
              </a:rPr>
              <a:t>complementary utility widgets </a:t>
            </a:r>
            <a:r>
              <a:rPr lang="en-US" sz="1800" dirty="0">
                <a:sym typeface="Wingdings" charset="2"/>
              </a:rPr>
              <a:t>available: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ym typeface="Wingdings" charset="2"/>
              </a:rPr>
              <a:t>(Multi) RSS </a:t>
            </a:r>
            <a:r>
              <a:rPr lang="en-US" sz="1600" dirty="0" smtClean="0">
                <a:sym typeface="Wingdings" charset="2"/>
              </a:rPr>
              <a:t>feeds, automatic parser, the </a:t>
            </a:r>
            <a:r>
              <a:rPr lang="en-US" sz="1600" dirty="0">
                <a:sym typeface="Wingdings" charset="2"/>
              </a:rPr>
              <a:t>usual clocks, calendars, </a:t>
            </a:r>
            <a:r>
              <a:rPr lang="en-US" sz="1600" dirty="0" smtClean="0">
                <a:sym typeface="Wingdings" charset="2"/>
              </a:rPr>
              <a:t>…</a:t>
            </a:r>
            <a:endParaRPr lang="en-US" sz="1600" dirty="0">
              <a:sym typeface="Wingdings" charset="2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788024" y="2132856"/>
            <a:ext cx="4176464" cy="424847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Answers to technical questions and </a:t>
            </a:r>
            <a:r>
              <a:rPr lang="en-US" sz="1800" dirty="0">
                <a:solidFill>
                  <a:schemeClr val="accent2"/>
                </a:solidFill>
              </a:rPr>
              <a:t>support a bit slow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No </a:t>
            </a:r>
            <a:r>
              <a:rPr lang="en-US" sz="1800" dirty="0"/>
              <a:t>current way to provide a simple URL where a widget with a given set of values for the options can be downloaded or installed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May be done by installing and hacking a server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Still </a:t>
            </a:r>
            <a:r>
              <a:rPr lang="en-US" sz="1800" dirty="0"/>
              <a:t>no support for </a:t>
            </a:r>
            <a:r>
              <a:rPr lang="en-US" sz="1800" dirty="0">
                <a:solidFill>
                  <a:schemeClr val="accent2"/>
                </a:solidFill>
              </a:rPr>
              <a:t>modular programming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Each widget file (html) must have all the code it uses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No “includes” are allowed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Support for this very important use case in the long term </a:t>
            </a:r>
            <a:r>
              <a:rPr lang="en-US" sz="1600" dirty="0" smtClean="0"/>
              <a:t>requested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accent2"/>
                </a:solidFill>
              </a:rPr>
              <a:t>Authentication</a:t>
            </a:r>
            <a:r>
              <a:rPr lang="en-US" sz="1800" dirty="0" smtClean="0"/>
              <a:t> through certificates might be not supported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Some web services require it</a:t>
            </a:r>
            <a:r>
              <a:rPr lang="es-ES" sz="1600" dirty="0" smtClean="0"/>
              <a:t>!</a:t>
            </a:r>
            <a:endParaRPr lang="en-US" sz="16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179512" y="1752600"/>
            <a:ext cx="4320480" cy="308248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Pros</a:t>
            </a:r>
            <a:endParaRPr lang="en-U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4091880" cy="308248"/>
          </a:xfrm>
        </p:spPr>
        <p:txBody>
          <a:bodyPr>
            <a:normAutofit fontScale="85000" lnSpcReduction="20000"/>
          </a:bodyPr>
          <a:lstStyle/>
          <a:p>
            <a:r>
              <a:rPr lang="es-ES" dirty="0" err="1" smtClean="0"/>
              <a:t>Cons</a:t>
            </a:r>
            <a:endParaRPr lang="en-U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132FADFE-3B8F-471C-ABF0-DBC7717ECBBC}" type="slidenum">
              <a:rPr lang="es-ES" smtClean="0"/>
              <a:t>9</a:t>
            </a:fld>
            <a:endParaRPr lang="es-ES"/>
          </a:p>
        </p:txBody>
      </p: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8" y="6488509"/>
            <a:ext cx="7704856" cy="365125"/>
          </a:xfrm>
        </p:spPr>
        <p:txBody>
          <a:bodyPr/>
          <a:lstStyle/>
          <a:p>
            <a:r>
              <a:rPr lang="en-US" smtClean="0"/>
              <a:t>Using widgets to monitor de LHC experiments - CHEP 2010 - I. González Caballero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EdStudPres</Template>
  <TotalTime>3332</TotalTime>
  <Words>2343</Words>
  <Application>Microsoft Office PowerPoint</Application>
  <PresentationFormat>Presentación en pantalla (4:3)</PresentationFormat>
  <Paragraphs>335</Paragraphs>
  <Slides>28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Intermedio</vt:lpstr>
      <vt:lpstr>Using widgets to monitor the LHC experiments</vt:lpstr>
      <vt:lpstr>Disclaimer…</vt:lpstr>
      <vt:lpstr>…and some remarks</vt:lpstr>
      <vt:lpstr>Monitoring the world…</vt:lpstr>
      <vt:lpstr>Monitoring solution 0 (or even -1)</vt:lpstr>
      <vt:lpstr>Monitoring solution 1: Customized web</vt:lpstr>
      <vt:lpstr>Monitoring solution 2: Widgets</vt:lpstr>
      <vt:lpstr>Universal Widget API (UWA)</vt:lpstr>
      <vt:lpstr>Pros and Cons of UWA</vt:lpstr>
      <vt:lpstr>UWA widget basic structure</vt:lpstr>
      <vt:lpstr>UWA widget base structure - Headers</vt:lpstr>
      <vt:lpstr>UWA widget base structure - &lt;head/&gt;</vt:lpstr>
      <vt:lpstr>UWA widget base structure - &lt;head/&gt;</vt:lpstr>
      <vt:lpstr>UWA widget base structure - &lt;head/&gt;</vt:lpstr>
      <vt:lpstr>UWA widget base structure - &lt;head/&gt;</vt:lpstr>
      <vt:lpstr>UWA widget base structure - &lt;head/&gt;</vt:lpstr>
      <vt:lpstr>UWA widget base structure - &lt;body/&gt;</vt:lpstr>
      <vt:lpstr>Improvements in the widgets</vt:lpstr>
      <vt:lpstr>Example widgets: Site Monitoring</vt:lpstr>
      <vt:lpstr>Example widgets: Data Transfers</vt:lpstr>
      <vt:lpstr>Example widgets: Data Management</vt:lpstr>
      <vt:lpstr>Example widgets: Job load</vt:lpstr>
      <vt:lpstr>Example widgets: dCache monitoring</vt:lpstr>
      <vt:lpstr>Example widgets: Local batch system</vt:lpstr>
      <vt:lpstr>Examples: Agregated in web portals</vt:lpstr>
      <vt:lpstr>Conclusions</vt:lpstr>
      <vt:lpstr>References</vt:lpstr>
      <vt:lpstr>  This is the end…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iglez</dc:creator>
  <cp:lastModifiedBy>iglez</cp:lastModifiedBy>
  <cp:revision>70</cp:revision>
  <dcterms:created xsi:type="dcterms:W3CDTF">2010-10-06T19:56:10Z</dcterms:created>
  <dcterms:modified xsi:type="dcterms:W3CDTF">2010-10-13T11:04:11Z</dcterms:modified>
</cp:coreProperties>
</file>