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29"/>
  </p:notesMasterIdLst>
  <p:sldIdLst>
    <p:sldId id="261" r:id="rId3"/>
    <p:sldId id="292" r:id="rId4"/>
    <p:sldId id="293" r:id="rId5"/>
    <p:sldId id="294" r:id="rId6"/>
    <p:sldId id="264" r:id="rId7"/>
    <p:sldId id="266" r:id="rId8"/>
    <p:sldId id="270" r:id="rId9"/>
    <p:sldId id="272" r:id="rId10"/>
    <p:sldId id="275" r:id="rId11"/>
    <p:sldId id="273" r:id="rId12"/>
    <p:sldId id="274" r:id="rId13"/>
    <p:sldId id="291" r:id="rId14"/>
    <p:sldId id="278" r:id="rId15"/>
    <p:sldId id="267" r:id="rId16"/>
    <p:sldId id="279" r:id="rId17"/>
    <p:sldId id="296" r:id="rId18"/>
    <p:sldId id="287" r:id="rId19"/>
    <p:sldId id="290" r:id="rId20"/>
    <p:sldId id="280" r:id="rId21"/>
    <p:sldId id="295" r:id="rId22"/>
    <p:sldId id="276" r:id="rId23"/>
    <p:sldId id="289" r:id="rId24"/>
    <p:sldId id="286" r:id="rId25"/>
    <p:sldId id="281" r:id="rId26"/>
    <p:sldId id="283" r:id="rId27"/>
    <p:sldId id="285" r:id="rId28"/>
  </p:sldIdLst>
  <p:sldSz cx="12192000" cy="6858000"/>
  <p:notesSz cx="7104063" cy="102346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3" d="100"/>
          <a:sy n="93" d="100"/>
        </p:scale>
        <p:origin x="259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49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837A76EB-28C8-4DA5-8A63-E1B547F2D46E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64C777B1-1334-4BCA-8DA8-30F5E56977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0203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7795" y="883466"/>
            <a:ext cx="1123641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51E39-75C2-4317-AF61-98C06F8C3375}" type="datetime1">
              <a:rPr lang="it-IT" smtClean="0"/>
              <a:t>18/06/2020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CMS Week plenary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EE5A8-BE34-44B0-9CE6-8256C65FBDF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2165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8B6E0-778D-4FF3-99D5-BBD446F2B660}" type="datetime1">
              <a:rPr lang="it-IT" smtClean="0"/>
              <a:t>18/06/2020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CMS Week plenary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EE5A8-BE34-44B0-9CE6-8256C65FBDF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0775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4E0AD-23E5-4EFE-8DFD-D4896C2F4D2B}" type="datetime1">
              <a:rPr lang="it-IT" smtClean="0"/>
              <a:t>18/06/2020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CMS Week plenary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EE5A8-BE34-44B0-9CE6-8256C65FBDF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14264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7795" y="883466"/>
            <a:ext cx="1123641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287D5-C047-445F-A2CE-0F0552F15ED4}" type="datetime1">
              <a:rPr lang="it-IT" smtClean="0"/>
              <a:t>18/06/2020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CMS Week plenary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EE5A8-BE34-44B0-9CE6-8256C65FBDF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16975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9751"/>
            <a:ext cx="10515600" cy="755221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13253"/>
            <a:ext cx="10515600" cy="5346357"/>
          </a:xfrm>
        </p:spPr>
        <p:txBody>
          <a:bodyPr/>
          <a:lstStyle>
            <a:lvl1pPr>
              <a:defRPr sz="3600">
                <a:latin typeface="+mj-lt"/>
              </a:defRPr>
            </a:lvl1pPr>
            <a:lvl2pPr marL="685800" indent="-228600">
              <a:buFont typeface="Wingdings" panose="05000000000000000000" pitchFamily="2" charset="2"/>
              <a:buChar char="ü"/>
              <a:defRPr b="1">
                <a:latin typeface="+mj-lt"/>
              </a:defRPr>
            </a:lvl2pPr>
            <a:lvl3pPr marL="1143000" indent="-228600">
              <a:buFont typeface="Courier New" panose="02070309020205020404" pitchFamily="49" charset="0"/>
              <a:buChar char="o"/>
              <a:defRPr>
                <a:latin typeface="+mj-lt"/>
              </a:defRPr>
            </a:lvl3pPr>
            <a:lvl4pPr marL="1600200" indent="-228600">
              <a:buFont typeface="Wingdings" panose="05000000000000000000" pitchFamily="2" charset="2"/>
              <a:buChar char="Ø"/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38730"/>
            <a:ext cx="2743200" cy="365125"/>
          </a:xfrm>
        </p:spPr>
        <p:txBody>
          <a:bodyPr/>
          <a:lstStyle/>
          <a:p>
            <a:fld id="{7813D7DD-050E-497C-AA01-040A7D2A361A}" type="datetime1">
              <a:rPr lang="it-IT" smtClean="0"/>
              <a:t>18/06/2020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38730"/>
            <a:ext cx="4114800" cy="365125"/>
          </a:xfrm>
        </p:spPr>
        <p:txBody>
          <a:bodyPr/>
          <a:lstStyle/>
          <a:p>
            <a:r>
              <a:rPr lang="it-IT" smtClean="0"/>
              <a:t>CMS Week plenary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46968"/>
            <a:ext cx="2743200" cy="365125"/>
          </a:xfrm>
        </p:spPr>
        <p:txBody>
          <a:bodyPr/>
          <a:lstStyle/>
          <a:p>
            <a:fld id="{B7BEE5A8-BE34-44B0-9CE6-8256C65FBDF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33070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2EFB7-548C-4320-B729-5631883BA36C}" type="datetime1">
              <a:rPr lang="it-IT" smtClean="0"/>
              <a:t>18/06/2020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CMS Week plenary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EE5A8-BE34-44B0-9CE6-8256C65FBDF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47694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1DDDB-D998-44FC-94BF-EA1B9EC54AF1}" type="datetime1">
              <a:rPr lang="it-IT" smtClean="0"/>
              <a:t>18/06/2020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CMS Week plenary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EE5A8-BE34-44B0-9CE6-8256C65FBDF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81741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91825-92E6-4F28-B7F8-AE956B7DF904}" type="datetime1">
              <a:rPr lang="it-IT" smtClean="0"/>
              <a:t>18/06/2020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CMS Week plenary</a:t>
            </a:r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EE5A8-BE34-44B0-9CE6-8256C65FBDF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27351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C6C4-2314-4A93-A2FA-50F4352BB6C9}" type="datetime1">
              <a:rPr lang="it-IT" smtClean="0"/>
              <a:t>18/06/2020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CMS Week plenary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EE5A8-BE34-44B0-9CE6-8256C65FBDF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87242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923D5-9312-4A82-A5D9-7B4B77805CFA}" type="datetime1">
              <a:rPr lang="it-IT" smtClean="0"/>
              <a:t>18/06/2020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CMS Week plenary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EE5A8-BE34-44B0-9CE6-8256C65FBDF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98735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95209-6B58-4291-B59E-ED50C4397B70}" type="datetime1">
              <a:rPr lang="it-IT" smtClean="0"/>
              <a:t>18/06/2020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CMS Week plenary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EE5A8-BE34-44B0-9CE6-8256C65FBDF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7554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9751"/>
            <a:ext cx="10515600" cy="755221"/>
          </a:xfrm>
        </p:spPr>
        <p:txBody>
          <a:bodyPr/>
          <a:lstStyle>
            <a:lvl1pPr>
              <a:defRPr b="0" i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13253"/>
            <a:ext cx="10515600" cy="534635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  <a:lvl2pPr marL="685800" indent="-228600">
              <a:buFont typeface="Calibri Light" panose="020F0302020204030204" pitchFamily="34" charset="0"/>
              <a:buChar char="–"/>
              <a:defRPr b="0" i="0">
                <a:latin typeface="+mj-lt"/>
              </a:defRPr>
            </a:lvl2pPr>
            <a:lvl3pPr marL="1143000" indent="-228600">
              <a:buFont typeface="Courier New" panose="02070309020205020404" pitchFamily="49" charset="0"/>
              <a:buChar char="o"/>
              <a:defRPr>
                <a:latin typeface="+mj-lt"/>
              </a:defRPr>
            </a:lvl3pPr>
            <a:lvl4pPr marL="1600200" indent="-228600">
              <a:buFont typeface="Arial" panose="020B0604020202020204" pitchFamily="34" charset="0"/>
              <a:buChar char="•"/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38730"/>
            <a:ext cx="2743200" cy="365125"/>
          </a:xfrm>
        </p:spPr>
        <p:txBody>
          <a:bodyPr/>
          <a:lstStyle/>
          <a:p>
            <a:fld id="{31A62799-94A4-476F-8BD6-912291EAD519}" type="datetime1">
              <a:rPr lang="it-IT" smtClean="0"/>
              <a:t>18/06/2020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38730"/>
            <a:ext cx="4114800" cy="365125"/>
          </a:xfrm>
        </p:spPr>
        <p:txBody>
          <a:bodyPr/>
          <a:lstStyle/>
          <a:p>
            <a:r>
              <a:rPr lang="it-IT" smtClean="0"/>
              <a:t>CMS Week plenary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46968"/>
            <a:ext cx="2743200" cy="365125"/>
          </a:xfrm>
        </p:spPr>
        <p:txBody>
          <a:bodyPr/>
          <a:lstStyle/>
          <a:p>
            <a:fld id="{B7BEE5A8-BE34-44B0-9CE6-8256C65FBDF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51862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6B734-E4C5-46EA-B9DB-EE40F6E9D633}" type="datetime1">
              <a:rPr lang="it-IT" smtClean="0"/>
              <a:t>18/06/2020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CMS Week plenary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EE5A8-BE34-44B0-9CE6-8256C65FBDF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86503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17C5D-B19A-439A-BA12-DDD0C7260EDB}" type="datetime1">
              <a:rPr lang="it-IT" smtClean="0"/>
              <a:t>18/06/2020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CMS Week plenary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EE5A8-BE34-44B0-9CE6-8256C65FBDF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87317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2EE11-9563-4836-B203-2C4DDD9B5D42}" type="datetime1">
              <a:rPr lang="it-IT" smtClean="0"/>
              <a:t>18/06/2020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CMS Week plenary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EE5A8-BE34-44B0-9CE6-8256C65FBDF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4429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09D34-4E5B-42A5-B31B-2EE5FBC1C42F}" type="datetime1">
              <a:rPr lang="it-IT" smtClean="0"/>
              <a:t>18/06/2020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CMS Week plenary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EE5A8-BE34-44B0-9CE6-8256C65FBDF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1807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25546-6EED-4C57-B627-7929BC561E40}" type="datetime1">
              <a:rPr lang="it-IT" smtClean="0"/>
              <a:t>18/06/2020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CMS Week plenary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EE5A8-BE34-44B0-9CE6-8256C65FBDF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2354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076CD-1E53-4B64-ABD3-C41E6FA785BC}" type="datetime1">
              <a:rPr lang="it-IT" smtClean="0"/>
              <a:t>18/06/2020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CMS Week plenary</a:t>
            </a:r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EE5A8-BE34-44B0-9CE6-8256C65FBDF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5226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C8504-AE59-46BE-A455-EAC11B2CC0D7}" type="datetime1">
              <a:rPr lang="it-IT" smtClean="0"/>
              <a:t>18/06/2020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CMS Week plenary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EE5A8-BE34-44B0-9CE6-8256C65FBDF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9278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9248A-5EAD-4BFC-82E7-FC69F9A77B15}" type="datetime1">
              <a:rPr lang="it-IT" smtClean="0"/>
              <a:t>18/06/2020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CMS Week plenary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EE5A8-BE34-44B0-9CE6-8256C65FBDF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6836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86A26-0220-447F-BADA-B06536EC2602}" type="datetime1">
              <a:rPr lang="it-IT" smtClean="0"/>
              <a:t>18/06/2020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CMS Week plenary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EE5A8-BE34-44B0-9CE6-8256C65FBDF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3288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97C90-2C4D-4C25-9147-FA07D2A78583}" type="datetime1">
              <a:rPr lang="it-IT" smtClean="0"/>
              <a:t>18/06/2020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CMS Week plenary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EE5A8-BE34-44B0-9CE6-8256C65FBDF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8493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98620-1DAD-4C18-94E1-13AB7A5A589D}" type="datetime1">
              <a:rPr lang="it-IT" smtClean="0"/>
              <a:t>18/06/2020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CMS Week plenary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EE5A8-BE34-44B0-9CE6-8256C65FBDF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5157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‒"/>
        <a:defRPr sz="2400" b="0" i="0" kern="1200">
          <a:solidFill>
            <a:schemeClr val="tx1"/>
          </a:solidFill>
          <a:latin typeface="+mj-lt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2000" b="0" i="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A2351-5A6E-43D2-AE7B-181EF27960DF}" type="datetime1">
              <a:rPr lang="it-IT" smtClean="0"/>
              <a:t>18/06/2020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CMS Week plenary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EE5A8-BE34-44B0-9CE6-8256C65FBDF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0880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‒"/>
        <a:defRPr sz="2400" b="0" i="0" kern="1200">
          <a:solidFill>
            <a:schemeClr val="tx1"/>
          </a:solidFill>
          <a:latin typeface="+mj-lt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2000" b="0" i="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indico.cern.ch/event/921028/contributions/3869615/attachments/2043283/3422582/presentation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twiki.cern.ch/twiki/bin/viewauth/CMS/ML4DQM#DQM_TDirectory_ROOT_files_for_si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cms-DQM/ML4DQM-DC_SharedTools" TargetMode="External"/><Relationship Id="rId7" Type="http://schemas.openxmlformats.org/officeDocument/2006/relationships/hyperlink" Target="https://twiki.cern.ch/twiki/bin/viewauth/CMS/PPDOpenTasksDQMDC" TargetMode="External"/><Relationship Id="rId2" Type="http://schemas.openxmlformats.org/officeDocument/2006/relationships/hyperlink" Target="https://twiki.cern.ch/twiki/bin/view/CMS/ML4DQ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ndico.cern.ch/category/3904/" TargetMode="External"/><Relationship Id="rId5" Type="http://schemas.openxmlformats.org/officeDocument/2006/relationships/hyperlink" Target="https://twiki.cern.ch/twiki/bin/view/CMS/ML4DQM#Minsky_cluster_usage" TargetMode="External"/><Relationship Id="rId4" Type="http://schemas.openxmlformats.org/officeDocument/2006/relationships/hyperlink" Target="https://swan.cern.ch/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thub.com/cms-DQM/ML4DQM-DC_SharedTools/blob/master/ML_Model_Examples/Standard_AE_Step-by-Step.ipynb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twiki.cern.ch/twiki/bin/viewauth/CMS/ML4DQM#The_Dataset_DQMIO_per_Lumisectio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7795" y="1830538"/>
            <a:ext cx="11236410" cy="2387600"/>
          </a:xfrm>
        </p:spPr>
        <p:txBody>
          <a:bodyPr>
            <a:noAutofit/>
          </a:bodyPr>
          <a:lstStyle/>
          <a:p>
            <a:r>
              <a:rPr lang="en-US" sz="6400" b="1" dirty="0" smtClean="0"/>
              <a:t>Machine Learning Applied to Data Certification: Status and Plans</a:t>
            </a:r>
            <a:endParaRPr lang="it-IT" sz="6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524676"/>
            <a:ext cx="9144000" cy="1655762"/>
          </a:xfrm>
        </p:spPr>
        <p:txBody>
          <a:bodyPr/>
          <a:lstStyle/>
          <a:p>
            <a:r>
              <a:rPr lang="en-US" sz="2800" b="1" i="1" dirty="0" err="1" smtClean="0"/>
              <a:t>F.Fiori</a:t>
            </a:r>
            <a:r>
              <a:rPr lang="en-US" sz="2800" i="1" dirty="0" smtClean="0"/>
              <a:t> (INFN Florence)</a:t>
            </a:r>
          </a:p>
          <a:p>
            <a:r>
              <a:rPr lang="en-US" i="1" dirty="0" smtClean="0"/>
              <a:t>on behalf of the CMS DQM-DC </a:t>
            </a:r>
            <a:r>
              <a:rPr lang="en-US" i="1" dirty="0" smtClean="0"/>
              <a:t>Team</a:t>
            </a:r>
            <a:endParaRPr lang="it-IT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0" y="1"/>
            <a:ext cx="1524000" cy="1524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4244196" cy="95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3421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Examples: MSE and Anomalies</a:t>
            </a:r>
            <a:endParaRPr lang="it-I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03" y="1960796"/>
            <a:ext cx="5626600" cy="3646663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64058" y="1019622"/>
            <a:ext cx="5908589" cy="5346357"/>
          </a:xfrm>
        </p:spPr>
        <p:txBody>
          <a:bodyPr/>
          <a:lstStyle/>
          <a:p>
            <a:r>
              <a:rPr lang="en-US" dirty="0" smtClean="0"/>
              <a:t>Average MSE per run:</a:t>
            </a:r>
          </a:p>
          <a:p>
            <a:pPr lvl="1"/>
            <a:r>
              <a:rPr lang="en-US" dirty="0" smtClean="0"/>
              <a:t>Train data: 7.e-7, Test data: 4.e-5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8" name="TextBox 7"/>
          <p:cNvSpPr txBox="1"/>
          <p:nvPr/>
        </p:nvSpPr>
        <p:spPr>
          <a:xfrm>
            <a:off x="995044" y="2195384"/>
            <a:ext cx="3354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MSE distribution per Lumisection</a:t>
            </a:r>
            <a:endParaRPr lang="it-IT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786167" y="5802053"/>
            <a:ext cx="46614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Let’s have a look to anomalies!</a:t>
            </a:r>
            <a:endParaRPr lang="it-IT" sz="2800" dirty="0"/>
          </a:p>
        </p:txBody>
      </p:sp>
      <p:sp>
        <p:nvSpPr>
          <p:cNvPr id="10" name="Oval 9"/>
          <p:cNvSpPr/>
          <p:nvPr/>
        </p:nvSpPr>
        <p:spPr>
          <a:xfrm>
            <a:off x="3995385" y="4594278"/>
            <a:ext cx="626076" cy="80150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4691947" y="3954162"/>
            <a:ext cx="1490628" cy="89248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3489" y="768381"/>
            <a:ext cx="4775089" cy="2565131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6993299" y="1591020"/>
            <a:ext cx="31406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 of this type, corresponding to extreme points in timing or bias scans</a:t>
            </a:r>
          </a:p>
        </p:txBody>
      </p:sp>
      <p:sp>
        <p:nvSpPr>
          <p:cNvPr id="14" name="Oval 13"/>
          <p:cNvSpPr/>
          <p:nvPr/>
        </p:nvSpPr>
        <p:spPr>
          <a:xfrm>
            <a:off x="1103512" y="4276070"/>
            <a:ext cx="482007" cy="994016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1656005" y="4399684"/>
            <a:ext cx="4375952" cy="373394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3253" y="3124208"/>
            <a:ext cx="4974611" cy="2677845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7718701" y="3899041"/>
            <a:ext cx="3140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Again too low charge value</a:t>
            </a:r>
          </a:p>
        </p:txBody>
      </p:sp>
      <p:sp>
        <p:nvSpPr>
          <p:cNvPr id="18" name="Oval 17"/>
          <p:cNvSpPr/>
          <p:nvPr/>
        </p:nvSpPr>
        <p:spPr>
          <a:xfrm>
            <a:off x="871846" y="4111332"/>
            <a:ext cx="241975" cy="1158754"/>
          </a:xfrm>
          <a:prstGeom prst="ellipse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1123371" y="3830459"/>
            <a:ext cx="452598" cy="298735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/>
          <a:srcRect l="8178" t="1432" r="4389" b="37661"/>
          <a:stretch/>
        </p:blipFill>
        <p:spPr>
          <a:xfrm>
            <a:off x="1132559" y="1156182"/>
            <a:ext cx="5000368" cy="2556590"/>
          </a:xfrm>
          <a:prstGeom prst="rect">
            <a:avLst/>
          </a:prstGeom>
          <a:ln w="38100">
            <a:solidFill>
              <a:schemeClr val="accent4"/>
            </a:solidFill>
          </a:ln>
        </p:spPr>
      </p:pic>
      <p:sp>
        <p:nvSpPr>
          <p:cNvPr id="22" name="TextBox 21"/>
          <p:cNvSpPr txBox="1"/>
          <p:nvPr/>
        </p:nvSpPr>
        <p:spPr>
          <a:xfrm>
            <a:off x="3363468" y="1245386"/>
            <a:ext cx="20345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MSE in [1.e-5,1.e-3]</a:t>
            </a:r>
          </a:p>
          <a:p>
            <a:r>
              <a:rPr lang="en-US" dirty="0" smtClean="0"/>
              <a:t>Shape distortions</a:t>
            </a:r>
            <a:endParaRPr lang="it-IT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CMS Week plenary</a:t>
            </a:r>
            <a:endParaRPr lang="it-IT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EE5A8-BE34-44B0-9CE6-8256C65FBDFF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535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Examples: MSE and Anomalies</a:t>
            </a:r>
            <a:endParaRPr lang="it-I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03" y="1960796"/>
            <a:ext cx="5626600" cy="3646663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64058" y="1019622"/>
            <a:ext cx="5908589" cy="5346357"/>
          </a:xfrm>
        </p:spPr>
        <p:txBody>
          <a:bodyPr/>
          <a:lstStyle/>
          <a:p>
            <a:r>
              <a:rPr lang="en-US" dirty="0" smtClean="0"/>
              <a:t>Average MSE per run:</a:t>
            </a:r>
          </a:p>
          <a:p>
            <a:pPr lvl="1"/>
            <a:r>
              <a:rPr lang="en-US" dirty="0" smtClean="0"/>
              <a:t>Train data: 7.e-7, Test data: 4.e-5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8" name="TextBox 7"/>
          <p:cNvSpPr txBox="1"/>
          <p:nvPr/>
        </p:nvSpPr>
        <p:spPr>
          <a:xfrm>
            <a:off x="995044" y="2195384"/>
            <a:ext cx="3354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MSE distribution per Lumisection</a:t>
            </a:r>
            <a:endParaRPr lang="it-IT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786167" y="5802053"/>
            <a:ext cx="46614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Let’s have a look to anomalies!</a:t>
            </a:r>
            <a:endParaRPr lang="it-IT" sz="2800" dirty="0"/>
          </a:p>
        </p:txBody>
      </p:sp>
      <p:sp>
        <p:nvSpPr>
          <p:cNvPr id="10" name="Oval 9"/>
          <p:cNvSpPr/>
          <p:nvPr/>
        </p:nvSpPr>
        <p:spPr>
          <a:xfrm>
            <a:off x="3995385" y="4594278"/>
            <a:ext cx="626076" cy="80150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4691947" y="3954162"/>
            <a:ext cx="1490628" cy="89248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3489" y="768381"/>
            <a:ext cx="4775089" cy="2565131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6993299" y="1591020"/>
            <a:ext cx="31406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 of this type, corresponding to extreme points in timing or bias scans</a:t>
            </a:r>
          </a:p>
        </p:txBody>
      </p:sp>
      <p:sp>
        <p:nvSpPr>
          <p:cNvPr id="14" name="Oval 13"/>
          <p:cNvSpPr/>
          <p:nvPr/>
        </p:nvSpPr>
        <p:spPr>
          <a:xfrm>
            <a:off x="1103512" y="4276070"/>
            <a:ext cx="482007" cy="994016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1656005" y="4399684"/>
            <a:ext cx="4375952" cy="373394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3253" y="3124208"/>
            <a:ext cx="4974611" cy="2677845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7718701" y="3899041"/>
            <a:ext cx="3140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Again too low charge value</a:t>
            </a:r>
          </a:p>
        </p:txBody>
      </p:sp>
      <p:sp>
        <p:nvSpPr>
          <p:cNvPr id="18" name="Oval 17"/>
          <p:cNvSpPr/>
          <p:nvPr/>
        </p:nvSpPr>
        <p:spPr>
          <a:xfrm>
            <a:off x="871846" y="4111332"/>
            <a:ext cx="241975" cy="1158754"/>
          </a:xfrm>
          <a:prstGeom prst="ellipse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1123371" y="3830459"/>
            <a:ext cx="452598" cy="298735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/>
          <a:srcRect l="8178" t="1432" r="4389" b="37661"/>
          <a:stretch/>
        </p:blipFill>
        <p:spPr>
          <a:xfrm>
            <a:off x="1132559" y="1156182"/>
            <a:ext cx="5000368" cy="2556590"/>
          </a:xfrm>
          <a:prstGeom prst="rect">
            <a:avLst/>
          </a:prstGeom>
          <a:ln w="38100">
            <a:solidFill>
              <a:schemeClr val="accent4"/>
            </a:solidFill>
          </a:ln>
        </p:spPr>
      </p:pic>
      <p:sp>
        <p:nvSpPr>
          <p:cNvPr id="22" name="TextBox 21"/>
          <p:cNvSpPr txBox="1"/>
          <p:nvPr/>
        </p:nvSpPr>
        <p:spPr>
          <a:xfrm>
            <a:off x="3363468" y="1245386"/>
            <a:ext cx="20345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MSE in [1.e-5,1.e-3]</a:t>
            </a:r>
          </a:p>
          <a:p>
            <a:r>
              <a:rPr lang="en-US" dirty="0" smtClean="0"/>
              <a:t>Shape distortions</a:t>
            </a:r>
            <a:endParaRPr lang="it-IT" dirty="0"/>
          </a:p>
        </p:txBody>
      </p:sp>
      <p:sp>
        <p:nvSpPr>
          <p:cNvPr id="23" name="Rectangle 22"/>
          <p:cNvSpPr/>
          <p:nvPr/>
        </p:nvSpPr>
        <p:spPr>
          <a:xfrm>
            <a:off x="871846" y="4083707"/>
            <a:ext cx="2007357" cy="1110863"/>
          </a:xfrm>
          <a:prstGeom prst="rect">
            <a:avLst/>
          </a:prstGeom>
          <a:solidFill>
            <a:schemeClr val="accent6">
              <a:lumMod val="20000"/>
              <a:lumOff val="80000"/>
              <a:alpha val="39000"/>
            </a:schemeClr>
          </a:solidFill>
          <a:ln w="38100"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2286179" y="4242482"/>
            <a:ext cx="1725407" cy="7816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Content Placeholder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30859" y="3284493"/>
            <a:ext cx="5281532" cy="3092476"/>
          </a:xfrm>
          <a:prstGeom prst="rect">
            <a:avLst/>
          </a:prstGeom>
          <a:ln w="38100">
            <a:solidFill>
              <a:schemeClr val="accent6"/>
            </a:solidFill>
          </a:ln>
        </p:spPr>
      </p:pic>
      <p:sp>
        <p:nvSpPr>
          <p:cNvPr id="27" name="TextBox 26"/>
          <p:cNvSpPr txBox="1"/>
          <p:nvPr/>
        </p:nvSpPr>
        <p:spPr>
          <a:xfrm>
            <a:off x="6321172" y="4206637"/>
            <a:ext cx="27261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these region also low stat plots contribute (can be mitigated, see backup)</a:t>
            </a:r>
            <a:endParaRPr lang="it-IT" dirty="0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CMS Week plenary</a:t>
            </a:r>
            <a:endParaRPr lang="it-IT" dirty="0"/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EE5A8-BE34-44B0-9CE6-8256C65FBDFF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29858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Examples: MSE and Anomalies</a:t>
            </a:r>
            <a:endParaRPr lang="it-I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03" y="1960796"/>
            <a:ext cx="5626600" cy="3646663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64058" y="1019622"/>
            <a:ext cx="5908589" cy="5346357"/>
          </a:xfrm>
        </p:spPr>
        <p:txBody>
          <a:bodyPr/>
          <a:lstStyle/>
          <a:p>
            <a:r>
              <a:rPr lang="en-US" dirty="0" smtClean="0"/>
              <a:t>Average MSE per run:</a:t>
            </a:r>
          </a:p>
          <a:p>
            <a:pPr lvl="1"/>
            <a:r>
              <a:rPr lang="en-US" dirty="0" smtClean="0"/>
              <a:t>Train data: 7.e-7, Test data: 4.e-5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8" name="TextBox 7"/>
          <p:cNvSpPr txBox="1"/>
          <p:nvPr/>
        </p:nvSpPr>
        <p:spPr>
          <a:xfrm>
            <a:off x="995044" y="2195384"/>
            <a:ext cx="3354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MSE distribution per Lumisection</a:t>
            </a:r>
            <a:endParaRPr lang="it-IT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786167" y="5802053"/>
            <a:ext cx="46614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Let’s have a look to anomalies!</a:t>
            </a:r>
            <a:endParaRPr lang="it-IT" sz="2800" dirty="0"/>
          </a:p>
        </p:txBody>
      </p:sp>
      <p:sp>
        <p:nvSpPr>
          <p:cNvPr id="10" name="Oval 9"/>
          <p:cNvSpPr/>
          <p:nvPr/>
        </p:nvSpPr>
        <p:spPr>
          <a:xfrm>
            <a:off x="3995385" y="4594278"/>
            <a:ext cx="626076" cy="80150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4691947" y="3954162"/>
            <a:ext cx="1490628" cy="89248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3489" y="768381"/>
            <a:ext cx="4775089" cy="2565131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6993299" y="1591020"/>
            <a:ext cx="31406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 of this type, corresponding to extreme points in timing or bias scans</a:t>
            </a:r>
          </a:p>
        </p:txBody>
      </p:sp>
      <p:sp>
        <p:nvSpPr>
          <p:cNvPr id="14" name="Oval 13"/>
          <p:cNvSpPr/>
          <p:nvPr/>
        </p:nvSpPr>
        <p:spPr>
          <a:xfrm>
            <a:off x="1103512" y="4276070"/>
            <a:ext cx="482007" cy="994016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1656005" y="4399684"/>
            <a:ext cx="4375952" cy="373394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3253" y="3124208"/>
            <a:ext cx="4974611" cy="2677845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7718701" y="3899041"/>
            <a:ext cx="3140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Again too low charge value</a:t>
            </a:r>
          </a:p>
        </p:txBody>
      </p:sp>
      <p:sp>
        <p:nvSpPr>
          <p:cNvPr id="18" name="Oval 17"/>
          <p:cNvSpPr/>
          <p:nvPr/>
        </p:nvSpPr>
        <p:spPr>
          <a:xfrm>
            <a:off x="871846" y="4111332"/>
            <a:ext cx="241975" cy="1158754"/>
          </a:xfrm>
          <a:prstGeom prst="ellipse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1123371" y="3830459"/>
            <a:ext cx="452598" cy="298735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/>
          <a:srcRect l="8178" t="1432" r="4389" b="37661"/>
          <a:stretch/>
        </p:blipFill>
        <p:spPr>
          <a:xfrm>
            <a:off x="1132559" y="1156182"/>
            <a:ext cx="5000368" cy="2556590"/>
          </a:xfrm>
          <a:prstGeom prst="rect">
            <a:avLst/>
          </a:prstGeom>
          <a:ln w="38100">
            <a:solidFill>
              <a:schemeClr val="accent4"/>
            </a:solidFill>
          </a:ln>
        </p:spPr>
      </p:pic>
      <p:sp>
        <p:nvSpPr>
          <p:cNvPr id="22" name="TextBox 21"/>
          <p:cNvSpPr txBox="1"/>
          <p:nvPr/>
        </p:nvSpPr>
        <p:spPr>
          <a:xfrm>
            <a:off x="3363468" y="1245386"/>
            <a:ext cx="20345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MSE in [1.e-5,1.e-3]</a:t>
            </a:r>
          </a:p>
          <a:p>
            <a:r>
              <a:rPr lang="en-US" dirty="0" smtClean="0"/>
              <a:t>Shape distortions</a:t>
            </a:r>
            <a:endParaRPr lang="it-IT" dirty="0"/>
          </a:p>
        </p:txBody>
      </p:sp>
      <p:sp>
        <p:nvSpPr>
          <p:cNvPr id="23" name="Rectangle 22"/>
          <p:cNvSpPr/>
          <p:nvPr/>
        </p:nvSpPr>
        <p:spPr>
          <a:xfrm>
            <a:off x="871846" y="4083707"/>
            <a:ext cx="2007357" cy="1110863"/>
          </a:xfrm>
          <a:prstGeom prst="rect">
            <a:avLst/>
          </a:prstGeom>
          <a:solidFill>
            <a:schemeClr val="accent6">
              <a:lumMod val="20000"/>
              <a:lumOff val="80000"/>
              <a:alpha val="39000"/>
            </a:schemeClr>
          </a:solidFill>
          <a:ln w="38100"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2286179" y="4242482"/>
            <a:ext cx="1725407" cy="7816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Content Placeholder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30859" y="3284493"/>
            <a:ext cx="5281532" cy="3092476"/>
          </a:xfrm>
          <a:prstGeom prst="rect">
            <a:avLst/>
          </a:prstGeom>
          <a:ln w="38100">
            <a:solidFill>
              <a:schemeClr val="accent6"/>
            </a:solidFill>
          </a:ln>
        </p:spPr>
      </p:pic>
      <p:sp>
        <p:nvSpPr>
          <p:cNvPr id="27" name="TextBox 26"/>
          <p:cNvSpPr txBox="1"/>
          <p:nvPr/>
        </p:nvSpPr>
        <p:spPr>
          <a:xfrm>
            <a:off x="6321172" y="4206637"/>
            <a:ext cx="27261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these region also low stat plots contribute (can be mitigated, see backup)</a:t>
            </a:r>
            <a:endParaRPr lang="it-IT" dirty="0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CMS Week plenary</a:t>
            </a:r>
            <a:endParaRPr lang="it-IT" dirty="0"/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EE5A8-BE34-44B0-9CE6-8256C65FBDFF}" type="slidenum">
              <a:rPr lang="it-IT" smtClean="0"/>
              <a:t>12</a:t>
            </a:fld>
            <a:endParaRPr lang="it-IT"/>
          </a:p>
        </p:txBody>
      </p:sp>
      <p:sp>
        <p:nvSpPr>
          <p:cNvPr id="25" name="TextBox 24"/>
          <p:cNvSpPr txBox="1"/>
          <p:nvPr/>
        </p:nvSpPr>
        <p:spPr>
          <a:xfrm>
            <a:off x="1665434" y="2092637"/>
            <a:ext cx="8014528" cy="3970318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Several different histograms have been inspected with the same workflow, showing the effectiveness of the </a:t>
            </a:r>
            <a:r>
              <a:rPr lang="en-US" sz="2800" dirty="0" err="1" smtClean="0"/>
              <a:t>Autoencoder</a:t>
            </a:r>
            <a:r>
              <a:rPr lang="en-US" sz="2800" dirty="0" smtClean="0"/>
              <a:t> model to spot anomalies:</a:t>
            </a:r>
            <a:endParaRPr lang="en-US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Pixel Cluster Charge (Inner/Outer) Layer 1-4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Pixel Charge in Disks (-3 to +3)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Pixel Size (all Layers and Disks)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/>
              <a:t>SiStrip</a:t>
            </a:r>
            <a:r>
              <a:rPr lang="en-US" sz="2800" dirty="0"/>
              <a:t> </a:t>
            </a:r>
            <a:r>
              <a:rPr lang="en-US" sz="2800" dirty="0" smtClean="0"/>
              <a:t>Residuals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# Rec-hits per Track (see backup)</a:t>
            </a:r>
          </a:p>
          <a:p>
            <a:r>
              <a:rPr lang="en-US" sz="2800" b="1" i="1" dirty="0" smtClean="0">
                <a:solidFill>
                  <a:srgbClr val="0070C0"/>
                </a:solidFill>
              </a:rPr>
              <a:t>P. </a:t>
            </a:r>
            <a:r>
              <a:rPr lang="en-US" sz="2800" b="1" i="1" dirty="0" err="1" smtClean="0">
                <a:solidFill>
                  <a:srgbClr val="0070C0"/>
                </a:solidFill>
              </a:rPr>
              <a:t>Palit</a:t>
            </a:r>
            <a:r>
              <a:rPr lang="en-US" sz="2800" b="1" i="1" dirty="0" smtClean="0">
                <a:solidFill>
                  <a:srgbClr val="0070C0"/>
                </a:solidFill>
              </a:rPr>
              <a:t>, R. </a:t>
            </a:r>
            <a:r>
              <a:rPr lang="en-US" sz="2800" b="1" i="1" dirty="0" err="1" smtClean="0">
                <a:solidFill>
                  <a:srgbClr val="0070C0"/>
                </a:solidFill>
              </a:rPr>
              <a:t>Uniyal</a:t>
            </a:r>
            <a:endParaRPr lang="en-US" sz="28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3388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quantify performances?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13253"/>
            <a:ext cx="7112898" cy="534635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Tricky to assess performance without </a:t>
            </a:r>
            <a:r>
              <a:rPr lang="en-US" b="1" dirty="0"/>
              <a:t>t</a:t>
            </a:r>
            <a:r>
              <a:rPr lang="en-US" b="1" dirty="0" smtClean="0"/>
              <a:t>rue </a:t>
            </a:r>
            <a:r>
              <a:rPr lang="en-US" b="1" dirty="0"/>
              <a:t>l</a:t>
            </a:r>
            <a:r>
              <a:rPr lang="en-US" b="1" dirty="0" smtClean="0"/>
              <a:t>abels </a:t>
            </a:r>
            <a:endParaRPr lang="en-US" dirty="0" smtClean="0"/>
          </a:p>
          <a:p>
            <a:pPr lvl="1"/>
            <a:r>
              <a:rPr lang="en-US" dirty="0" smtClean="0"/>
              <a:t>BAD histograms are too few to quantify </a:t>
            </a:r>
            <a:r>
              <a:rPr lang="en-US" dirty="0" smtClean="0"/>
              <a:t>performance (and should be selected manually)</a:t>
            </a:r>
            <a:endParaRPr lang="en-US" dirty="0" smtClean="0"/>
          </a:p>
          <a:p>
            <a:r>
              <a:rPr lang="en-US" dirty="0" smtClean="0"/>
              <a:t>Strategy: generate a suitable amount of GOOD and BAD data for validation</a:t>
            </a:r>
          </a:p>
          <a:p>
            <a:r>
              <a:rPr lang="en-US" dirty="0" smtClean="0"/>
              <a:t>A tool is recently available for labelled data generation (</a:t>
            </a:r>
            <a:r>
              <a:rPr lang="en-US" dirty="0" smtClean="0">
                <a:hlinkClick r:id="rId2"/>
              </a:rPr>
              <a:t>talk here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Can resample a given distribution (MC method)</a:t>
            </a:r>
          </a:p>
          <a:p>
            <a:pPr lvl="1"/>
            <a:r>
              <a:rPr lang="en-US" dirty="0" smtClean="0"/>
              <a:t>Can compute random linear combinations of a given set of histograms</a:t>
            </a:r>
          </a:p>
          <a:p>
            <a:pPr lvl="1"/>
            <a:r>
              <a:rPr lang="en-US" dirty="0" smtClean="0"/>
              <a:t>Can add noise on top of each bin</a:t>
            </a:r>
          </a:p>
          <a:p>
            <a:r>
              <a:rPr lang="en-US" dirty="0" smtClean="0"/>
              <a:t>Currently under test</a:t>
            </a:r>
          </a:p>
          <a:p>
            <a:pPr lvl="1"/>
            <a:endParaRPr lang="en-US" dirty="0" smtClean="0"/>
          </a:p>
          <a:p>
            <a:endParaRPr lang="it-I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7951"/>
          <a:stretch/>
        </p:blipFill>
        <p:spPr>
          <a:xfrm>
            <a:off x="8110269" y="3569621"/>
            <a:ext cx="3743861" cy="26158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811651" y="3807244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Original and resampled distributions</a:t>
            </a:r>
            <a:endParaRPr lang="it-IT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8898" y="1013253"/>
            <a:ext cx="3885232" cy="253247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153400" y="551588"/>
            <a:ext cx="35625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i="1" dirty="0" smtClean="0">
                <a:solidFill>
                  <a:srgbClr val="0070C0"/>
                </a:solidFill>
              </a:rPr>
              <a:t>L. Lambrecht, M. </a:t>
            </a:r>
            <a:r>
              <a:rPr lang="it-IT" sz="2400" b="1" i="1" dirty="0">
                <a:solidFill>
                  <a:srgbClr val="0070C0"/>
                </a:solidFill>
              </a:rPr>
              <a:t>Niedziela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CMS Week plenary</a:t>
            </a:r>
            <a:endParaRPr lang="it-IT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EE5A8-BE34-44B0-9CE6-8256C65FBDFF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91007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step: histogram combination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013253"/>
            <a:ext cx="6515910" cy="534635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Single histograms flags have to be combined to give the final flag for the given </a:t>
            </a:r>
            <a:r>
              <a:rPr lang="en-US" dirty="0" err="1" smtClean="0"/>
              <a:t>subsytem</a:t>
            </a:r>
            <a:endParaRPr lang="en-US" dirty="0" smtClean="0"/>
          </a:p>
          <a:p>
            <a:r>
              <a:rPr lang="en-US" b="1" dirty="0" smtClean="0"/>
              <a:t>Linear</a:t>
            </a:r>
            <a:r>
              <a:rPr lang="en-US" b="1" dirty="0" smtClean="0"/>
              <a:t> </a:t>
            </a:r>
            <a:r>
              <a:rPr lang="en-US" b="1" dirty="0" smtClean="0"/>
              <a:t>way</a:t>
            </a:r>
            <a:r>
              <a:rPr lang="en-US" dirty="0" smtClean="0"/>
              <a:t>: </a:t>
            </a:r>
            <a:r>
              <a:rPr lang="en-US" dirty="0" smtClean="0"/>
              <a:t>different possibilities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efine </a:t>
            </a:r>
            <a:r>
              <a:rPr lang="en-US" dirty="0" smtClean="0"/>
              <a:t>a MSE threshold for each histogram and combine with a simple </a:t>
            </a:r>
            <a:r>
              <a:rPr lang="en-US" dirty="0" smtClean="0"/>
              <a:t>AND</a:t>
            </a:r>
          </a:p>
          <a:p>
            <a:pPr lvl="1"/>
            <a:r>
              <a:rPr lang="en-US" dirty="0" smtClean="0"/>
              <a:t>Compute a average MSE and set a threshold</a:t>
            </a:r>
            <a:endParaRPr lang="en-US" dirty="0" smtClean="0"/>
          </a:p>
          <a:p>
            <a:pPr lvl="1"/>
            <a:r>
              <a:rPr lang="en-US" dirty="0" smtClean="0"/>
              <a:t>Possible also to assign weights to specific histograms (</a:t>
            </a:r>
            <a:r>
              <a:rPr lang="en-US" b="1" dirty="0" smtClean="0"/>
              <a:t>need of </a:t>
            </a:r>
            <a:r>
              <a:rPr lang="en-US" b="1" dirty="0" err="1" smtClean="0"/>
              <a:t>subsytems</a:t>
            </a:r>
            <a:r>
              <a:rPr lang="en-US" b="1" dirty="0" smtClean="0"/>
              <a:t> expertise</a:t>
            </a:r>
            <a:r>
              <a:rPr lang="en-US" dirty="0" smtClean="0"/>
              <a:t>!)</a:t>
            </a:r>
          </a:p>
          <a:p>
            <a:r>
              <a:rPr lang="en-US" b="1" dirty="0" smtClean="0"/>
              <a:t>ML way</a:t>
            </a:r>
            <a:r>
              <a:rPr lang="en-US" dirty="0" smtClean="0"/>
              <a:t>: use of NN on the sample of MSEs </a:t>
            </a:r>
          </a:p>
          <a:p>
            <a:r>
              <a:rPr lang="en-US" dirty="0" smtClean="0"/>
              <a:t>Plan to prototype a model using UL2017 and a restricted set of </a:t>
            </a:r>
            <a:r>
              <a:rPr lang="en-US" dirty="0" smtClean="0"/>
              <a:t>histograms, </a:t>
            </a:r>
            <a:r>
              <a:rPr lang="en-US" dirty="0" smtClean="0"/>
              <a:t>test on UL2018 </a:t>
            </a:r>
          </a:p>
          <a:p>
            <a:r>
              <a:rPr lang="en-US" b="1" dirty="0"/>
              <a:t>Room for new contributors</a:t>
            </a:r>
            <a:r>
              <a:rPr lang="en-US" b="1" dirty="0" smtClean="0"/>
              <a:t>!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CMS Week plenary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EE5A8-BE34-44B0-9CE6-8256C65FBDFF}" type="slidenum">
              <a:rPr lang="it-IT" smtClean="0"/>
              <a:t>14</a:t>
            </a:fld>
            <a:endParaRPr lang="it-IT"/>
          </a:p>
        </p:txBody>
      </p:sp>
      <p:grpSp>
        <p:nvGrpSpPr>
          <p:cNvPr id="54" name="Group 53"/>
          <p:cNvGrpSpPr/>
          <p:nvPr/>
        </p:nvGrpSpPr>
        <p:grpSpPr>
          <a:xfrm>
            <a:off x="7461119" y="864972"/>
            <a:ext cx="4484451" cy="5494638"/>
            <a:chOff x="2441643" y="914400"/>
            <a:chExt cx="4747097" cy="5943600"/>
          </a:xfrm>
        </p:grpSpPr>
        <p:sp>
          <p:nvSpPr>
            <p:cNvPr id="55" name="Rectangle 54"/>
            <p:cNvSpPr/>
            <p:nvPr/>
          </p:nvSpPr>
          <p:spPr>
            <a:xfrm>
              <a:off x="2441643" y="914400"/>
              <a:ext cx="4747097" cy="5943600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2597286" y="1128409"/>
              <a:ext cx="914400" cy="914400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3511686" y="1128409"/>
              <a:ext cx="914400" cy="914400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4426086" y="1128409"/>
              <a:ext cx="914400" cy="914400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6128428" y="1128409"/>
              <a:ext cx="914400" cy="914400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2597286" y="2457852"/>
              <a:ext cx="914400" cy="914400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3511686" y="2457852"/>
              <a:ext cx="914400" cy="914400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4426086" y="2457852"/>
              <a:ext cx="914400" cy="914400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6128428" y="2457852"/>
              <a:ext cx="914400" cy="914400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2597286" y="3797039"/>
              <a:ext cx="914400" cy="531780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3511686" y="3797039"/>
              <a:ext cx="914400" cy="531780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4426086" y="3797039"/>
              <a:ext cx="914400" cy="531780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6128428" y="3797039"/>
              <a:ext cx="914400" cy="531780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6912" y="1245141"/>
              <a:ext cx="869174" cy="700390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3654" y="1235414"/>
              <a:ext cx="869174" cy="700390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1312" y="1245141"/>
              <a:ext cx="869174" cy="700390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2512" y="1245141"/>
              <a:ext cx="869174" cy="700390"/>
            </a:xfrm>
            <a:prstGeom prst="rect">
              <a:avLst/>
            </a:prstGeom>
          </p:spPr>
        </p:pic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642512" y="2527187"/>
              <a:ext cx="843324" cy="775730"/>
            </a:xfrm>
            <a:prstGeom prst="rect">
              <a:avLst/>
            </a:prstGeom>
          </p:spPr>
        </p:pic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547184" y="2552367"/>
              <a:ext cx="843324" cy="775730"/>
            </a:xfrm>
            <a:prstGeom prst="rect">
              <a:avLst/>
            </a:prstGeom>
          </p:spPr>
        </p:pic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466273" y="2527187"/>
              <a:ext cx="843324" cy="775730"/>
            </a:xfrm>
            <a:prstGeom prst="rect">
              <a:avLst/>
            </a:prstGeom>
          </p:spPr>
        </p:pic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73654" y="2527187"/>
              <a:ext cx="843324" cy="775730"/>
            </a:xfrm>
            <a:prstGeom prst="rect">
              <a:avLst/>
            </a:prstGeom>
          </p:spPr>
        </p:pic>
        <p:sp>
          <p:nvSpPr>
            <p:cNvPr id="76" name="TextBox 75"/>
            <p:cNvSpPr txBox="1"/>
            <p:nvPr/>
          </p:nvSpPr>
          <p:spPr>
            <a:xfrm>
              <a:off x="2597286" y="1245141"/>
              <a:ext cx="8467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/>
                <a:t>Histo</a:t>
              </a:r>
              <a:r>
                <a:rPr lang="en-US" b="1" dirty="0" smtClean="0"/>
                <a:t> 1</a:t>
              </a:r>
              <a:endParaRPr lang="it-IT" b="1" dirty="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3524724" y="1245141"/>
              <a:ext cx="8467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/>
                <a:t>Histo</a:t>
              </a:r>
              <a:r>
                <a:rPr lang="en-US" b="1" dirty="0" smtClean="0"/>
                <a:t> 2</a:t>
              </a:r>
              <a:endParaRPr lang="it-IT" b="1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6157020" y="1245141"/>
              <a:ext cx="8819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/>
                <a:t>Histo</a:t>
              </a:r>
              <a:r>
                <a:rPr lang="en-US" b="1" dirty="0" smtClean="0"/>
                <a:t> N</a:t>
              </a:r>
              <a:endParaRPr lang="it-IT" b="1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2590462" y="2592037"/>
              <a:ext cx="6495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ML 1</a:t>
              </a:r>
              <a:endParaRPr lang="it-IT" b="1" dirty="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3485836" y="2604405"/>
              <a:ext cx="6543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ML 2</a:t>
              </a:r>
              <a:endParaRPr lang="it-IT" b="1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6088910" y="2569902"/>
              <a:ext cx="6896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ML N</a:t>
              </a:r>
              <a:endParaRPr lang="it-IT" b="1" dirty="0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2695870" y="3874172"/>
              <a:ext cx="7777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MSE 1</a:t>
              </a:r>
              <a:endParaRPr lang="it-IT" b="1" dirty="0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3583491" y="3874172"/>
              <a:ext cx="7777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MSE 2</a:t>
              </a:r>
              <a:endParaRPr lang="it-IT" b="1" dirty="0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6173654" y="3873493"/>
              <a:ext cx="8130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MSE N</a:t>
              </a:r>
              <a:endParaRPr lang="it-IT" b="1" dirty="0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4397903" y="2599478"/>
              <a:ext cx="6543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ML 3</a:t>
              </a:r>
              <a:endParaRPr lang="it-IT" b="1" dirty="0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4405277" y="1247922"/>
              <a:ext cx="8467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/>
                <a:t>Histo</a:t>
              </a:r>
              <a:r>
                <a:rPr lang="en-US" b="1" dirty="0" smtClean="0"/>
                <a:t> 3</a:t>
              </a:r>
              <a:endParaRPr lang="it-IT" b="1" dirty="0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4494397" y="3873493"/>
              <a:ext cx="7777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MSE 3</a:t>
              </a:r>
              <a:endParaRPr lang="it-IT" b="1" dirty="0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2597286" y="4708194"/>
              <a:ext cx="4441707" cy="85603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Combination Layer</a:t>
              </a:r>
              <a:endParaRPr lang="it-IT" sz="3200" dirty="0"/>
            </a:p>
          </p:txBody>
        </p:sp>
        <p:sp>
          <p:nvSpPr>
            <p:cNvPr id="89" name="Oval 88"/>
            <p:cNvSpPr/>
            <p:nvPr/>
          </p:nvSpPr>
          <p:spPr>
            <a:xfrm>
              <a:off x="3511646" y="5836608"/>
              <a:ext cx="914400" cy="914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400" b="1" dirty="0"/>
            </a:p>
          </p:txBody>
        </p:sp>
        <p:sp>
          <p:nvSpPr>
            <p:cNvPr id="90" name="Oval 89"/>
            <p:cNvSpPr/>
            <p:nvPr/>
          </p:nvSpPr>
          <p:spPr>
            <a:xfrm>
              <a:off x="5174510" y="5836608"/>
              <a:ext cx="914400" cy="914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91" name="Straight Arrow Connector 90"/>
            <p:cNvCxnSpPr>
              <a:stCxn id="88" idx="2"/>
              <a:endCxn id="90" idx="1"/>
            </p:cNvCxnSpPr>
            <p:nvPr/>
          </p:nvCxnSpPr>
          <p:spPr>
            <a:xfrm>
              <a:off x="4818140" y="5564228"/>
              <a:ext cx="490281" cy="40629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>
              <a:stCxn id="88" idx="2"/>
              <a:endCxn id="89" idx="7"/>
            </p:cNvCxnSpPr>
            <p:nvPr/>
          </p:nvCxnSpPr>
          <p:spPr>
            <a:xfrm flipH="1">
              <a:off x="4292135" y="5564228"/>
              <a:ext cx="526005" cy="40629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/>
            <p:cNvSpPr txBox="1"/>
            <p:nvPr/>
          </p:nvSpPr>
          <p:spPr>
            <a:xfrm>
              <a:off x="3563336" y="6093753"/>
              <a:ext cx="906478" cy="4328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</a:rPr>
                <a:t>GOOD</a:t>
              </a:r>
              <a:endParaRPr lang="it-IT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5308453" y="6093753"/>
              <a:ext cx="681539" cy="4328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</a:rPr>
                <a:t>BAD</a:t>
              </a:r>
              <a:endParaRPr lang="it-IT" sz="2000" b="1" dirty="0">
                <a:solidFill>
                  <a:schemeClr val="bg1"/>
                </a:solidFill>
              </a:endParaRPr>
            </a:p>
          </p:txBody>
        </p:sp>
        <p:cxnSp>
          <p:nvCxnSpPr>
            <p:cNvPr id="95" name="Straight Connector 94"/>
            <p:cNvCxnSpPr/>
            <p:nvPr/>
          </p:nvCxnSpPr>
          <p:spPr>
            <a:xfrm>
              <a:off x="5359942" y="2042809"/>
              <a:ext cx="728968" cy="0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5359942" y="3372252"/>
              <a:ext cx="728968" cy="0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5359942" y="4328819"/>
              <a:ext cx="728968" cy="0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Down Arrow 97"/>
            <p:cNvSpPr/>
            <p:nvPr/>
          </p:nvSpPr>
          <p:spPr>
            <a:xfrm>
              <a:off x="4329250" y="2113758"/>
              <a:ext cx="1153297" cy="282097"/>
            </a:xfrm>
            <a:prstGeom prst="downArrow">
              <a:avLst/>
            </a:prstGeom>
            <a:noFill/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9" name="Down Arrow 98"/>
            <p:cNvSpPr/>
            <p:nvPr/>
          </p:nvSpPr>
          <p:spPr>
            <a:xfrm>
              <a:off x="4350316" y="3442726"/>
              <a:ext cx="1153297" cy="282097"/>
            </a:xfrm>
            <a:prstGeom prst="downArrow">
              <a:avLst/>
            </a:prstGeom>
            <a:noFill/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0" name="Down Arrow 99"/>
            <p:cNvSpPr/>
            <p:nvPr/>
          </p:nvSpPr>
          <p:spPr>
            <a:xfrm>
              <a:off x="4329250" y="4390916"/>
              <a:ext cx="1153297" cy="282097"/>
            </a:xfrm>
            <a:prstGeom prst="downArrow">
              <a:avLst/>
            </a:prstGeom>
            <a:noFill/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33955952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open possibilities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013253"/>
            <a:ext cx="6691184" cy="5346357"/>
          </a:xfrm>
        </p:spPr>
        <p:txBody>
          <a:bodyPr>
            <a:normAutofit/>
          </a:bodyPr>
          <a:lstStyle/>
          <a:p>
            <a:r>
              <a:rPr lang="en-US" dirty="0" smtClean="0"/>
              <a:t>Use of Unsupervised models for</a:t>
            </a:r>
            <a:r>
              <a:rPr lang="en-US" dirty="0"/>
              <a:t> </a:t>
            </a:r>
            <a:r>
              <a:rPr lang="en-US" b="1" dirty="0" smtClean="0"/>
              <a:t>dimensionality reduction</a:t>
            </a:r>
          </a:p>
          <a:p>
            <a:r>
              <a:rPr lang="en-US" dirty="0" smtClean="0"/>
              <a:t>Commonly used methods (see backup):</a:t>
            </a:r>
          </a:p>
          <a:p>
            <a:pPr lvl="1"/>
            <a:r>
              <a:rPr lang="en-US" dirty="0" smtClean="0"/>
              <a:t>Principal Component Analysis (PCA)</a:t>
            </a:r>
          </a:p>
          <a:p>
            <a:pPr lvl="1"/>
            <a:r>
              <a:rPr lang="en-US" dirty="0" smtClean="0"/>
              <a:t>Non Negative Matrix Factorization (NMF)</a:t>
            </a:r>
          </a:p>
          <a:p>
            <a:r>
              <a:rPr lang="en-US" dirty="0" smtClean="0"/>
              <a:t>Represent data in a “base” of components: </a:t>
            </a:r>
          </a:p>
          <a:p>
            <a:pPr lvl="1"/>
            <a:r>
              <a:rPr lang="en-US" b="1" dirty="0" smtClean="0"/>
              <a:t>regular data </a:t>
            </a:r>
            <a:r>
              <a:rPr lang="en-US" dirty="0" smtClean="0"/>
              <a:t>are well reconstructed using only the </a:t>
            </a:r>
            <a:r>
              <a:rPr lang="en-US" b="1" dirty="0" smtClean="0"/>
              <a:t>first few components</a:t>
            </a:r>
          </a:p>
          <a:p>
            <a:pPr lvl="1"/>
            <a:r>
              <a:rPr lang="en-US" dirty="0" smtClean="0"/>
              <a:t> </a:t>
            </a:r>
            <a:r>
              <a:rPr lang="en-US" b="1" dirty="0" smtClean="0"/>
              <a:t>anomalous data </a:t>
            </a:r>
            <a:r>
              <a:rPr lang="en-US" dirty="0" smtClean="0"/>
              <a:t>show </a:t>
            </a:r>
            <a:r>
              <a:rPr lang="en-US" b="1" dirty="0" smtClean="0"/>
              <a:t>higher order terms</a:t>
            </a:r>
          </a:p>
          <a:p>
            <a:r>
              <a:rPr lang="en-US" dirty="0" smtClean="0"/>
              <a:t>Can be used in combination with the </a:t>
            </a:r>
            <a:r>
              <a:rPr lang="en-US" dirty="0" err="1" smtClean="0"/>
              <a:t>Autoencoder</a:t>
            </a:r>
            <a:r>
              <a:rPr lang="en-US" dirty="0" smtClean="0"/>
              <a:t> (improve robustness)</a:t>
            </a:r>
          </a:p>
          <a:p>
            <a:r>
              <a:rPr lang="en-US" b="1" dirty="0" smtClean="0"/>
              <a:t>Room for new contributors!</a:t>
            </a:r>
          </a:p>
          <a:p>
            <a:pPr lvl="1"/>
            <a:endParaRPr lang="it-IT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6765" y="351228"/>
            <a:ext cx="4692068" cy="30082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16106" y="495762"/>
            <a:ext cx="2105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NMF: 5 components</a:t>
            </a:r>
            <a:endParaRPr lang="it-IT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0843" y="3359449"/>
            <a:ext cx="4721157" cy="3087275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CMS Week plenary</a:t>
            </a:r>
            <a:endParaRPr lang="it-IT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EE5A8-BE34-44B0-9CE6-8256C65FBDFF}" type="slidenum">
              <a:rPr lang="it-IT" smtClean="0"/>
              <a:t>15</a:t>
            </a:fld>
            <a:endParaRPr lang="it-IT"/>
          </a:p>
        </p:txBody>
      </p:sp>
      <p:sp>
        <p:nvSpPr>
          <p:cNvPr id="4" name="TextBox 3"/>
          <p:cNvSpPr txBox="1"/>
          <p:nvPr/>
        </p:nvSpPr>
        <p:spPr>
          <a:xfrm>
            <a:off x="9038967" y="3649839"/>
            <a:ext cx="18864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Example reconstruction with NMF</a:t>
            </a:r>
            <a:endParaRPr lang="it-IT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9831421" y="1511985"/>
            <a:ext cx="21443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Each component is an histogram with the same # of bins as the original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16575643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CMS Week plenary</a:t>
            </a:r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EE5A8-BE34-44B0-9CE6-8256C65FBDFF}" type="slidenum">
              <a:rPr lang="it-IT" smtClean="0"/>
              <a:t>16</a:t>
            </a:fld>
            <a:endParaRPr lang="it-IT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90600" y="262151"/>
            <a:ext cx="10515600" cy="7552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Automate DC per single Run</a:t>
            </a:r>
            <a:endParaRPr lang="it-IT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38200" y="1013253"/>
            <a:ext cx="6632643" cy="534635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There are (rare) cases in which a full Run is BAD due to outstanding issues</a:t>
            </a:r>
          </a:p>
          <a:p>
            <a:pPr lvl="1"/>
            <a:r>
              <a:rPr lang="en-US" dirty="0" err="1" smtClean="0"/>
              <a:t>i.e</a:t>
            </a:r>
            <a:r>
              <a:rPr lang="en-US" dirty="0" smtClean="0"/>
              <a:t> part of the detector not turned on properly</a:t>
            </a:r>
          </a:p>
          <a:p>
            <a:pPr lvl="1"/>
            <a:r>
              <a:rPr lang="en-US" dirty="0" smtClean="0"/>
              <a:t>No need for a detailed LS analysis</a:t>
            </a:r>
          </a:p>
          <a:p>
            <a:r>
              <a:rPr lang="en-US" dirty="0"/>
              <a:t>P</a:t>
            </a:r>
            <a:r>
              <a:rPr lang="en-US" dirty="0" smtClean="0"/>
              <a:t>lan to use ML to filter out these trivial cases before applying the DC per single LS</a:t>
            </a:r>
          </a:p>
          <a:p>
            <a:r>
              <a:rPr lang="en-US" dirty="0" smtClean="0"/>
              <a:t>Make use of “standard” DQM GUI files with single run granularity</a:t>
            </a:r>
          </a:p>
          <a:p>
            <a:pPr lvl="1"/>
            <a:r>
              <a:rPr lang="en-US" dirty="0" smtClean="0"/>
              <a:t>Histograms moments available in csv files</a:t>
            </a:r>
            <a:r>
              <a:rPr lang="en-US" dirty="0"/>
              <a:t> </a:t>
            </a:r>
            <a:r>
              <a:rPr lang="en-US" dirty="0" smtClean="0"/>
              <a:t>(details </a:t>
            </a:r>
            <a:r>
              <a:rPr lang="en-US" dirty="0" smtClean="0">
                <a:hlinkClick r:id="rId2"/>
              </a:rPr>
              <a:t>here</a:t>
            </a:r>
            <a:r>
              <a:rPr lang="en-US" dirty="0" smtClean="0"/>
              <a:t>)</a:t>
            </a:r>
          </a:p>
          <a:p>
            <a:r>
              <a:rPr lang="en-US" dirty="0" smtClean="0"/>
              <a:t>Preliminary studies ongoing using </a:t>
            </a:r>
            <a:r>
              <a:rPr lang="en-US" dirty="0" smtClean="0"/>
              <a:t>Random </a:t>
            </a:r>
            <a:r>
              <a:rPr lang="en-US" dirty="0" smtClean="0"/>
              <a:t>F</a:t>
            </a:r>
            <a:r>
              <a:rPr lang="en-US" dirty="0" smtClean="0"/>
              <a:t>orest and Muon data</a:t>
            </a:r>
          </a:p>
          <a:p>
            <a:pPr lvl="1"/>
            <a:r>
              <a:rPr lang="en-US" dirty="0" smtClean="0"/>
              <a:t>Possible to</a:t>
            </a:r>
            <a:r>
              <a:rPr lang="en-US" dirty="0" smtClean="0"/>
              <a:t> use Cosmic runs also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b="1" dirty="0"/>
              <a:t>Room for new contributors</a:t>
            </a:r>
            <a:r>
              <a:rPr lang="en-US" b="1" dirty="0" smtClean="0"/>
              <a:t>!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it-IT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018" y="498197"/>
            <a:ext cx="3632805" cy="36328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843" y="3999031"/>
            <a:ext cx="4721157" cy="236057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015018" y="327611"/>
            <a:ext cx="32280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i="1" dirty="0">
                <a:solidFill>
                  <a:srgbClr val="0070C0"/>
                </a:solidFill>
              </a:rPr>
              <a:t>J</a:t>
            </a:r>
            <a:r>
              <a:rPr lang="it-IT" sz="2400" b="1" i="1" dirty="0" smtClean="0">
                <a:solidFill>
                  <a:srgbClr val="0070C0"/>
                </a:solidFill>
              </a:rPr>
              <a:t>. Fernandez, </a:t>
            </a:r>
            <a:r>
              <a:rPr lang="it-IT" sz="2400" b="1" i="1" dirty="0">
                <a:solidFill>
                  <a:srgbClr val="0070C0"/>
                </a:solidFill>
              </a:rPr>
              <a:t>A</a:t>
            </a:r>
            <a:r>
              <a:rPr lang="it-IT" sz="2400" b="1" i="1" dirty="0" smtClean="0">
                <a:solidFill>
                  <a:srgbClr val="0070C0"/>
                </a:solidFill>
              </a:rPr>
              <a:t>. Trapote</a:t>
            </a:r>
            <a:endParaRPr lang="it-IT" sz="2400" b="1" i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1712373">
            <a:off x="9134272" y="2013626"/>
            <a:ext cx="1615186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Preliminary</a:t>
            </a:r>
            <a:endParaRPr lang="it-IT" sz="24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1771192">
            <a:off x="10023738" y="4948488"/>
            <a:ext cx="1615186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Preliminary</a:t>
            </a:r>
            <a:endParaRPr lang="it-IT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0617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Documentation, code, datasets and meeting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13253"/>
            <a:ext cx="10815536" cy="5433715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The </a:t>
            </a:r>
            <a:r>
              <a:rPr lang="en-US" dirty="0" smtClean="0">
                <a:hlinkClick r:id="rId2"/>
              </a:rPr>
              <a:t>ML4DQM-DC </a:t>
            </a:r>
            <a:r>
              <a:rPr lang="en-US" dirty="0" err="1" smtClean="0">
                <a:hlinkClick r:id="rId2"/>
              </a:rPr>
              <a:t>twiki</a:t>
            </a:r>
            <a:r>
              <a:rPr lang="en-US" dirty="0" smtClean="0"/>
              <a:t> is the </a:t>
            </a:r>
            <a:r>
              <a:rPr lang="en-US" b="1" dirty="0" smtClean="0"/>
              <a:t>main source of information</a:t>
            </a:r>
          </a:p>
          <a:p>
            <a:r>
              <a:rPr lang="en-US" dirty="0" smtClean="0"/>
              <a:t>Some example code to read data, perform an exploratory analysis (see backup) and run few standard ML models (AE, PCA, NMF) is available here </a:t>
            </a:r>
            <a:r>
              <a:rPr lang="it-IT" dirty="0">
                <a:hlinkClick r:id="rId3"/>
              </a:rPr>
              <a:t>https://</a:t>
            </a:r>
            <a:r>
              <a:rPr lang="it-IT" dirty="0" smtClean="0">
                <a:hlinkClick r:id="rId3"/>
              </a:rPr>
              <a:t>github.com/cms-DQM/ML4DQM-DC_SharedTools</a:t>
            </a:r>
            <a:endParaRPr lang="it-IT" dirty="0" smtClean="0"/>
          </a:p>
          <a:p>
            <a:pPr lvl="1"/>
            <a:r>
              <a:rPr lang="en-US" dirty="0" smtClean="0"/>
              <a:t>Code can be used </a:t>
            </a:r>
            <a:r>
              <a:rPr lang="en-US" dirty="0"/>
              <a:t>o</a:t>
            </a:r>
            <a:r>
              <a:rPr lang="en-US" dirty="0" smtClean="0"/>
              <a:t>n </a:t>
            </a:r>
            <a:r>
              <a:rPr lang="en-US" dirty="0" smtClean="0">
                <a:hlinkClick r:id="rId4"/>
              </a:rPr>
              <a:t>SWAN</a:t>
            </a:r>
            <a:r>
              <a:rPr lang="en-US" dirty="0" smtClean="0"/>
              <a:t> or using GPUs in the </a:t>
            </a:r>
            <a:r>
              <a:rPr lang="en-US" dirty="0" smtClean="0">
                <a:hlinkClick r:id="rId5"/>
              </a:rPr>
              <a:t>IBM Minsky Cluster</a:t>
            </a:r>
            <a:endParaRPr lang="en-US" dirty="0" smtClean="0"/>
          </a:p>
          <a:p>
            <a:r>
              <a:rPr lang="en-US" dirty="0" smtClean="0"/>
              <a:t>Several datasets with </a:t>
            </a:r>
            <a:r>
              <a:rPr lang="en-US" b="1" dirty="0" smtClean="0"/>
              <a:t>Per Lumisection saving </a:t>
            </a:r>
            <a:r>
              <a:rPr lang="en-US" dirty="0" smtClean="0"/>
              <a:t>are available on disk</a:t>
            </a:r>
          </a:p>
          <a:p>
            <a:pPr lvl="1"/>
            <a:r>
              <a:rPr lang="en-US" b="1" dirty="0" smtClean="0"/>
              <a:t>Available PDs: UL2017</a:t>
            </a:r>
            <a:r>
              <a:rPr lang="en-US" dirty="0" smtClean="0"/>
              <a:t>: </a:t>
            </a:r>
            <a:r>
              <a:rPr lang="en-US" dirty="0" err="1" smtClean="0"/>
              <a:t>ZeroBias</a:t>
            </a:r>
            <a:r>
              <a:rPr lang="en-US" dirty="0" smtClean="0"/>
              <a:t> ,</a:t>
            </a:r>
            <a:r>
              <a:rPr lang="en-US" b="1" dirty="0" smtClean="0"/>
              <a:t>UL2018</a:t>
            </a:r>
            <a:r>
              <a:rPr lang="en-US" dirty="0" smtClean="0"/>
              <a:t>: </a:t>
            </a:r>
            <a:r>
              <a:rPr lang="en-US" dirty="0" err="1" smtClean="0"/>
              <a:t>ZeroBias</a:t>
            </a:r>
            <a:r>
              <a:rPr lang="en-US" dirty="0" smtClean="0"/>
              <a:t>, </a:t>
            </a:r>
            <a:r>
              <a:rPr lang="en-US" dirty="0" err="1" smtClean="0"/>
              <a:t>JetMet</a:t>
            </a:r>
            <a:r>
              <a:rPr lang="en-US" dirty="0" smtClean="0"/>
              <a:t>, </a:t>
            </a:r>
            <a:r>
              <a:rPr lang="en-US" dirty="0" err="1" smtClean="0"/>
              <a:t>SingleMuon</a:t>
            </a:r>
            <a:r>
              <a:rPr lang="en-US" dirty="0" smtClean="0"/>
              <a:t>, </a:t>
            </a:r>
            <a:r>
              <a:rPr lang="en-US" dirty="0" err="1" smtClean="0"/>
              <a:t>EGamma</a:t>
            </a:r>
            <a:endParaRPr lang="en-US" dirty="0" smtClean="0"/>
          </a:p>
          <a:p>
            <a:r>
              <a:rPr lang="en-US" b="1" dirty="0" smtClean="0"/>
              <a:t>Talks and discussion about ML4DQM-DC topics are hosted in the DQM General meeting on Fridays 14h-16h </a:t>
            </a:r>
            <a:r>
              <a:rPr lang="en-US" dirty="0" smtClean="0"/>
              <a:t>(</a:t>
            </a:r>
            <a:r>
              <a:rPr lang="it-IT" dirty="0">
                <a:hlinkClick r:id="rId6"/>
              </a:rPr>
              <a:t>https://indico.cern.ch/category/3904</a:t>
            </a:r>
            <a:r>
              <a:rPr lang="it-IT" dirty="0" smtClean="0">
                <a:hlinkClick r:id="rId6"/>
              </a:rPr>
              <a:t>/</a:t>
            </a:r>
            <a:r>
              <a:rPr lang="it-IT" dirty="0" smtClean="0"/>
              <a:t>)</a:t>
            </a:r>
          </a:p>
          <a:p>
            <a:pPr lvl="1"/>
            <a:r>
              <a:rPr lang="en-US" dirty="0" smtClean="0"/>
              <a:t>DQM task </a:t>
            </a:r>
            <a:r>
              <a:rPr lang="en-US" dirty="0" err="1" smtClean="0"/>
              <a:t>twiki</a:t>
            </a:r>
            <a:r>
              <a:rPr lang="en-US" dirty="0" smtClean="0"/>
              <a:t>: </a:t>
            </a:r>
            <a:r>
              <a:rPr lang="it-IT" dirty="0">
                <a:hlinkClick r:id="rId7"/>
              </a:rPr>
              <a:t>https://</a:t>
            </a:r>
            <a:r>
              <a:rPr lang="it-IT" dirty="0" smtClean="0">
                <a:hlinkClick r:id="rId7"/>
              </a:rPr>
              <a:t>twiki.cern.ch/twiki/bin/viewauth/CMS/PPDOpenTasksDQMDC</a:t>
            </a:r>
            <a:endParaRPr lang="it-IT" dirty="0" smtClean="0"/>
          </a:p>
          <a:p>
            <a:pPr lvl="1"/>
            <a:r>
              <a:rPr lang="en-US" b="1" dirty="0" smtClean="0"/>
              <a:t>Generous EPR reward! </a:t>
            </a:r>
            <a:r>
              <a:rPr lang="en-US" dirty="0" smtClean="0"/>
              <a:t>Please have a look and contact us if interested!</a:t>
            </a:r>
          </a:p>
          <a:p>
            <a:r>
              <a:rPr lang="it-IT" altLang="it-IT" dirty="0" smtClean="0"/>
              <a:t>Please, </a:t>
            </a:r>
            <a:r>
              <a:rPr lang="it-IT" altLang="it-IT" dirty="0"/>
              <a:t>do not hesitate to join our meetings, or </a:t>
            </a:r>
            <a:r>
              <a:rPr lang="it-IT" altLang="it-IT" dirty="0" smtClean="0"/>
              <a:t>contact us</a:t>
            </a:r>
            <a:r>
              <a:rPr lang="it-IT" altLang="it-IT" sz="2600" dirty="0" smtClean="0"/>
              <a:t>!</a:t>
            </a:r>
            <a:r>
              <a:rPr lang="en-US" dirty="0" smtClean="0"/>
              <a:t> (</a:t>
            </a:r>
            <a:r>
              <a:rPr lang="en-US" b="1" dirty="0" smtClean="0"/>
              <a:t>cms-ml4dqm</a:t>
            </a:r>
            <a:r>
              <a:rPr lang="en-US" dirty="0" smtClean="0"/>
              <a:t>, </a:t>
            </a:r>
            <a:r>
              <a:rPr lang="en-US" b="1" dirty="0" smtClean="0"/>
              <a:t>cms-ml4dc</a:t>
            </a:r>
            <a:r>
              <a:rPr lang="en-US" dirty="0"/>
              <a:t>,</a:t>
            </a:r>
            <a:r>
              <a:rPr lang="en-US" dirty="0" smtClean="0"/>
              <a:t> </a:t>
            </a:r>
            <a:r>
              <a:rPr lang="it-IT" b="1" dirty="0" smtClean="0"/>
              <a:t>ml4dqm-dc.slack.com </a:t>
            </a:r>
            <a:endParaRPr lang="en-US" b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CMS Week plenary</a:t>
            </a:r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EE5A8-BE34-44B0-9CE6-8256C65FBDFF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71928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and Conclusions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are on the way to develop ML tools to automate the DC process</a:t>
            </a:r>
          </a:p>
          <a:p>
            <a:r>
              <a:rPr lang="en-US" b="1" dirty="0" smtClean="0"/>
              <a:t>The bottom-up approach of using ML on single histograms is promising</a:t>
            </a:r>
          </a:p>
          <a:p>
            <a:pPr lvl="1"/>
            <a:r>
              <a:rPr lang="en-US" dirty="0" smtClean="0"/>
              <a:t>Results are human-interpretable, ML models can be kept simple, adding/removing variables is easy</a:t>
            </a:r>
          </a:p>
          <a:p>
            <a:pPr lvl="1"/>
            <a:r>
              <a:rPr lang="en-US" b="1" dirty="0" smtClean="0"/>
              <a:t>Room for new ideas and contributors!</a:t>
            </a:r>
          </a:p>
          <a:p>
            <a:r>
              <a:rPr lang="en-US" dirty="0" smtClean="0"/>
              <a:t>A small group of contributors is (enthusiastically) gaining </a:t>
            </a:r>
            <a:r>
              <a:rPr lang="en-US" b="1" dirty="0" smtClean="0"/>
              <a:t>experience in ML and on the full DC process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We need this kind of people for a future deployment in production</a:t>
            </a:r>
          </a:p>
          <a:p>
            <a:r>
              <a:rPr lang="en-US" dirty="0"/>
              <a:t>H</a:t>
            </a:r>
            <a:r>
              <a:rPr lang="en-US" dirty="0" smtClean="0"/>
              <a:t>uge amount of data available, not manageable by the DQM alone</a:t>
            </a:r>
          </a:p>
          <a:p>
            <a:pPr lvl="1"/>
            <a:r>
              <a:rPr lang="en-US" b="1" dirty="0" smtClean="0"/>
              <a:t>To </a:t>
            </a:r>
            <a:r>
              <a:rPr lang="en-US" b="1" dirty="0" err="1" smtClean="0"/>
              <a:t>subsytems</a:t>
            </a:r>
            <a:r>
              <a:rPr lang="en-US" b="1" dirty="0" smtClean="0"/>
              <a:t> involved in DC</a:t>
            </a:r>
            <a:r>
              <a:rPr lang="en-US" dirty="0" smtClean="0"/>
              <a:t>: please join this effort, your contribute is fundamental to succeed! (... and save your EPRs </a:t>
            </a:r>
            <a:r>
              <a:rPr lang="en-US" dirty="0" smtClean="0">
                <a:sym typeface="Wingdings" panose="05000000000000000000" pitchFamily="2" charset="2"/>
              </a:rPr>
              <a:t> )</a:t>
            </a:r>
            <a:endParaRPr lang="en-US" dirty="0" smtClean="0"/>
          </a:p>
          <a:p>
            <a:r>
              <a:rPr lang="en-US" dirty="0" smtClean="0"/>
              <a:t>Looking forward to interact with the newly created CMS ML group!</a:t>
            </a:r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CMS Week plenary</a:t>
            </a:r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EE5A8-BE34-44B0-9CE6-8256C65FBDFF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17004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651" y="2541666"/>
            <a:ext cx="10515600" cy="755221"/>
          </a:xfrm>
        </p:spPr>
        <p:txBody>
          <a:bodyPr/>
          <a:lstStyle/>
          <a:p>
            <a:r>
              <a:rPr lang="en-US" dirty="0" smtClean="0"/>
              <a:t>Backup</a:t>
            </a:r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CMS Week plenary</a:t>
            </a:r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EE5A8-BE34-44B0-9CE6-8256C65FBDFF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4395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Data Certification (DC) works?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013253"/>
            <a:ext cx="6301198" cy="5425477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Trained humans </a:t>
            </a:r>
            <a:r>
              <a:rPr lang="en-US" dirty="0" smtClean="0"/>
              <a:t>(shifter/experts) inspect a set of </a:t>
            </a:r>
            <a:r>
              <a:rPr lang="en-US" b="1" dirty="0" smtClean="0"/>
              <a:t>DQM plots </a:t>
            </a:r>
            <a:r>
              <a:rPr lang="en-US" dirty="0" smtClean="0"/>
              <a:t>(~ tenths) for each Subsystem</a:t>
            </a:r>
          </a:p>
          <a:p>
            <a:r>
              <a:rPr lang="en-US" dirty="0" smtClean="0"/>
              <a:t>A binary flag (GOOD or BAD) is assigned with </a:t>
            </a:r>
            <a:r>
              <a:rPr lang="en-US" b="1" dirty="0" smtClean="0"/>
              <a:t>single </a:t>
            </a:r>
            <a:r>
              <a:rPr lang="en-US" b="1" dirty="0"/>
              <a:t>Run </a:t>
            </a:r>
            <a:r>
              <a:rPr lang="en-US" b="1" dirty="0" smtClean="0"/>
              <a:t>granularity</a:t>
            </a:r>
            <a:endParaRPr lang="en-US" dirty="0" smtClean="0"/>
          </a:p>
          <a:p>
            <a:r>
              <a:rPr lang="en-US" dirty="0" smtClean="0"/>
              <a:t>Flags from each Subsystem are combined </a:t>
            </a:r>
            <a:r>
              <a:rPr lang="en-US" dirty="0"/>
              <a:t>(</a:t>
            </a:r>
            <a:r>
              <a:rPr lang="en-US" b="1" dirty="0" smtClean="0"/>
              <a:t>AND)</a:t>
            </a:r>
            <a:r>
              <a:rPr lang="en-US" dirty="0"/>
              <a:t> </a:t>
            </a:r>
            <a:r>
              <a:rPr lang="en-US" dirty="0" smtClean="0"/>
              <a:t>to give a collective flag for the entire Run (GOOD or BAD)</a:t>
            </a:r>
          </a:p>
          <a:p>
            <a:r>
              <a:rPr lang="en-US" b="1" dirty="0" smtClean="0"/>
              <a:t>If </a:t>
            </a:r>
            <a:r>
              <a:rPr lang="en-US" b="1" dirty="0" smtClean="0">
                <a:solidFill>
                  <a:srgbClr val="00B050"/>
                </a:solidFill>
              </a:rPr>
              <a:t>GOOD</a:t>
            </a:r>
            <a:r>
              <a:rPr lang="en-US" b="1" dirty="0" smtClean="0"/>
              <a:t>, the Run will end up in the Golden JSON file</a:t>
            </a:r>
          </a:p>
          <a:p>
            <a:pPr lvl="1"/>
            <a:r>
              <a:rPr lang="en-US" dirty="0" smtClean="0"/>
              <a:t>Single Lumisection granularity from (mostly) DCS bits (see backup)</a:t>
            </a:r>
          </a:p>
          <a:p>
            <a:r>
              <a:rPr lang="en-US" b="1" dirty="0" smtClean="0"/>
              <a:t>If </a:t>
            </a:r>
            <a:r>
              <a:rPr lang="en-US" b="1" dirty="0" smtClean="0">
                <a:solidFill>
                  <a:srgbClr val="FF0000"/>
                </a:solidFill>
              </a:rPr>
              <a:t>BAD</a:t>
            </a:r>
            <a:r>
              <a:rPr lang="en-US" b="1" dirty="0" smtClean="0"/>
              <a:t> data are rejected </a:t>
            </a:r>
            <a:r>
              <a:rPr lang="en-US" dirty="0" smtClean="0"/>
              <a:t>(less than 5%)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CMS Week plenary</a:t>
            </a:r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EE5A8-BE34-44B0-9CE6-8256C65FBDFF}" type="slidenum">
              <a:rPr lang="it-IT" smtClean="0"/>
              <a:t>2</a:t>
            </a:fld>
            <a:endParaRPr lang="it-IT"/>
          </a:p>
        </p:txBody>
      </p:sp>
      <p:grpSp>
        <p:nvGrpSpPr>
          <p:cNvPr id="6" name="Group 5"/>
          <p:cNvGrpSpPr/>
          <p:nvPr/>
        </p:nvGrpSpPr>
        <p:grpSpPr>
          <a:xfrm>
            <a:off x="7310569" y="1270683"/>
            <a:ext cx="4407686" cy="4512966"/>
            <a:chOff x="6429119" y="273905"/>
            <a:chExt cx="4407686" cy="4512966"/>
          </a:xfrm>
        </p:grpSpPr>
        <p:grpSp>
          <p:nvGrpSpPr>
            <p:cNvPr id="7" name="Group 6"/>
            <p:cNvGrpSpPr/>
            <p:nvPr/>
          </p:nvGrpSpPr>
          <p:grpSpPr>
            <a:xfrm>
              <a:off x="6429119" y="273905"/>
              <a:ext cx="4407686" cy="4512966"/>
              <a:chOff x="457837" y="437975"/>
              <a:chExt cx="4407686" cy="4512966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457837" y="437975"/>
                <a:ext cx="4407686" cy="1621484"/>
              </a:xfrm>
              <a:prstGeom prst="rect">
                <a:avLst/>
              </a:prstGeom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pic>
            <p:nvPicPr>
              <p:cNvPr id="18" name="Picture 17"/>
              <p:cNvPicPr>
                <a:picLocks noChangeAspect="1"/>
              </p:cNvPicPr>
              <p:nvPr/>
            </p:nvPicPr>
            <p:blipFill rotWithShape="1">
              <a:blip r:embed="rId2"/>
              <a:srcRect t="11642" b="26893"/>
              <a:stretch/>
            </p:blipFill>
            <p:spPr>
              <a:xfrm>
                <a:off x="457837" y="807308"/>
                <a:ext cx="4407685" cy="1252151"/>
              </a:xfrm>
              <a:prstGeom prst="rect">
                <a:avLst/>
              </a:prstGeom>
            </p:spPr>
          </p:pic>
          <p:sp>
            <p:nvSpPr>
              <p:cNvPr id="19" name="Down Arrow 18"/>
              <p:cNvSpPr/>
              <p:nvPr/>
            </p:nvSpPr>
            <p:spPr>
              <a:xfrm>
                <a:off x="2085030" y="2224216"/>
                <a:ext cx="1153297" cy="576649"/>
              </a:xfrm>
              <a:prstGeom prst="downArrow">
                <a:avLst/>
              </a:prstGeom>
              <a:noFill/>
              <a:ln w="381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017071" y="446214"/>
                <a:ext cx="33253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DQM Offline Data per Single Run</a:t>
                </a:r>
                <a:endParaRPr lang="it-IT" b="1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3531697" y="2596290"/>
                <a:ext cx="12952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Subsystems</a:t>
                </a:r>
                <a:endParaRPr lang="it-IT" b="1" dirty="0"/>
              </a:p>
            </p:txBody>
          </p:sp>
          <p:grpSp>
            <p:nvGrpSpPr>
              <p:cNvPr id="22" name="Group 21"/>
              <p:cNvGrpSpPr/>
              <p:nvPr/>
            </p:nvGrpSpPr>
            <p:grpSpPr>
              <a:xfrm>
                <a:off x="519840" y="2965622"/>
                <a:ext cx="4283680" cy="910280"/>
                <a:chOff x="519840" y="2965622"/>
                <a:chExt cx="4283680" cy="910280"/>
              </a:xfrm>
            </p:grpSpPr>
            <p:grpSp>
              <p:nvGrpSpPr>
                <p:cNvPr id="28" name="Group 27"/>
                <p:cNvGrpSpPr/>
                <p:nvPr/>
              </p:nvGrpSpPr>
              <p:grpSpPr>
                <a:xfrm>
                  <a:off x="519840" y="2965622"/>
                  <a:ext cx="4283680" cy="568410"/>
                  <a:chOff x="7562336" y="2257168"/>
                  <a:chExt cx="4283680" cy="568410"/>
                </a:xfrm>
              </p:grpSpPr>
              <p:sp>
                <p:nvSpPr>
                  <p:cNvPr id="38" name="Rectangle 37"/>
                  <p:cNvSpPr/>
                  <p:nvPr/>
                </p:nvSpPr>
                <p:spPr>
                  <a:xfrm>
                    <a:off x="7562336" y="2257168"/>
                    <a:ext cx="535460" cy="568410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39" name="Rectangle 38"/>
                  <p:cNvSpPr/>
                  <p:nvPr/>
                </p:nvSpPr>
                <p:spPr>
                  <a:xfrm>
                    <a:off x="8097796" y="2257168"/>
                    <a:ext cx="535460" cy="568410"/>
                  </a:xfrm>
                  <a:prstGeom prst="rect">
                    <a:avLst/>
                  </a:prstGeom>
                  <a:solidFill>
                    <a:srgbClr val="FA8A7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40" name="Rectangle 39"/>
                  <p:cNvSpPr/>
                  <p:nvPr/>
                </p:nvSpPr>
                <p:spPr>
                  <a:xfrm>
                    <a:off x="8633256" y="2257168"/>
                    <a:ext cx="535460" cy="568410"/>
                  </a:xfrm>
                  <a:prstGeom prst="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41" name="Rectangle 40"/>
                  <p:cNvSpPr/>
                  <p:nvPr/>
                </p:nvSpPr>
                <p:spPr>
                  <a:xfrm>
                    <a:off x="9168716" y="2257168"/>
                    <a:ext cx="535460" cy="568410"/>
                  </a:xfrm>
                  <a:prstGeom prst="rect">
                    <a:avLst/>
                  </a:pr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42" name="Rectangle 41"/>
                  <p:cNvSpPr/>
                  <p:nvPr/>
                </p:nvSpPr>
                <p:spPr>
                  <a:xfrm>
                    <a:off x="9704176" y="2257168"/>
                    <a:ext cx="535460" cy="568410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43" name="Rectangle 42"/>
                  <p:cNvSpPr/>
                  <p:nvPr/>
                </p:nvSpPr>
                <p:spPr>
                  <a:xfrm>
                    <a:off x="10239636" y="2257168"/>
                    <a:ext cx="535460" cy="568410"/>
                  </a:xfrm>
                  <a:prstGeom prst="rect">
                    <a:avLst/>
                  </a:pr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44" name="Rectangle 43"/>
                  <p:cNvSpPr/>
                  <p:nvPr/>
                </p:nvSpPr>
                <p:spPr>
                  <a:xfrm>
                    <a:off x="10775096" y="2257168"/>
                    <a:ext cx="535460" cy="568410"/>
                  </a:xfrm>
                  <a:prstGeom prst="rect">
                    <a:avLst/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45" name="Rectangle 44"/>
                  <p:cNvSpPr/>
                  <p:nvPr/>
                </p:nvSpPr>
                <p:spPr>
                  <a:xfrm>
                    <a:off x="11310556" y="2257168"/>
                    <a:ext cx="535460" cy="568410"/>
                  </a:xfrm>
                  <a:prstGeom prst="rect">
                    <a:avLst/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</p:grpSp>
            <p:grpSp>
              <p:nvGrpSpPr>
                <p:cNvPr id="29" name="Group 28"/>
                <p:cNvGrpSpPr/>
                <p:nvPr/>
              </p:nvGrpSpPr>
              <p:grpSpPr>
                <a:xfrm>
                  <a:off x="633111" y="3529910"/>
                  <a:ext cx="4057138" cy="345992"/>
                  <a:chOff x="633111" y="3529910"/>
                  <a:chExt cx="4057138" cy="345992"/>
                </a:xfrm>
              </p:grpSpPr>
              <p:sp>
                <p:nvSpPr>
                  <p:cNvPr id="30" name="Down Arrow 29"/>
                  <p:cNvSpPr/>
                  <p:nvPr/>
                </p:nvSpPr>
                <p:spPr>
                  <a:xfrm>
                    <a:off x="633111" y="3529911"/>
                    <a:ext cx="308919" cy="341871"/>
                  </a:xfrm>
                  <a:prstGeom prst="downArrow">
                    <a:avLst/>
                  </a:prstGeom>
                  <a:noFill/>
                  <a:ln w="38100">
                    <a:solidFill>
                      <a:srgbClr val="5B9BD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31" name="Down Arrow 30"/>
                  <p:cNvSpPr/>
                  <p:nvPr/>
                </p:nvSpPr>
                <p:spPr>
                  <a:xfrm>
                    <a:off x="1167141" y="3529910"/>
                    <a:ext cx="308919" cy="341871"/>
                  </a:xfrm>
                  <a:prstGeom prst="downArrow">
                    <a:avLst/>
                  </a:prstGeom>
                  <a:noFill/>
                  <a:ln w="38100">
                    <a:solidFill>
                      <a:srgbClr val="FA8A7E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32" name="Down Arrow 31"/>
                  <p:cNvSpPr/>
                  <p:nvPr/>
                </p:nvSpPr>
                <p:spPr>
                  <a:xfrm>
                    <a:off x="1701283" y="3534031"/>
                    <a:ext cx="308919" cy="341871"/>
                  </a:xfrm>
                  <a:prstGeom prst="downArrow">
                    <a:avLst/>
                  </a:prstGeom>
                  <a:noFill/>
                  <a:ln w="38100">
                    <a:solidFill>
                      <a:srgbClr val="A9D18E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33" name="Down Arrow 32"/>
                  <p:cNvSpPr/>
                  <p:nvPr/>
                </p:nvSpPr>
                <p:spPr>
                  <a:xfrm>
                    <a:off x="2239490" y="3534031"/>
                    <a:ext cx="308919" cy="341871"/>
                  </a:xfrm>
                  <a:prstGeom prst="downArrow">
                    <a:avLst/>
                  </a:prstGeom>
                  <a:noFill/>
                  <a:ln w="3810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34" name="Down Arrow 33"/>
                  <p:cNvSpPr/>
                  <p:nvPr/>
                </p:nvSpPr>
                <p:spPr>
                  <a:xfrm>
                    <a:off x="2781580" y="3534031"/>
                    <a:ext cx="308919" cy="341871"/>
                  </a:xfrm>
                  <a:prstGeom prst="downArrow">
                    <a:avLst/>
                  </a:prstGeom>
                  <a:noFill/>
                  <a:ln w="38100">
                    <a:solidFill>
                      <a:srgbClr val="F8CBAD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35" name="Down Arrow 34"/>
                  <p:cNvSpPr/>
                  <p:nvPr/>
                </p:nvSpPr>
                <p:spPr>
                  <a:xfrm>
                    <a:off x="3311840" y="3529914"/>
                    <a:ext cx="308919" cy="341871"/>
                  </a:xfrm>
                  <a:prstGeom prst="downArrow">
                    <a:avLst/>
                  </a:prstGeom>
                  <a:noFill/>
                  <a:ln w="38100">
                    <a:solidFill>
                      <a:srgbClr val="00B0F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36" name="Down Arrow 35"/>
                  <p:cNvSpPr/>
                  <p:nvPr/>
                </p:nvSpPr>
                <p:spPr>
                  <a:xfrm>
                    <a:off x="3839241" y="3529913"/>
                    <a:ext cx="308919" cy="341871"/>
                  </a:xfrm>
                  <a:prstGeom prst="downArrow">
                    <a:avLst/>
                  </a:prstGeom>
                  <a:noFill/>
                  <a:ln w="38100">
                    <a:solidFill>
                      <a:srgbClr val="FFE69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37" name="Down Arrow 36"/>
                  <p:cNvSpPr/>
                  <p:nvPr/>
                </p:nvSpPr>
                <p:spPr>
                  <a:xfrm>
                    <a:off x="4381330" y="3529912"/>
                    <a:ext cx="308919" cy="341871"/>
                  </a:xfrm>
                  <a:prstGeom prst="downArrow">
                    <a:avLst/>
                  </a:prstGeom>
                  <a:noFill/>
                  <a:ln w="38100">
                    <a:solidFill>
                      <a:srgbClr val="ADB9C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</p:grpSp>
          </p:grpSp>
          <p:sp>
            <p:nvSpPr>
              <p:cNvPr id="23" name="Rectangle 22"/>
              <p:cNvSpPr/>
              <p:nvPr/>
            </p:nvSpPr>
            <p:spPr>
              <a:xfrm>
                <a:off x="519838" y="3903364"/>
                <a:ext cx="4283680" cy="532705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AND of quality flags (</a:t>
                </a:r>
                <a:r>
                  <a:rPr lang="en-US" b="1" dirty="0" smtClean="0">
                    <a:solidFill>
                      <a:srgbClr val="00B050"/>
                    </a:solidFill>
                  </a:rPr>
                  <a:t>GOOD</a:t>
                </a:r>
                <a:r>
                  <a:rPr lang="en-US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or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BAD</a:t>
                </a:r>
                <a:r>
                  <a:rPr lang="en-US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)</a:t>
                </a:r>
                <a:endParaRPr lang="it-IT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521788" y="4555513"/>
                <a:ext cx="1744321" cy="395428"/>
              </a:xfrm>
              <a:prstGeom prst="rect">
                <a:avLst/>
              </a:prstGeom>
              <a:noFill/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err="1" smtClean="0">
                    <a:solidFill>
                      <a:srgbClr val="00B050"/>
                    </a:solidFill>
                  </a:rPr>
                  <a:t>GOOD</a:t>
                </a:r>
                <a:r>
                  <a:rPr lang="en-US" dirty="0" err="1" smtClean="0">
                    <a:solidFill>
                      <a:srgbClr val="00B050"/>
                    </a:solidFill>
                  </a:rPr>
                  <a:t>:To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 JSON</a:t>
                </a:r>
                <a:endParaRPr lang="it-IT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3341531" y="4555513"/>
                <a:ext cx="1461987" cy="395428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err="1" smtClean="0">
                    <a:solidFill>
                      <a:srgbClr val="FF0000"/>
                    </a:solidFill>
                  </a:rPr>
                  <a:t>BAD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:Reject</a:t>
                </a:r>
                <a:endParaRPr lang="it-IT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519838" y="4555513"/>
                <a:ext cx="647303" cy="395428"/>
              </a:xfrm>
              <a:prstGeom prst="rect">
                <a:avLst/>
              </a:prstGeom>
              <a:noFill/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rgbClr val="FFC000"/>
                    </a:solidFill>
                  </a:rPr>
                  <a:t>DCS</a:t>
                </a:r>
                <a:endParaRPr lang="it-IT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27" name="Right Arrow 26"/>
              <p:cNvSpPr/>
              <p:nvPr/>
            </p:nvSpPr>
            <p:spPr>
              <a:xfrm>
                <a:off x="1247171" y="4670843"/>
                <a:ext cx="199195" cy="164768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28752" y="2905032"/>
              <a:ext cx="468203" cy="46492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32788" y="2895398"/>
              <a:ext cx="529254" cy="465641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01364" y="2903660"/>
              <a:ext cx="468203" cy="464929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105400" y="2894026"/>
              <a:ext cx="529254" cy="465641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76818" y="2889584"/>
              <a:ext cx="468203" cy="464929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180854" y="2879950"/>
              <a:ext cx="529254" cy="465641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54733" y="2889582"/>
              <a:ext cx="468203" cy="464929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258769" y="2879948"/>
              <a:ext cx="529254" cy="46564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6429119" y="2136032"/>
              <a:ext cx="18130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manual inspection</a:t>
              </a:r>
            </a:p>
            <a:p>
              <a:r>
                <a:rPr lang="en-US" sz="1400" b="1" dirty="0" smtClean="0"/>
                <a:t>(or semi-automated)</a:t>
              </a:r>
              <a:endParaRPr lang="it-IT" sz="1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4161205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DCS Bit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DCS </a:t>
            </a:r>
            <a:r>
              <a:rPr lang="en-US" b="1" dirty="0"/>
              <a:t>= Detector Control System</a:t>
            </a:r>
            <a:r>
              <a:rPr lang="en-US" dirty="0"/>
              <a:t>, the DCS bit tells us if a detector is fully operational in the given LS. There is one DCS bit for each </a:t>
            </a:r>
            <a:r>
              <a:rPr lang="en-US" b="1" dirty="0"/>
              <a:t>DAQ partition </a:t>
            </a:r>
            <a:r>
              <a:rPr lang="en-US" dirty="0"/>
              <a:t>(which in general does not correspond to a full CMS </a:t>
            </a:r>
            <a:r>
              <a:rPr lang="en-US" dirty="0" smtClean="0"/>
              <a:t>sub-detector</a:t>
            </a:r>
            <a:r>
              <a:rPr lang="en-US" dirty="0"/>
              <a:t>!), again a simple AND logic is used to give the collective value for the full CMS </a:t>
            </a:r>
            <a:r>
              <a:rPr lang="en-US" dirty="0" smtClean="0"/>
              <a:t>detector</a:t>
            </a:r>
          </a:p>
          <a:p>
            <a:r>
              <a:rPr lang="en-US" dirty="0"/>
              <a:t>We have 23 DAQ partitions associated to DCS bits:</a:t>
            </a:r>
          </a:p>
          <a:p>
            <a:pPr lvl="1"/>
            <a:r>
              <a:rPr lang="en-US" dirty="0" err="1"/>
              <a:t>bpix</a:t>
            </a:r>
            <a:r>
              <a:rPr lang="en-US" dirty="0"/>
              <a:t>, </a:t>
            </a:r>
            <a:r>
              <a:rPr lang="en-US" dirty="0" err="1"/>
              <a:t>fpix</a:t>
            </a:r>
            <a:r>
              <a:rPr lang="en-US" dirty="0"/>
              <a:t>, </a:t>
            </a:r>
            <a:r>
              <a:rPr lang="en-US" dirty="0" err="1"/>
              <a:t>tibtid</a:t>
            </a:r>
            <a:r>
              <a:rPr lang="en-US" dirty="0"/>
              <a:t>, </a:t>
            </a:r>
            <a:r>
              <a:rPr lang="en-US" dirty="0" err="1"/>
              <a:t>tecm</a:t>
            </a:r>
            <a:r>
              <a:rPr lang="en-US" dirty="0"/>
              <a:t>, </a:t>
            </a:r>
            <a:r>
              <a:rPr lang="en-US" dirty="0" err="1"/>
              <a:t>tecp</a:t>
            </a:r>
            <a:r>
              <a:rPr lang="en-US" dirty="0"/>
              <a:t>, </a:t>
            </a:r>
            <a:r>
              <a:rPr lang="en-US" dirty="0" err="1"/>
              <a:t>tob</a:t>
            </a:r>
            <a:r>
              <a:rPr lang="en-US" dirty="0"/>
              <a:t>, </a:t>
            </a:r>
            <a:r>
              <a:rPr lang="en-US" dirty="0" err="1"/>
              <a:t>ebm</a:t>
            </a:r>
            <a:r>
              <a:rPr lang="en-US" dirty="0"/>
              <a:t>, </a:t>
            </a:r>
            <a:r>
              <a:rPr lang="en-US" dirty="0" err="1"/>
              <a:t>ebp</a:t>
            </a:r>
            <a:r>
              <a:rPr lang="en-US" dirty="0"/>
              <a:t>, </a:t>
            </a:r>
            <a:r>
              <a:rPr lang="en-US" dirty="0" err="1"/>
              <a:t>eem</a:t>
            </a:r>
            <a:r>
              <a:rPr lang="en-US" dirty="0"/>
              <a:t>, </a:t>
            </a:r>
            <a:r>
              <a:rPr lang="en-US" dirty="0" err="1"/>
              <a:t>eep</a:t>
            </a:r>
            <a:r>
              <a:rPr lang="en-US" dirty="0"/>
              <a:t>, </a:t>
            </a:r>
            <a:r>
              <a:rPr lang="en-US" dirty="0" err="1"/>
              <a:t>esm</a:t>
            </a:r>
            <a:r>
              <a:rPr lang="en-US" dirty="0"/>
              <a:t>, </a:t>
            </a:r>
            <a:r>
              <a:rPr lang="en-US" dirty="0" err="1"/>
              <a:t>esp</a:t>
            </a:r>
            <a:r>
              <a:rPr lang="en-US" dirty="0"/>
              <a:t>, </a:t>
            </a:r>
            <a:r>
              <a:rPr lang="en-US" dirty="0" err="1"/>
              <a:t>hbhea</a:t>
            </a:r>
            <a:r>
              <a:rPr lang="en-US" dirty="0"/>
              <a:t>, </a:t>
            </a:r>
            <a:r>
              <a:rPr lang="en-US" dirty="0" err="1"/>
              <a:t>hbheb</a:t>
            </a:r>
            <a:r>
              <a:rPr lang="en-US" dirty="0"/>
              <a:t>, </a:t>
            </a:r>
            <a:r>
              <a:rPr lang="en-US" dirty="0" err="1"/>
              <a:t>hbhec</a:t>
            </a:r>
            <a:r>
              <a:rPr lang="en-US" dirty="0"/>
              <a:t>, </a:t>
            </a:r>
            <a:r>
              <a:rPr lang="en-US" dirty="0" err="1"/>
              <a:t>hf</a:t>
            </a:r>
            <a:r>
              <a:rPr lang="en-US" dirty="0"/>
              <a:t>, ho, </a:t>
            </a:r>
            <a:r>
              <a:rPr lang="en-US" dirty="0" err="1"/>
              <a:t>dtm</a:t>
            </a:r>
            <a:r>
              <a:rPr lang="en-US" dirty="0"/>
              <a:t>, </a:t>
            </a:r>
            <a:r>
              <a:rPr lang="en-US" dirty="0" err="1"/>
              <a:t>dtp</a:t>
            </a:r>
            <a:r>
              <a:rPr lang="en-US" dirty="0"/>
              <a:t>, dt0, </a:t>
            </a:r>
            <a:r>
              <a:rPr lang="en-US" dirty="0" err="1"/>
              <a:t>cscm</a:t>
            </a:r>
            <a:r>
              <a:rPr lang="en-US" dirty="0"/>
              <a:t>, </a:t>
            </a:r>
            <a:r>
              <a:rPr lang="en-US" dirty="0" err="1"/>
              <a:t>cscp</a:t>
            </a:r>
            <a:r>
              <a:rPr lang="en-US" dirty="0"/>
              <a:t>, </a:t>
            </a:r>
            <a:r>
              <a:rPr lang="en-US" dirty="0" err="1"/>
              <a:t>rpc</a:t>
            </a:r>
            <a:r>
              <a:rPr lang="en-US" dirty="0"/>
              <a:t> (if any is “0” the LS is BAD)</a:t>
            </a:r>
          </a:p>
          <a:p>
            <a:pPr lvl="1"/>
            <a:r>
              <a:rPr lang="en-US" b="1" dirty="0"/>
              <a:t>NOTE: this step is already automated, but not based on any actual control of the quality of data</a:t>
            </a:r>
          </a:p>
          <a:p>
            <a:endParaRPr lang="en-US" dirty="0"/>
          </a:p>
          <a:p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CMS Week plenary</a:t>
            </a:r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EE5A8-BE34-44B0-9CE6-8256C65FBDFF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32282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Examples: </a:t>
            </a:r>
            <a:r>
              <a:rPr lang="en-US" dirty="0" smtClean="0"/>
              <a:t>Application to a different histogram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Very same architecture of hidden layer, in/out layer reflecting the different binning (40 in this case)</a:t>
            </a:r>
            <a:endParaRPr lang="it-IT" dirty="0"/>
          </a:p>
        </p:txBody>
      </p:sp>
      <p:grpSp>
        <p:nvGrpSpPr>
          <p:cNvPr id="7" name="Group 6"/>
          <p:cNvGrpSpPr/>
          <p:nvPr/>
        </p:nvGrpSpPr>
        <p:grpSpPr>
          <a:xfrm>
            <a:off x="549870" y="2352152"/>
            <a:ext cx="5092488" cy="4116827"/>
            <a:chOff x="394229" y="2237990"/>
            <a:chExt cx="5031548" cy="396854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4229" y="2237990"/>
              <a:ext cx="5031548" cy="3968545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2247089" y="4484452"/>
              <a:ext cx="1857983" cy="2529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Number of hits</a:t>
              </a:r>
              <a:endParaRPr lang="it-IT" dirty="0">
                <a:solidFill>
                  <a:schemeClr val="tx1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499683" y="1929400"/>
            <a:ext cx="3739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Example of Good Histogram</a:t>
            </a:r>
            <a:endParaRPr lang="it-IT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8344712" y="1929399"/>
            <a:ext cx="15327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Anomalies</a:t>
            </a:r>
            <a:endParaRPr lang="it-IT" sz="24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b="42331"/>
          <a:stretch/>
        </p:blipFill>
        <p:spPr>
          <a:xfrm>
            <a:off x="5523052" y="2352653"/>
            <a:ext cx="3484759" cy="17534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b="43780"/>
          <a:stretch/>
        </p:blipFill>
        <p:spPr>
          <a:xfrm>
            <a:off x="5328495" y="4468415"/>
            <a:ext cx="3717626" cy="17183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l="7961" r="10330" b="42234"/>
          <a:stretch/>
        </p:blipFill>
        <p:spPr>
          <a:xfrm>
            <a:off x="8845025" y="2374937"/>
            <a:ext cx="3346975" cy="17601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/>
          <a:srcRect l="6091" t="924" r="3800" b="42992"/>
          <a:stretch/>
        </p:blipFill>
        <p:spPr>
          <a:xfrm>
            <a:off x="8823037" y="4487870"/>
            <a:ext cx="3274213" cy="171838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891671" y="4055207"/>
            <a:ext cx="2438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Very few or no Strip hits</a:t>
            </a:r>
            <a:endParaRPr lang="it-IT" dirty="0"/>
          </a:p>
        </p:txBody>
      </p:sp>
      <p:sp>
        <p:nvSpPr>
          <p:cNvPr id="14" name="TextBox 13"/>
          <p:cNvSpPr txBox="1"/>
          <p:nvPr/>
        </p:nvSpPr>
        <p:spPr>
          <a:xfrm>
            <a:off x="8118623" y="6152952"/>
            <a:ext cx="1854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Anomalous shape</a:t>
            </a:r>
            <a:endParaRPr lang="it-IT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CMS Week plenary</a:t>
            </a:r>
            <a:endParaRPr lang="it-IT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EE5A8-BE34-44B0-9CE6-8256C65FBDFF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2081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code for exploratory analysis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JSON plots: curve (or points) in red belongs to data not included in the Golden JSON, while green plots (or points) represent Golden data</a:t>
            </a:r>
            <a:endParaRPr lang="it-IT" dirty="0"/>
          </a:p>
        </p:txBody>
      </p:sp>
      <p:pic>
        <p:nvPicPr>
          <p:cNvPr id="1027" name="Picture 3" descr="https://lh5.googleusercontent.com/em8TZbUYkgSewpfcixynqQVnO9DDTzbUVqsw2dCllR6rmx-gL0AvurDqA9AbTv2wIEvwxt77kRopxo7VIjfLw7fYhBBgb_maZyI8q19vnfytBSbE285MEBDl9XJD4Q-8S_nMUn5iMI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990" y="2006281"/>
            <a:ext cx="5405403" cy="3548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lh3.googleusercontent.com/ZNDr95KTCpI-B1SxLy0kWZ7ZBo_qIO4j1GzDz89DH2DgagIrItPZ8nCOUodwS2Nf9ZDp_6y1Y4Q03d_uS63nrFUiLW-EDpxlJXfLYT1kAE-0t1xlKmmZ-vamuQCeBYWvSAQADQQO3G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24305"/>
            <a:ext cx="4972050" cy="352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8042" y="6060046"/>
            <a:ext cx="121822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u="sng" dirty="0" smtClean="0">
                <a:solidFill>
                  <a:srgbClr val="0097A7"/>
                </a:solidFill>
                <a:latin typeface="Arial" panose="020B0604020202020204" pitchFamily="34" charset="0"/>
                <a:hlinkClick r:id="rId4"/>
              </a:rPr>
              <a:t>https</a:t>
            </a:r>
            <a:r>
              <a:rPr lang="it-IT" sz="1600" u="sng" dirty="0">
                <a:solidFill>
                  <a:srgbClr val="0097A7"/>
                </a:solidFill>
                <a:latin typeface="Arial" panose="020B0604020202020204" pitchFamily="34" charset="0"/>
                <a:hlinkClick r:id="rId4"/>
              </a:rPr>
              <a:t>://</a:t>
            </a:r>
            <a:r>
              <a:rPr lang="it-IT" sz="1600" u="sng" dirty="0" smtClean="0">
                <a:solidFill>
                  <a:srgbClr val="0097A7"/>
                </a:solidFill>
                <a:latin typeface="Arial" panose="020B0604020202020204" pitchFamily="34" charset="0"/>
                <a:hlinkClick r:id="rId4"/>
              </a:rPr>
              <a:t>github.com/cms-DQM/ML4DQM-DC_SharedTools/blob/master/ML_Model_Examples/Standard_AE_Step-by-Step.ipynb</a:t>
            </a:r>
            <a:endParaRPr lang="it-IT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437744" y="5656753"/>
            <a:ext cx="11312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Powerful plots to have a quick analysis of input data, the code to produce such plots is available in the notebook below:</a:t>
            </a:r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CMS Week plenary</a:t>
            </a:r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EE5A8-BE34-44B0-9CE6-8256C65FBDFF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61795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treat low statistics histograms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013253"/>
            <a:ext cx="5620966" cy="5346357"/>
          </a:xfrm>
        </p:spPr>
        <p:txBody>
          <a:bodyPr/>
          <a:lstStyle/>
          <a:p>
            <a:r>
              <a:rPr lang="en-US" dirty="0" smtClean="0"/>
              <a:t>If the statistics is really low, there is no point to attempt any recovery</a:t>
            </a:r>
          </a:p>
          <a:p>
            <a:r>
              <a:rPr lang="en-US" dirty="0" smtClean="0"/>
              <a:t>Some cases are more borderline (see bottom plot), and should be recovered</a:t>
            </a:r>
          </a:p>
          <a:p>
            <a:r>
              <a:rPr lang="en-US" dirty="0" smtClean="0"/>
              <a:t>Strategy: exclude from the MSE bins in which the reconstruction error is inside the statistical error</a:t>
            </a:r>
          </a:p>
          <a:p>
            <a:r>
              <a:rPr lang="en-US" dirty="0" smtClean="0"/>
              <a:t>As a consequence the MSE is, on average, reduced for low stat histograms</a:t>
            </a:r>
            <a:endParaRPr lang="it-I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9309" y="938606"/>
            <a:ext cx="4493065" cy="27478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89523" y="3501765"/>
            <a:ext cx="187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number of entries</a:t>
            </a:r>
            <a:endParaRPr lang="it-IT" dirty="0"/>
          </a:p>
        </p:txBody>
      </p:sp>
      <p:sp>
        <p:nvSpPr>
          <p:cNvPr id="6" name="TextBox 5"/>
          <p:cNvSpPr txBox="1"/>
          <p:nvPr/>
        </p:nvSpPr>
        <p:spPr>
          <a:xfrm>
            <a:off x="7077441" y="1095791"/>
            <a:ext cx="59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MSE</a:t>
            </a:r>
            <a:endParaRPr lang="it-IT" dirty="0"/>
          </a:p>
        </p:txBody>
      </p:sp>
      <p:sp>
        <p:nvSpPr>
          <p:cNvPr id="7" name="TextBox 6"/>
          <p:cNvSpPr txBox="1"/>
          <p:nvPr/>
        </p:nvSpPr>
        <p:spPr>
          <a:xfrm>
            <a:off x="8589523" y="1465123"/>
            <a:ext cx="18492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Before mitigation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After mitigation</a:t>
            </a:r>
            <a:endParaRPr lang="it-IT" b="1" dirty="0">
              <a:solidFill>
                <a:srgbClr val="00B05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b="38561"/>
          <a:stretch/>
        </p:blipFill>
        <p:spPr>
          <a:xfrm>
            <a:off x="6716933" y="3951769"/>
            <a:ext cx="5477816" cy="274773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669539" y="4305281"/>
            <a:ext cx="2684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 of recovered data</a:t>
            </a:r>
            <a:endParaRPr lang="it-IT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CMS Week plenary</a:t>
            </a:r>
            <a:endParaRPr lang="it-IT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EE5A8-BE34-44B0-9CE6-8256C65FBDFF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57364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 models under study</a:t>
            </a:r>
            <a:r>
              <a:rPr lang="en-US" dirty="0" smtClean="0"/>
              <a:t>: NMF factorization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13253"/>
            <a:ext cx="10515600" cy="2014342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N</a:t>
            </a:r>
            <a:r>
              <a:rPr lang="en-US" dirty="0" smtClean="0"/>
              <a:t>on-negative </a:t>
            </a:r>
            <a:r>
              <a:rPr lang="en-US" b="1" dirty="0" smtClean="0"/>
              <a:t>M</a:t>
            </a:r>
            <a:r>
              <a:rPr lang="en-US" dirty="0" smtClean="0"/>
              <a:t>atrix </a:t>
            </a:r>
            <a:r>
              <a:rPr lang="en-US" b="1" dirty="0" smtClean="0"/>
              <a:t>F</a:t>
            </a:r>
            <a:r>
              <a:rPr lang="en-US" dirty="0" smtClean="0"/>
              <a:t>actorization (NMF), unsupervised clustering </a:t>
            </a:r>
          </a:p>
          <a:p>
            <a:pPr lvl="1"/>
            <a:r>
              <a:rPr lang="en-US" dirty="0" smtClean="0"/>
              <a:t>Deal only with non negative values (</a:t>
            </a:r>
            <a:r>
              <a:rPr lang="en-US" dirty="0" err="1" smtClean="0"/>
              <a:t>i.e</a:t>
            </a:r>
            <a:r>
              <a:rPr lang="en-US" dirty="0" smtClean="0"/>
              <a:t> histogram frequencies), fast</a:t>
            </a:r>
          </a:p>
          <a:p>
            <a:r>
              <a:rPr lang="en-US" dirty="0" smtClean="0"/>
              <a:t>Given</a:t>
            </a:r>
            <a:r>
              <a:rPr lang="en-US" b="1" dirty="0" smtClean="0"/>
              <a:t> </a:t>
            </a:r>
            <a:r>
              <a:rPr lang="en-US" dirty="0" smtClean="0"/>
              <a:t>the matrix </a:t>
            </a:r>
            <a:r>
              <a:rPr lang="en-US" b="1" dirty="0" smtClean="0"/>
              <a:t>X</a:t>
            </a:r>
            <a:r>
              <a:rPr lang="en-US" dirty="0" smtClean="0"/>
              <a:t> of input data, the model compute an approximate decomposition in </a:t>
            </a:r>
            <a:r>
              <a:rPr lang="en-US" b="1" dirty="0" smtClean="0"/>
              <a:t>W·H </a:t>
            </a:r>
          </a:p>
          <a:p>
            <a:pPr lvl="1"/>
            <a:r>
              <a:rPr lang="en-US" dirty="0" smtClean="0"/>
              <a:t>each row (</a:t>
            </a:r>
            <a:r>
              <a:rPr lang="en-US" dirty="0" err="1" smtClean="0"/>
              <a:t>i.e</a:t>
            </a:r>
            <a:r>
              <a:rPr lang="en-US" dirty="0" smtClean="0"/>
              <a:t> histograms) can be approximated by a linear combination of a predefined set of components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CMS Week plenary</a:t>
            </a:r>
            <a:endParaRPr lang="it-IT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9" y="3027595"/>
            <a:ext cx="5583183" cy="3579541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471784" y="3056543"/>
            <a:ext cx="5896065" cy="2150075"/>
            <a:chOff x="155470" y="3510178"/>
            <a:chExt cx="5896065" cy="215007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7000" y="3510178"/>
              <a:ext cx="4999835" cy="2150075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55470" y="3657600"/>
              <a:ext cx="1705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Input histogram</a:t>
              </a:r>
              <a:endParaRPr lang="it-IT" b="1" dirty="0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H="1">
              <a:off x="838200" y="4110681"/>
              <a:ext cx="175054" cy="47453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3978876" y="3846858"/>
              <a:ext cx="2072659" cy="29566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242800" y="5206618"/>
            <a:ext cx="5960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In principle, could distinguish standard and anomalous data by the values of weights for the different components</a:t>
            </a:r>
            <a:endParaRPr lang="it-IT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9241939" y="4720803"/>
            <a:ext cx="2814922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components are histograms with the same bin number as the input</a:t>
            </a:r>
          </a:p>
          <a:p>
            <a:pPr algn="ctr"/>
            <a:r>
              <a:rPr lang="en-US" b="1" dirty="0" smtClean="0"/>
              <a:t>(human interpretable)</a:t>
            </a:r>
            <a:endParaRPr lang="it-IT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7342496" y="3396146"/>
            <a:ext cx="2536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NMF with 5 components</a:t>
            </a:r>
            <a:endParaRPr lang="it-IT" b="1" dirty="0"/>
          </a:p>
        </p:txBody>
      </p:sp>
      <p:sp>
        <p:nvSpPr>
          <p:cNvPr id="9" name="Rectangle 8"/>
          <p:cNvSpPr/>
          <p:nvPr/>
        </p:nvSpPr>
        <p:spPr>
          <a:xfrm>
            <a:off x="135466" y="5961173"/>
            <a:ext cx="56630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dirty="0"/>
              <a:t>Can also be used for 2D </a:t>
            </a:r>
            <a:r>
              <a:rPr lang="en-US" dirty="0" smtClean="0"/>
              <a:t>plots </a:t>
            </a:r>
            <a:r>
              <a:rPr lang="en-US" dirty="0"/>
              <a:t>(image decomposition</a:t>
            </a:r>
            <a:r>
              <a:rPr lang="en-US" dirty="0" smtClean="0"/>
              <a:t>)!</a:t>
            </a:r>
            <a:endParaRPr lang="it-IT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EE5A8-BE34-44B0-9CE6-8256C65FBDFF}" type="slidenum">
              <a:rPr lang="it-IT" smtClean="0"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68595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 models under study: NMF </a:t>
            </a:r>
            <a:r>
              <a:rPr lang="en-US" dirty="0" smtClean="0"/>
              <a:t>factorization (II)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Preliminary study on the same Pixel Layer1 charge histogram and 2017 data, using 5 components 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nput matrix (100x200k), ~ 1 minute to obtain coefficients on Swan</a:t>
            </a:r>
          </a:p>
          <a:p>
            <a:pPr lvl="1"/>
            <a:r>
              <a:rPr lang="en-US" dirty="0" smtClean="0"/>
              <a:t>Again, quite a lot of optimization work is needed, however it looks promising ...</a:t>
            </a:r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CMS Week plenary</a:t>
            </a:r>
            <a:endParaRPr lang="it-IT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873" y="2875606"/>
            <a:ext cx="4750534" cy="31064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4997" y="2920555"/>
            <a:ext cx="4943475" cy="30765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40908" y="4539049"/>
            <a:ext cx="23056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standard </a:t>
            </a:r>
            <a:r>
              <a:rPr lang="en-US" sz="1600" b="1" dirty="0" err="1" smtClean="0"/>
              <a:t>histo</a:t>
            </a:r>
            <a:r>
              <a:rPr lang="en-US" sz="1600" b="1" dirty="0" smtClean="0"/>
              <a:t>:</a:t>
            </a:r>
          </a:p>
          <a:p>
            <a:r>
              <a:rPr lang="en-US" sz="1600" b="1" dirty="0" smtClean="0"/>
              <a:t>main component 1 and 2</a:t>
            </a:r>
            <a:endParaRPr lang="it-IT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642776" y="4428848"/>
            <a:ext cx="23056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Anomalous </a:t>
            </a:r>
            <a:r>
              <a:rPr lang="en-US" sz="1600" b="1" dirty="0" err="1" smtClean="0"/>
              <a:t>histo</a:t>
            </a:r>
            <a:r>
              <a:rPr lang="en-US" sz="1600" b="1" dirty="0" smtClean="0"/>
              <a:t>:</a:t>
            </a:r>
          </a:p>
          <a:p>
            <a:r>
              <a:rPr lang="en-US" sz="1600" b="1" dirty="0" smtClean="0"/>
              <a:t>main component 5 and 2</a:t>
            </a:r>
            <a:endParaRPr lang="it-IT" sz="1600" b="1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EE5A8-BE34-44B0-9CE6-8256C65FBDFF}" type="slidenum">
              <a:rPr lang="it-IT" smtClean="0"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87722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Classify data based on the contribution of the different components</a:t>
            </a:r>
            <a:r>
              <a:rPr lang="it-IT" dirty="0" smtClean="0"/>
              <a:t>, and undertand which are the cases in which the anomaly traduces to a BAD flag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CMS Week plenary</a:t>
            </a:r>
            <a:endParaRPr lang="it-IT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1277" y="2601914"/>
            <a:ext cx="6188550" cy="3680559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199" y="109751"/>
            <a:ext cx="10703011" cy="755221"/>
          </a:xfrm>
        </p:spPr>
        <p:txBody>
          <a:bodyPr>
            <a:normAutofit/>
          </a:bodyPr>
          <a:lstStyle/>
          <a:p>
            <a:r>
              <a:rPr lang="en-US" dirty="0"/>
              <a:t>ML models under study: NMF </a:t>
            </a:r>
            <a:r>
              <a:rPr lang="en-US" dirty="0" smtClean="0"/>
              <a:t>factorization (III)</a:t>
            </a:r>
            <a:endParaRPr lang="it-IT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173" y="2601914"/>
            <a:ext cx="5636641" cy="3487131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EE5A8-BE34-44B0-9CE6-8256C65FBDFF}" type="slidenum">
              <a:rPr lang="it-IT" smtClean="0"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4048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/>
          <p:cNvGrpSpPr/>
          <p:nvPr/>
        </p:nvGrpSpPr>
        <p:grpSpPr>
          <a:xfrm>
            <a:off x="7310568" y="1270683"/>
            <a:ext cx="4407686" cy="4512966"/>
            <a:chOff x="6429119" y="273905"/>
            <a:chExt cx="4407686" cy="4512966"/>
          </a:xfrm>
        </p:grpSpPr>
        <p:sp>
          <p:nvSpPr>
            <p:cNvPr id="47" name="Rectangle 46"/>
            <p:cNvSpPr/>
            <p:nvPr/>
          </p:nvSpPr>
          <p:spPr>
            <a:xfrm>
              <a:off x="6429119" y="273905"/>
              <a:ext cx="4407686" cy="1621484"/>
            </a:xfrm>
            <a:prstGeom prst="rect">
              <a:avLst/>
            </a:prstGeom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t="11642" b="26893"/>
            <a:stretch/>
          </p:blipFill>
          <p:spPr>
            <a:xfrm>
              <a:off x="6429119" y="643238"/>
              <a:ext cx="4407685" cy="1252151"/>
            </a:xfrm>
            <a:prstGeom prst="rect">
              <a:avLst/>
            </a:prstGeom>
          </p:spPr>
        </p:pic>
        <p:sp>
          <p:nvSpPr>
            <p:cNvPr id="49" name="Down Arrow 48"/>
            <p:cNvSpPr/>
            <p:nvPr/>
          </p:nvSpPr>
          <p:spPr>
            <a:xfrm>
              <a:off x="8056312" y="2060146"/>
              <a:ext cx="1153297" cy="576649"/>
            </a:xfrm>
            <a:prstGeom prst="downArrow">
              <a:avLst/>
            </a:prstGeom>
            <a:noFill/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576461" y="282144"/>
              <a:ext cx="40996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DQM Offline Data per Single Lumisection</a:t>
              </a:r>
              <a:endParaRPr lang="it-IT" b="1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9502979" y="2432220"/>
              <a:ext cx="12952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Subsystems</a:t>
              </a:r>
              <a:endParaRPr lang="it-IT" b="1" dirty="0"/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6491122" y="2801552"/>
              <a:ext cx="4283680" cy="910280"/>
              <a:chOff x="519840" y="2965622"/>
              <a:chExt cx="4283680" cy="910280"/>
            </a:xfrm>
          </p:grpSpPr>
          <p:grpSp>
            <p:nvGrpSpPr>
              <p:cNvPr id="58" name="Group 57"/>
              <p:cNvGrpSpPr/>
              <p:nvPr/>
            </p:nvGrpSpPr>
            <p:grpSpPr>
              <a:xfrm>
                <a:off x="519840" y="2965622"/>
                <a:ext cx="4283680" cy="568410"/>
                <a:chOff x="7562336" y="2257168"/>
                <a:chExt cx="4283680" cy="568410"/>
              </a:xfrm>
            </p:grpSpPr>
            <p:sp>
              <p:nvSpPr>
                <p:cNvPr id="68" name="Rectangle 67"/>
                <p:cNvSpPr/>
                <p:nvPr/>
              </p:nvSpPr>
              <p:spPr>
                <a:xfrm>
                  <a:off x="7562336" y="2257168"/>
                  <a:ext cx="535460" cy="56841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9" name="Rectangle 68"/>
                <p:cNvSpPr/>
                <p:nvPr/>
              </p:nvSpPr>
              <p:spPr>
                <a:xfrm>
                  <a:off x="8097796" y="2257168"/>
                  <a:ext cx="535460" cy="568410"/>
                </a:xfrm>
                <a:prstGeom prst="rect">
                  <a:avLst/>
                </a:prstGeom>
                <a:solidFill>
                  <a:srgbClr val="FA8A7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0" name="Rectangle 69"/>
                <p:cNvSpPr/>
                <p:nvPr/>
              </p:nvSpPr>
              <p:spPr>
                <a:xfrm>
                  <a:off x="8633256" y="2257168"/>
                  <a:ext cx="535460" cy="568410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1" name="Rectangle 70"/>
                <p:cNvSpPr/>
                <p:nvPr/>
              </p:nvSpPr>
              <p:spPr>
                <a:xfrm>
                  <a:off x="9168716" y="2257168"/>
                  <a:ext cx="535460" cy="568410"/>
                </a:xfrm>
                <a:prstGeom prst="rect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2" name="Rectangle 71"/>
                <p:cNvSpPr/>
                <p:nvPr/>
              </p:nvSpPr>
              <p:spPr>
                <a:xfrm>
                  <a:off x="9704176" y="2257168"/>
                  <a:ext cx="535460" cy="56841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3" name="Rectangle 72"/>
                <p:cNvSpPr/>
                <p:nvPr/>
              </p:nvSpPr>
              <p:spPr>
                <a:xfrm>
                  <a:off x="10239636" y="2257168"/>
                  <a:ext cx="535460" cy="56841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4" name="Rectangle 73"/>
                <p:cNvSpPr/>
                <p:nvPr/>
              </p:nvSpPr>
              <p:spPr>
                <a:xfrm>
                  <a:off x="10775096" y="2257168"/>
                  <a:ext cx="535460" cy="568410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5" name="Rectangle 74"/>
                <p:cNvSpPr/>
                <p:nvPr/>
              </p:nvSpPr>
              <p:spPr>
                <a:xfrm>
                  <a:off x="11310556" y="2257168"/>
                  <a:ext cx="535460" cy="568410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59" name="Group 58"/>
              <p:cNvGrpSpPr/>
              <p:nvPr/>
            </p:nvGrpSpPr>
            <p:grpSpPr>
              <a:xfrm>
                <a:off x="633111" y="3529910"/>
                <a:ext cx="4057138" cy="345992"/>
                <a:chOff x="633111" y="3529910"/>
                <a:chExt cx="4057138" cy="345992"/>
              </a:xfrm>
            </p:grpSpPr>
            <p:sp>
              <p:nvSpPr>
                <p:cNvPr id="60" name="Down Arrow 59"/>
                <p:cNvSpPr/>
                <p:nvPr/>
              </p:nvSpPr>
              <p:spPr>
                <a:xfrm>
                  <a:off x="633111" y="3529911"/>
                  <a:ext cx="308919" cy="341871"/>
                </a:xfrm>
                <a:prstGeom prst="downArrow">
                  <a:avLst/>
                </a:prstGeom>
                <a:noFill/>
                <a:ln w="38100">
                  <a:solidFill>
                    <a:srgbClr val="5B9BD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1" name="Down Arrow 60"/>
                <p:cNvSpPr/>
                <p:nvPr/>
              </p:nvSpPr>
              <p:spPr>
                <a:xfrm>
                  <a:off x="1167141" y="3529910"/>
                  <a:ext cx="308919" cy="341871"/>
                </a:xfrm>
                <a:prstGeom prst="downArrow">
                  <a:avLst/>
                </a:prstGeom>
                <a:noFill/>
                <a:ln w="38100">
                  <a:solidFill>
                    <a:srgbClr val="FA8A7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2" name="Down Arrow 61"/>
                <p:cNvSpPr/>
                <p:nvPr/>
              </p:nvSpPr>
              <p:spPr>
                <a:xfrm>
                  <a:off x="1701283" y="3534031"/>
                  <a:ext cx="308919" cy="341871"/>
                </a:xfrm>
                <a:prstGeom prst="downArrow">
                  <a:avLst/>
                </a:prstGeom>
                <a:noFill/>
                <a:ln w="38100">
                  <a:solidFill>
                    <a:srgbClr val="A9D18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3" name="Down Arrow 62"/>
                <p:cNvSpPr/>
                <p:nvPr/>
              </p:nvSpPr>
              <p:spPr>
                <a:xfrm>
                  <a:off x="2239490" y="3534031"/>
                  <a:ext cx="308919" cy="341871"/>
                </a:xfrm>
                <a:prstGeom prst="downArrow">
                  <a:avLst/>
                </a:prstGeom>
                <a:noFill/>
                <a:ln w="3810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4" name="Down Arrow 63"/>
                <p:cNvSpPr/>
                <p:nvPr/>
              </p:nvSpPr>
              <p:spPr>
                <a:xfrm>
                  <a:off x="2781580" y="3534031"/>
                  <a:ext cx="308919" cy="341871"/>
                </a:xfrm>
                <a:prstGeom prst="downArrow">
                  <a:avLst/>
                </a:prstGeom>
                <a:noFill/>
                <a:ln w="38100">
                  <a:solidFill>
                    <a:srgbClr val="F8CBA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5" name="Down Arrow 64"/>
                <p:cNvSpPr/>
                <p:nvPr/>
              </p:nvSpPr>
              <p:spPr>
                <a:xfrm>
                  <a:off x="3311840" y="3529914"/>
                  <a:ext cx="308919" cy="341871"/>
                </a:xfrm>
                <a:prstGeom prst="downArrow">
                  <a:avLst/>
                </a:prstGeom>
                <a:noFill/>
                <a:ln w="381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6" name="Down Arrow 65"/>
                <p:cNvSpPr/>
                <p:nvPr/>
              </p:nvSpPr>
              <p:spPr>
                <a:xfrm>
                  <a:off x="3839241" y="3529913"/>
                  <a:ext cx="308919" cy="341871"/>
                </a:xfrm>
                <a:prstGeom prst="downArrow">
                  <a:avLst/>
                </a:prstGeom>
                <a:noFill/>
                <a:ln w="38100">
                  <a:solidFill>
                    <a:srgbClr val="FFE69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7" name="Down Arrow 66"/>
                <p:cNvSpPr/>
                <p:nvPr/>
              </p:nvSpPr>
              <p:spPr>
                <a:xfrm>
                  <a:off x="4381330" y="3529912"/>
                  <a:ext cx="308919" cy="341871"/>
                </a:xfrm>
                <a:prstGeom prst="downArrow">
                  <a:avLst/>
                </a:prstGeom>
                <a:noFill/>
                <a:ln w="38100">
                  <a:solidFill>
                    <a:srgbClr val="ADB9C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</p:grpSp>
        <p:sp>
          <p:nvSpPr>
            <p:cNvPr id="53" name="Rectangle 52"/>
            <p:cNvSpPr/>
            <p:nvPr/>
          </p:nvSpPr>
          <p:spPr>
            <a:xfrm>
              <a:off x="6491120" y="3739294"/>
              <a:ext cx="4283680" cy="53270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accent1">
                      <a:lumMod val="75000"/>
                    </a:schemeClr>
                  </a:solidFill>
                </a:rPr>
                <a:t>AND of quality flags (</a:t>
              </a:r>
              <a:r>
                <a:rPr lang="en-US" b="1" dirty="0" smtClean="0">
                  <a:solidFill>
                    <a:srgbClr val="00B050"/>
                  </a:solidFill>
                </a:rPr>
                <a:t>GOOD</a:t>
              </a:r>
              <a:r>
                <a:rPr lang="en-US" b="1" dirty="0" smtClean="0">
                  <a:solidFill>
                    <a:schemeClr val="accent1">
                      <a:lumMod val="75000"/>
                    </a:schemeClr>
                  </a:solidFill>
                </a:rPr>
                <a:t> or </a:t>
              </a:r>
              <a:r>
                <a:rPr lang="en-US" b="1" dirty="0" smtClean="0">
                  <a:solidFill>
                    <a:srgbClr val="FF0000"/>
                  </a:solidFill>
                </a:rPr>
                <a:t>BAD</a:t>
              </a:r>
              <a:r>
                <a:rPr lang="en-US" b="1" dirty="0" smtClean="0">
                  <a:solidFill>
                    <a:schemeClr val="accent1">
                      <a:lumMod val="75000"/>
                    </a:schemeClr>
                  </a:solidFill>
                </a:rPr>
                <a:t>)</a:t>
              </a:r>
              <a:endParaRPr lang="it-IT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7493070" y="4391443"/>
              <a:ext cx="1744321" cy="395428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 smtClean="0">
                  <a:solidFill>
                    <a:srgbClr val="00B050"/>
                  </a:solidFill>
                </a:rPr>
                <a:t>GOOD</a:t>
              </a:r>
              <a:r>
                <a:rPr lang="en-US" dirty="0" err="1" smtClean="0">
                  <a:solidFill>
                    <a:srgbClr val="00B050"/>
                  </a:solidFill>
                </a:rPr>
                <a:t>:To</a:t>
              </a:r>
              <a:r>
                <a:rPr lang="en-US" dirty="0" smtClean="0">
                  <a:solidFill>
                    <a:srgbClr val="00B050"/>
                  </a:solidFill>
                </a:rPr>
                <a:t> JSON</a:t>
              </a:r>
              <a:endParaRPr lang="it-IT" dirty="0">
                <a:solidFill>
                  <a:srgbClr val="00B050"/>
                </a:solidFill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9312813" y="4391443"/>
              <a:ext cx="1461987" cy="39542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 smtClean="0">
                  <a:solidFill>
                    <a:srgbClr val="FF0000"/>
                  </a:solidFill>
                </a:rPr>
                <a:t>BAD</a:t>
              </a:r>
              <a:r>
                <a:rPr lang="en-US" dirty="0" err="1" smtClean="0">
                  <a:solidFill>
                    <a:srgbClr val="FF0000"/>
                  </a:solidFill>
                </a:rPr>
                <a:t>:Reject</a:t>
              </a:r>
              <a:endParaRPr lang="it-IT" dirty="0">
                <a:solidFill>
                  <a:srgbClr val="FF0000"/>
                </a:solidFill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6491120" y="4391443"/>
              <a:ext cx="647303" cy="395428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C000"/>
                  </a:solidFill>
                </a:rPr>
                <a:t>DCS</a:t>
              </a:r>
              <a:endParaRPr lang="it-IT" dirty="0">
                <a:solidFill>
                  <a:srgbClr val="FFC000"/>
                </a:solidFill>
              </a:endParaRPr>
            </a:p>
          </p:txBody>
        </p:sp>
        <p:sp>
          <p:nvSpPr>
            <p:cNvPr id="57" name="Right Arrow 56"/>
            <p:cNvSpPr/>
            <p:nvPr/>
          </p:nvSpPr>
          <p:spPr>
            <a:xfrm>
              <a:off x="7218453" y="4506773"/>
              <a:ext cx="199195" cy="16476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76" name="TextBox 75"/>
          <p:cNvSpPr txBox="1"/>
          <p:nvPr/>
        </p:nvSpPr>
        <p:spPr>
          <a:xfrm>
            <a:off x="7310568" y="3197703"/>
            <a:ext cx="1813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Automated inspection</a:t>
            </a:r>
          </a:p>
        </p:txBody>
      </p:sp>
      <p:pic>
        <p:nvPicPr>
          <p:cNvPr id="77" name="Content Placeholder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6573" y="3812202"/>
            <a:ext cx="491468" cy="566891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0183" y="3809565"/>
            <a:ext cx="501556" cy="576255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6166" y="3928241"/>
            <a:ext cx="528357" cy="411444"/>
          </a:xfrm>
          <a:prstGeom prst="rect">
            <a:avLst/>
          </a:prstGeom>
        </p:spPr>
      </p:pic>
      <p:pic>
        <p:nvPicPr>
          <p:cNvPr id="80" name="Content Placeholder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9856" y="3807898"/>
            <a:ext cx="491468" cy="566891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3466" y="3805261"/>
            <a:ext cx="501556" cy="576255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39449" y="3907461"/>
            <a:ext cx="528357" cy="411444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9963" y="3802838"/>
            <a:ext cx="501556" cy="576255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05946" y="3921514"/>
            <a:ext cx="528357" cy="4114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reasons to automate the DC process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013253"/>
            <a:ext cx="6353519" cy="5577017"/>
          </a:xfrm>
        </p:spPr>
        <p:txBody>
          <a:bodyPr>
            <a:normAutofit/>
          </a:bodyPr>
          <a:lstStyle/>
          <a:p>
            <a:r>
              <a:rPr lang="en-US" dirty="0" smtClean="0"/>
              <a:t>We have 14 different Subsystems contributing to DC:</a:t>
            </a:r>
          </a:p>
          <a:p>
            <a:pPr lvl="1"/>
            <a:r>
              <a:rPr lang="en-US" b="1" dirty="0" smtClean="0"/>
              <a:t>L1Tmu, L1TCalo, DT, CSC, Muon, Pixel, Strip, Tracking, ECAL, ES, </a:t>
            </a:r>
            <a:r>
              <a:rPr lang="en-US" b="1" dirty="0" err="1" smtClean="0"/>
              <a:t>Egamma</a:t>
            </a:r>
            <a:r>
              <a:rPr lang="en-US" b="1" dirty="0" smtClean="0"/>
              <a:t>, HCAL, </a:t>
            </a:r>
            <a:r>
              <a:rPr lang="en-US" b="1" dirty="0" err="1" smtClean="0"/>
              <a:t>JetMET</a:t>
            </a:r>
            <a:r>
              <a:rPr lang="en-US" b="1" dirty="0" smtClean="0"/>
              <a:t>, </a:t>
            </a:r>
            <a:r>
              <a:rPr lang="en-US" b="1" dirty="0" err="1" smtClean="0"/>
              <a:t>Lumi</a:t>
            </a:r>
            <a:r>
              <a:rPr lang="en-US" b="1" dirty="0" smtClean="0"/>
              <a:t> </a:t>
            </a:r>
            <a:r>
              <a:rPr lang="en-US" dirty="0" smtClean="0"/>
              <a:t>(</a:t>
            </a:r>
            <a:r>
              <a:rPr lang="en-US" dirty="0"/>
              <a:t>if </a:t>
            </a:r>
            <a:r>
              <a:rPr lang="en-US" dirty="0" smtClean="0"/>
              <a:t>one </a:t>
            </a:r>
            <a:r>
              <a:rPr lang="en-US" dirty="0"/>
              <a:t>is set as </a:t>
            </a:r>
            <a:r>
              <a:rPr lang="en-US" dirty="0" smtClean="0"/>
              <a:t>BAD </a:t>
            </a:r>
            <a:r>
              <a:rPr lang="en-US" dirty="0"/>
              <a:t>the full Run is </a:t>
            </a:r>
            <a:r>
              <a:rPr lang="en-US" dirty="0" smtClean="0"/>
              <a:t>BAD)</a:t>
            </a:r>
          </a:p>
          <a:p>
            <a:r>
              <a:rPr lang="en-US" b="1" dirty="0" smtClean="0"/>
              <a:t>Around 50-70 people involved in the full process!</a:t>
            </a:r>
            <a:endParaRPr lang="en-US" dirty="0" smtClean="0"/>
          </a:p>
          <a:p>
            <a:r>
              <a:rPr lang="en-US" dirty="0" smtClean="0"/>
              <a:t>Additionally, we want to provide DC results with </a:t>
            </a:r>
            <a:r>
              <a:rPr lang="en-US" b="1" dirty="0" smtClean="0"/>
              <a:t>single Lumisection (LS) granularity</a:t>
            </a:r>
            <a:r>
              <a:rPr lang="en-US" dirty="0"/>
              <a:t>!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Lumisection ~23 seconds of data taking</a:t>
            </a:r>
          </a:p>
          <a:p>
            <a:pPr lvl="1"/>
            <a:r>
              <a:rPr lang="en-US" dirty="0" smtClean="0"/>
              <a:t>In 2017 and 2018, each run contains an average of 500 LS </a:t>
            </a:r>
            <a:r>
              <a:rPr lang="en-US" b="1" dirty="0" smtClean="0"/>
              <a:t> 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CMS Week plenary</a:t>
            </a:r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EE5A8-BE34-44B0-9CE6-8256C65FBDFF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9421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to automate DC using ML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13253"/>
            <a:ext cx="7466405" cy="534635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Start automating the “elementary action” in DC: </a:t>
            </a:r>
            <a:r>
              <a:rPr lang="en-US" b="1" dirty="0" smtClean="0"/>
              <a:t>establish quality of single Histograms </a:t>
            </a:r>
          </a:p>
          <a:p>
            <a:pPr lvl="1"/>
            <a:r>
              <a:rPr lang="en-US" dirty="0" smtClean="0"/>
              <a:t>Given with single LS time granularity (backup)</a:t>
            </a:r>
          </a:p>
          <a:p>
            <a:r>
              <a:rPr lang="en-US" b="1" dirty="0"/>
              <a:t>Semi-supervised (or Unsupervised) models preferable over </a:t>
            </a:r>
            <a:r>
              <a:rPr lang="en-US" b="1" dirty="0" smtClean="0"/>
              <a:t>Supervised</a:t>
            </a:r>
            <a:r>
              <a:rPr lang="en-US" dirty="0" smtClean="0"/>
              <a:t>, </a:t>
            </a:r>
            <a:r>
              <a:rPr lang="en-US" dirty="0"/>
              <a:t>two main reasons: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US" b="1" dirty="0"/>
              <a:t>The Golden </a:t>
            </a:r>
            <a:r>
              <a:rPr lang="en-US" b="1" dirty="0" smtClean="0"/>
              <a:t>JSON </a:t>
            </a:r>
            <a:r>
              <a:rPr lang="en-US" b="1" dirty="0"/>
              <a:t>doesn’t provide True Labels </a:t>
            </a:r>
            <a:r>
              <a:rPr lang="en-US" dirty="0"/>
              <a:t>on single </a:t>
            </a:r>
            <a:r>
              <a:rPr lang="en-US" dirty="0" smtClean="0"/>
              <a:t>histograms</a:t>
            </a:r>
            <a:endParaRPr lang="en-US" dirty="0"/>
          </a:p>
          <a:p>
            <a:pPr marL="971550" lvl="1" indent="-514350">
              <a:buFont typeface="+mj-lt"/>
              <a:buAutoNum type="romanUcPeriod"/>
            </a:pPr>
            <a:r>
              <a:rPr lang="en-US" b="1" dirty="0"/>
              <a:t>The amount of genuine BAD data is very </a:t>
            </a:r>
            <a:r>
              <a:rPr lang="en-US" b="1" dirty="0" smtClean="0"/>
              <a:t>low</a:t>
            </a:r>
            <a:endParaRPr lang="en-US" dirty="0" smtClean="0"/>
          </a:p>
          <a:p>
            <a:r>
              <a:rPr lang="en-US" b="1" dirty="0" smtClean="0"/>
              <a:t>Proposed </a:t>
            </a:r>
            <a:r>
              <a:rPr lang="en-US" b="1" dirty="0"/>
              <a:t>design features</a:t>
            </a:r>
            <a:r>
              <a:rPr lang="en-US" dirty="0"/>
              <a:t>: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US" dirty="0"/>
              <a:t>Keep the model as simple as possible</a:t>
            </a:r>
          </a:p>
          <a:p>
            <a:pPr marL="1028700" lvl="1" indent="-571500">
              <a:buFont typeface="+mj-lt"/>
              <a:buAutoNum type="romanUcPeriod"/>
            </a:pPr>
            <a:r>
              <a:rPr lang="en-US" dirty="0"/>
              <a:t>The same model should generalize well to different types of histograms</a:t>
            </a:r>
          </a:p>
          <a:p>
            <a:pPr marL="1028700" lvl="1" indent="-571500">
              <a:buFont typeface="+mj-lt"/>
              <a:buAutoNum type="romanUcPeriod"/>
            </a:pPr>
            <a:r>
              <a:rPr lang="en-US" dirty="0"/>
              <a:t>The outcome should be </a:t>
            </a:r>
            <a:r>
              <a:rPr lang="en-US" b="1" dirty="0" smtClean="0"/>
              <a:t>human interpretable</a:t>
            </a:r>
            <a:r>
              <a:rPr lang="it-IT" dirty="0" smtClean="0"/>
              <a:t>       </a:t>
            </a:r>
            <a:r>
              <a:rPr lang="it-IT" dirty="0" smtClean="0"/>
              <a:t>(for a quick cross check)</a:t>
            </a:r>
            <a:endParaRPr lang="en-US" b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CMS Week plenary</a:t>
            </a:r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EE5A8-BE34-44B0-9CE6-8256C65FBDFF}" type="slidenum">
              <a:rPr lang="it-IT" smtClean="0"/>
              <a:t>4</a:t>
            </a:fld>
            <a:endParaRPr lang="it-IT"/>
          </a:p>
        </p:txBody>
      </p:sp>
      <p:grpSp>
        <p:nvGrpSpPr>
          <p:cNvPr id="6" name="Group 5"/>
          <p:cNvGrpSpPr/>
          <p:nvPr/>
        </p:nvGrpSpPr>
        <p:grpSpPr>
          <a:xfrm>
            <a:off x="8610600" y="832020"/>
            <a:ext cx="3064477" cy="5356523"/>
            <a:chOff x="950127" y="265668"/>
            <a:chExt cx="3266871" cy="5609838"/>
          </a:xfrm>
        </p:grpSpPr>
        <p:grpSp>
          <p:nvGrpSpPr>
            <p:cNvPr id="7" name="Group 6"/>
            <p:cNvGrpSpPr/>
            <p:nvPr/>
          </p:nvGrpSpPr>
          <p:grpSpPr>
            <a:xfrm>
              <a:off x="950127" y="347855"/>
              <a:ext cx="3266871" cy="5391464"/>
              <a:chOff x="950127" y="347855"/>
              <a:chExt cx="3266871" cy="5391464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1130754" y="3462979"/>
                <a:ext cx="2892625" cy="79254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 smtClean="0"/>
                  <a:t>     ML Model</a:t>
                </a:r>
              </a:p>
            </p:txBody>
          </p:sp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950127" y="347855"/>
                <a:ext cx="3266871" cy="2460020"/>
              </a:xfrm>
              <a:prstGeom prst="rect">
                <a:avLst/>
              </a:prstGeom>
            </p:spPr>
          </p:pic>
          <p:sp>
            <p:nvSpPr>
              <p:cNvPr id="11" name="Down Arrow 10"/>
              <p:cNvSpPr/>
              <p:nvPr/>
            </p:nvSpPr>
            <p:spPr>
              <a:xfrm>
                <a:off x="2280504" y="2821205"/>
                <a:ext cx="593124" cy="557447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2" name="Down Arrow 11"/>
              <p:cNvSpPr/>
              <p:nvPr/>
            </p:nvSpPr>
            <p:spPr>
              <a:xfrm>
                <a:off x="2287001" y="4328694"/>
                <a:ext cx="593124" cy="557447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130754" y="4981609"/>
                <a:ext cx="2892625" cy="757710"/>
              </a:xfrm>
              <a:prstGeom prst="rect">
                <a:avLst/>
              </a:prstGeom>
              <a:gradFill flip="none" rotWithShape="1">
                <a:gsLst>
                  <a:gs pos="100000">
                    <a:schemeClr val="accent6">
                      <a:lumMod val="60000"/>
                      <a:lumOff val="40000"/>
                    </a:schemeClr>
                  </a:gs>
                  <a:gs pos="0">
                    <a:srgbClr val="FF3300"/>
                  </a:gs>
                  <a:gs pos="99000">
                    <a:srgbClr val="00B050">
                      <a:alpha val="76000"/>
                    </a:srgbClr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08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 smtClean="0"/>
                  <a:t>Quality Flag</a:t>
                </a:r>
              </a:p>
            </p:txBody>
          </p:sp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30754" y="3462979"/>
                <a:ext cx="714907" cy="792544"/>
              </a:xfrm>
              <a:prstGeom prst="rect">
                <a:avLst/>
              </a:prstGeom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2114870" y="929671"/>
                <a:ext cx="151751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Generic Input Histogram</a:t>
                </a:r>
                <a:endParaRPr lang="it-IT" b="1" dirty="0"/>
              </a:p>
            </p:txBody>
          </p:sp>
        </p:grpSp>
        <p:sp>
          <p:nvSpPr>
            <p:cNvPr id="8" name="Rectangle 7"/>
            <p:cNvSpPr/>
            <p:nvPr/>
          </p:nvSpPr>
          <p:spPr>
            <a:xfrm>
              <a:off x="950127" y="265668"/>
              <a:ext cx="3266871" cy="5609838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211239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Autoencoder</a:t>
            </a:r>
            <a:r>
              <a:rPr lang="en-US" dirty="0" smtClean="0"/>
              <a:t> approach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13253"/>
            <a:ext cx="6246341" cy="543788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</a:t>
            </a:r>
            <a:r>
              <a:rPr lang="en-US" dirty="0" smtClean="0"/>
              <a:t>rain an </a:t>
            </a:r>
            <a:r>
              <a:rPr lang="en-US" dirty="0" err="1" smtClean="0"/>
              <a:t>Autoencoder</a:t>
            </a:r>
            <a:r>
              <a:rPr lang="en-US" dirty="0" smtClean="0"/>
              <a:t> on GOOD data (Semi-Supervised), use the reconstruction error (</a:t>
            </a:r>
            <a:r>
              <a:rPr lang="en-US" dirty="0" smtClean="0"/>
              <a:t>MSE) </a:t>
            </a:r>
            <a:r>
              <a:rPr lang="en-US" dirty="0" smtClean="0"/>
              <a:t>to identify “anomalies”</a:t>
            </a:r>
          </a:p>
          <a:p>
            <a:r>
              <a:rPr lang="en-US" dirty="0"/>
              <a:t>A</a:t>
            </a:r>
            <a:r>
              <a:rPr lang="en-US" dirty="0" smtClean="0"/>
              <a:t> model made of </a:t>
            </a:r>
            <a:r>
              <a:rPr lang="en-US" b="1" dirty="0" smtClean="0"/>
              <a:t>3 hidden layers (20-10-20)</a:t>
            </a:r>
            <a:r>
              <a:rPr lang="en-US" dirty="0" smtClean="0"/>
              <a:t>  seems to be suitable</a:t>
            </a:r>
          </a:p>
          <a:p>
            <a:pPr lvl="1"/>
            <a:r>
              <a:rPr lang="en-US" dirty="0" smtClean="0"/>
              <a:t>The very same architecture of hidden layers used for all histograms</a:t>
            </a:r>
          </a:p>
          <a:p>
            <a:r>
              <a:rPr lang="en-US" b="1" dirty="0" smtClean="0"/>
              <a:t>Sigmoid</a:t>
            </a:r>
            <a:r>
              <a:rPr lang="en-US" dirty="0" smtClean="0"/>
              <a:t> as activation function, loss </a:t>
            </a:r>
            <a:r>
              <a:rPr lang="en-US" b="1" dirty="0" smtClean="0"/>
              <a:t>MSEtop10</a:t>
            </a:r>
            <a:r>
              <a:rPr lang="en-US" dirty="0" smtClean="0"/>
              <a:t>, input histograms </a:t>
            </a:r>
            <a:r>
              <a:rPr lang="en-US" b="1" dirty="0" smtClean="0"/>
              <a:t>normalized</a:t>
            </a:r>
            <a:r>
              <a:rPr lang="en-US" dirty="0" smtClean="0"/>
              <a:t> (no further </a:t>
            </a:r>
            <a:r>
              <a:rPr lang="en-US" i="1" dirty="0" smtClean="0"/>
              <a:t>standardization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MSEtop10 = MSE computed only considering the 10 largest differences in bin content</a:t>
            </a:r>
          </a:p>
          <a:p>
            <a:r>
              <a:rPr lang="en-US" b="1" dirty="0" smtClean="0"/>
              <a:t>Tests made using the </a:t>
            </a:r>
            <a:r>
              <a:rPr lang="en-US" b="1" dirty="0" err="1" smtClean="0"/>
              <a:t>ZeroBias</a:t>
            </a:r>
            <a:r>
              <a:rPr lang="en-US" b="1" dirty="0" smtClean="0"/>
              <a:t> UL2017 DQMIO dataset with per Lumisection saving</a:t>
            </a:r>
          </a:p>
          <a:p>
            <a:pPr lvl="1"/>
            <a:r>
              <a:rPr lang="en-US" dirty="0" smtClean="0"/>
              <a:t>~ 500 runs and 250k LS, more details </a:t>
            </a:r>
            <a:r>
              <a:rPr lang="en-US" dirty="0" smtClean="0">
                <a:hlinkClick r:id="rId2"/>
              </a:rPr>
              <a:t>here</a:t>
            </a:r>
            <a:endParaRPr lang="en-US" dirty="0" smtClean="0"/>
          </a:p>
        </p:txBody>
      </p:sp>
      <p:grpSp>
        <p:nvGrpSpPr>
          <p:cNvPr id="12" name="Group 11"/>
          <p:cNvGrpSpPr/>
          <p:nvPr/>
        </p:nvGrpSpPr>
        <p:grpSpPr>
          <a:xfrm>
            <a:off x="7327745" y="929872"/>
            <a:ext cx="4505534" cy="4137324"/>
            <a:chOff x="7545859" y="1441623"/>
            <a:chExt cx="4505534" cy="413732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86045" y="1598141"/>
              <a:ext cx="4164643" cy="396433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7661189" y="1441623"/>
              <a:ext cx="4366054" cy="34598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1">
                      <a:lumMod val="75000"/>
                    </a:schemeClr>
                  </a:solidFill>
                </a:rPr>
                <a:t># input nodes = # of bins in the histogram</a:t>
              </a:r>
              <a:endParaRPr lang="it-IT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7685339" y="5232958"/>
              <a:ext cx="4366054" cy="34598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1">
                      <a:lumMod val="75000"/>
                    </a:schemeClr>
                  </a:solidFill>
                </a:rPr>
                <a:t># </a:t>
              </a:r>
              <a:r>
                <a:rPr lang="en-US" dirty="0" smtClean="0">
                  <a:solidFill>
                    <a:schemeClr val="accent1">
                      <a:lumMod val="75000"/>
                    </a:schemeClr>
                  </a:solidFill>
                </a:rPr>
                <a:t>output </a:t>
              </a:r>
              <a:r>
                <a:rPr lang="en-US" dirty="0">
                  <a:solidFill>
                    <a:schemeClr val="accent1">
                      <a:lumMod val="75000"/>
                    </a:schemeClr>
                  </a:solidFill>
                </a:rPr>
                <a:t>nodes = # of bins in the histogram</a:t>
              </a:r>
              <a:endParaRPr lang="it-IT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545859" y="2402979"/>
              <a:ext cx="10422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20 nodes</a:t>
              </a:r>
              <a:endParaRPr lang="it-IT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545859" y="3330016"/>
              <a:ext cx="10422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  <a:r>
                <a:rPr lang="en-US" dirty="0" smtClean="0"/>
                <a:t>0 nodes</a:t>
              </a:r>
              <a:endParaRPr lang="it-IT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545859" y="4298241"/>
              <a:ext cx="10422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20 nodes</a:t>
              </a:r>
              <a:endParaRPr lang="it-IT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0686178" y="3191516"/>
              <a:ext cx="13027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Fully connected</a:t>
              </a:r>
              <a:endParaRPr lang="it-IT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467225" y="5315099"/>
                <a:ext cx="4748738" cy="47166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it-IT" sz="2800" dirty="0" smtClean="0"/>
                  <a:t>MSE = 1/N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it-IT" sz="28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Sup>
                              <m:sSubSup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𝑖𝑛</m:t>
                                </m:r>
                              </m:sup>
                            </m:sSub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 </m:t>
                            </m:r>
                            <m:sSubSup>
                              <m:sSubSup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𝑜𝑢𝑡</m:t>
                                </m:r>
                              </m:sup>
                            </m:sSub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US" sz="2800" b="0" i="1" baseline="3000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e>
                    </m:nary>
                  </m:oMath>
                </a14:m>
                <a:endParaRPr lang="it-IT" sz="2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7225" y="5315099"/>
                <a:ext cx="4748738" cy="471668"/>
              </a:xfrm>
              <a:prstGeom prst="rect">
                <a:avLst/>
              </a:prstGeom>
              <a:blipFill>
                <a:blip r:embed="rId4"/>
                <a:stretch>
                  <a:fillRect l="-4621" t="-14286" b="-4545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CMS Week plenary</a:t>
            </a:r>
            <a:endParaRPr lang="it-IT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EE5A8-BE34-44B0-9CE6-8256C65FBDFF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9867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Examples: Pixel Layer1 Inner charge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013253"/>
            <a:ext cx="5908589" cy="5346357"/>
          </a:xfrm>
        </p:spPr>
        <p:txBody>
          <a:bodyPr/>
          <a:lstStyle/>
          <a:p>
            <a:r>
              <a:rPr lang="en-US" dirty="0" smtClean="0"/>
              <a:t>100 bins in the histogram -&gt; 100 input/output fully connected nodes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49"/>
          <a:stretch/>
        </p:blipFill>
        <p:spPr>
          <a:xfrm>
            <a:off x="6974747" y="773250"/>
            <a:ext cx="4379053" cy="30264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2990" y="3676683"/>
            <a:ext cx="4275754" cy="27615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t="1242"/>
          <a:stretch/>
        </p:blipFill>
        <p:spPr>
          <a:xfrm>
            <a:off x="468661" y="2003084"/>
            <a:ext cx="6225477" cy="44347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17919" y="2286453"/>
            <a:ext cx="2690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5"/>
                </a:solidFill>
              </a:rPr>
              <a:t>Original</a:t>
            </a:r>
            <a:r>
              <a:rPr lang="en-US" dirty="0" smtClean="0"/>
              <a:t> Vs </a:t>
            </a:r>
            <a:r>
              <a:rPr lang="en-US" b="1" dirty="0" smtClean="0">
                <a:solidFill>
                  <a:schemeClr val="accent2"/>
                </a:solidFill>
              </a:rPr>
              <a:t>Reconstruction</a:t>
            </a:r>
            <a:endParaRPr lang="it-IT" b="1" dirty="0">
              <a:solidFill>
                <a:schemeClr val="accent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74189" y="4860777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5"/>
                </a:solidFill>
              </a:rPr>
              <a:t>MSE</a:t>
            </a:r>
            <a:endParaRPr lang="it-IT" b="1" dirty="0">
              <a:solidFill>
                <a:schemeClr val="accent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66690" y="4399112"/>
            <a:ext cx="26251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Training on GOLDEN </a:t>
            </a:r>
            <a:r>
              <a:rPr lang="en-US" b="1" dirty="0" err="1" smtClean="0"/>
              <a:t>Json</a:t>
            </a:r>
            <a:endParaRPr lang="en-US" b="1" dirty="0" smtClean="0"/>
          </a:p>
          <a:p>
            <a:r>
              <a:rPr lang="en-US" b="1" dirty="0" smtClean="0"/>
              <a:t>Test on the rest of data</a:t>
            </a:r>
          </a:p>
          <a:p>
            <a:r>
              <a:rPr lang="en-US" b="1" dirty="0" smtClean="0"/>
              <a:t>(~ 1 hour to train on CPU)</a:t>
            </a:r>
            <a:endParaRPr lang="it-IT" b="1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CMS Week plenary</a:t>
            </a:r>
            <a:endParaRPr lang="it-IT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EE5A8-BE34-44B0-9CE6-8256C65FBDFF}" type="slidenum">
              <a:rPr lang="it-IT" smtClean="0"/>
              <a:t>6</a:t>
            </a:fld>
            <a:endParaRPr lang="it-IT"/>
          </a:p>
        </p:txBody>
      </p:sp>
      <p:sp>
        <p:nvSpPr>
          <p:cNvPr id="5" name="TextBox 4"/>
          <p:cNvSpPr txBox="1"/>
          <p:nvPr/>
        </p:nvSpPr>
        <p:spPr>
          <a:xfrm>
            <a:off x="9905196" y="1960127"/>
            <a:ext cx="2300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Actual model used for this specific histogram</a:t>
            </a:r>
            <a:endParaRPr lang="it-IT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352162" y="1643974"/>
            <a:ext cx="622585" cy="18968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6352162" y="1013253"/>
            <a:ext cx="486383" cy="4361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681569" y="1439528"/>
            <a:ext cx="1042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 nodes</a:t>
            </a:r>
            <a:endParaRPr lang="it-IT" dirty="0"/>
          </a:p>
        </p:txBody>
      </p:sp>
      <p:sp>
        <p:nvSpPr>
          <p:cNvPr id="19" name="TextBox 18"/>
          <p:cNvSpPr txBox="1"/>
          <p:nvPr/>
        </p:nvSpPr>
        <p:spPr>
          <a:xfrm>
            <a:off x="6746788" y="2727683"/>
            <a:ext cx="1042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 nodes</a:t>
            </a:r>
            <a:endParaRPr lang="it-IT" dirty="0"/>
          </a:p>
        </p:txBody>
      </p:sp>
      <p:sp>
        <p:nvSpPr>
          <p:cNvPr id="20" name="TextBox 19"/>
          <p:cNvSpPr txBox="1"/>
          <p:nvPr/>
        </p:nvSpPr>
        <p:spPr>
          <a:xfrm>
            <a:off x="6746787" y="2098626"/>
            <a:ext cx="1042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r>
              <a:rPr lang="en-US" dirty="0" smtClean="0"/>
              <a:t>0 nodes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78621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Examples: MSE and Anomalies</a:t>
            </a:r>
            <a:endParaRPr lang="it-I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03" y="1960796"/>
            <a:ext cx="5626600" cy="3646663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64058" y="1019622"/>
            <a:ext cx="5908589" cy="5346357"/>
          </a:xfrm>
        </p:spPr>
        <p:txBody>
          <a:bodyPr/>
          <a:lstStyle/>
          <a:p>
            <a:r>
              <a:rPr lang="en-US" dirty="0" smtClean="0"/>
              <a:t>Average MSE per run:</a:t>
            </a:r>
          </a:p>
          <a:p>
            <a:pPr lvl="1"/>
            <a:r>
              <a:rPr lang="en-US" dirty="0" smtClean="0"/>
              <a:t>Train data: 7.e-7, Test data: 4.e-5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8" name="TextBox 7"/>
          <p:cNvSpPr txBox="1"/>
          <p:nvPr/>
        </p:nvSpPr>
        <p:spPr>
          <a:xfrm>
            <a:off x="995044" y="2195384"/>
            <a:ext cx="3354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MSE distribution per Lumisection</a:t>
            </a:r>
            <a:endParaRPr lang="it-IT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291992" y="3780127"/>
            <a:ext cx="52061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Notice: </a:t>
            </a:r>
            <a:r>
              <a:rPr lang="en-US" sz="2400" dirty="0" smtClean="0"/>
              <a:t>The largest part of data not included in </a:t>
            </a:r>
            <a:r>
              <a:rPr lang="en-US" sz="2400" dirty="0"/>
              <a:t>JSON </a:t>
            </a:r>
            <a:r>
              <a:rPr lang="en-US" sz="2400" dirty="0" smtClean="0"/>
              <a:t>(</a:t>
            </a:r>
            <a:r>
              <a:rPr lang="en-US" sz="2400" dirty="0" smtClean="0">
                <a:solidFill>
                  <a:srgbClr val="FF0000"/>
                </a:solidFill>
              </a:rPr>
              <a:t>test set </a:t>
            </a:r>
            <a:r>
              <a:rPr lang="en-US" sz="2400" dirty="0" smtClean="0"/>
              <a:t>in the plot)</a:t>
            </a:r>
            <a:r>
              <a:rPr lang="it-IT" sz="2400" dirty="0" smtClean="0"/>
              <a:t> </a:t>
            </a:r>
            <a:r>
              <a:rPr lang="en-US" sz="2400" dirty="0" smtClean="0"/>
              <a:t>is actually good for this specific histogram, </a:t>
            </a:r>
            <a:r>
              <a:rPr lang="en-US" sz="2400" b="1" dirty="0" smtClean="0"/>
              <a:t>anomalies are at the few % level</a:t>
            </a:r>
            <a:endParaRPr lang="it-IT" sz="2400" b="1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CMS Week plenary</a:t>
            </a:r>
            <a:endParaRPr lang="it-IT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EE5A8-BE34-44B0-9CE6-8256C65FBDFF}" type="slidenum">
              <a:rPr lang="it-IT" smtClean="0"/>
              <a:t>7</a:t>
            </a:fld>
            <a:endParaRPr lang="it-IT"/>
          </a:p>
        </p:txBody>
      </p:sp>
      <p:sp>
        <p:nvSpPr>
          <p:cNvPr id="3" name="TextBox 2"/>
          <p:cNvSpPr txBox="1"/>
          <p:nvPr/>
        </p:nvSpPr>
        <p:spPr>
          <a:xfrm>
            <a:off x="6291992" y="2181105"/>
            <a:ext cx="480856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Training set </a:t>
            </a:r>
            <a:r>
              <a:rPr lang="en-US" sz="2800" dirty="0" smtClean="0"/>
              <a:t>= Golden JSON data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Test set </a:t>
            </a:r>
            <a:r>
              <a:rPr lang="en-US" sz="2800" dirty="0" smtClean="0"/>
              <a:t>= all the rest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879716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Examples: MSE and Anomalies</a:t>
            </a:r>
            <a:endParaRPr lang="it-I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03" y="1960796"/>
            <a:ext cx="5626600" cy="3646663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64058" y="1019622"/>
            <a:ext cx="5908589" cy="5346357"/>
          </a:xfrm>
        </p:spPr>
        <p:txBody>
          <a:bodyPr/>
          <a:lstStyle/>
          <a:p>
            <a:r>
              <a:rPr lang="en-US" dirty="0" smtClean="0"/>
              <a:t>Average MSE per run:</a:t>
            </a:r>
          </a:p>
          <a:p>
            <a:pPr lvl="1"/>
            <a:r>
              <a:rPr lang="en-US" dirty="0" smtClean="0"/>
              <a:t>Train data: 7.e-7, Test data: 4.e-5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8" name="TextBox 7"/>
          <p:cNvSpPr txBox="1"/>
          <p:nvPr/>
        </p:nvSpPr>
        <p:spPr>
          <a:xfrm>
            <a:off x="995044" y="2195384"/>
            <a:ext cx="3354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MSE distribution per Lumisection</a:t>
            </a:r>
            <a:endParaRPr lang="it-IT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786167" y="5802053"/>
            <a:ext cx="46614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Let’s have a look to anomalies!</a:t>
            </a:r>
            <a:endParaRPr lang="it-IT" sz="2800" dirty="0"/>
          </a:p>
        </p:txBody>
      </p:sp>
      <p:sp>
        <p:nvSpPr>
          <p:cNvPr id="10" name="Oval 9"/>
          <p:cNvSpPr/>
          <p:nvPr/>
        </p:nvSpPr>
        <p:spPr>
          <a:xfrm>
            <a:off x="3995385" y="4594278"/>
            <a:ext cx="626076" cy="80150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4691947" y="3954162"/>
            <a:ext cx="1490628" cy="89248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3489" y="768381"/>
            <a:ext cx="4775089" cy="2565131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6993299" y="1591020"/>
            <a:ext cx="31406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 of this type, corresponding to extreme points in timing or bias scans</a:t>
            </a: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CMS Week plenary</a:t>
            </a:r>
            <a:endParaRPr lang="it-IT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EE5A8-BE34-44B0-9CE6-8256C65FBDFF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5546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Examples: MSE and Anomalies</a:t>
            </a:r>
            <a:endParaRPr lang="it-I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03" y="1960796"/>
            <a:ext cx="5626600" cy="3646663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64058" y="1019622"/>
            <a:ext cx="5908589" cy="5346357"/>
          </a:xfrm>
        </p:spPr>
        <p:txBody>
          <a:bodyPr/>
          <a:lstStyle/>
          <a:p>
            <a:r>
              <a:rPr lang="en-US" dirty="0" smtClean="0"/>
              <a:t>Average MSE per run:</a:t>
            </a:r>
          </a:p>
          <a:p>
            <a:pPr lvl="1"/>
            <a:r>
              <a:rPr lang="en-US" dirty="0" smtClean="0"/>
              <a:t>Train data: 7.e-7, Test data: 4.e-5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8" name="TextBox 7"/>
          <p:cNvSpPr txBox="1"/>
          <p:nvPr/>
        </p:nvSpPr>
        <p:spPr>
          <a:xfrm>
            <a:off x="995044" y="2195384"/>
            <a:ext cx="3354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MSE distribution per Lumisection</a:t>
            </a:r>
            <a:endParaRPr lang="it-IT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786167" y="5802053"/>
            <a:ext cx="46614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Let’s have a look to anomalies!</a:t>
            </a:r>
            <a:endParaRPr lang="it-IT" sz="2800" dirty="0"/>
          </a:p>
        </p:txBody>
      </p:sp>
      <p:sp>
        <p:nvSpPr>
          <p:cNvPr id="10" name="Oval 9"/>
          <p:cNvSpPr/>
          <p:nvPr/>
        </p:nvSpPr>
        <p:spPr>
          <a:xfrm>
            <a:off x="3995385" y="4594278"/>
            <a:ext cx="626076" cy="80150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4691947" y="3954162"/>
            <a:ext cx="1490628" cy="89248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3489" y="768381"/>
            <a:ext cx="4775089" cy="2565131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6993299" y="1591020"/>
            <a:ext cx="31406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 of this type, corresponding to extreme points in timing or bias scans</a:t>
            </a:r>
          </a:p>
        </p:txBody>
      </p:sp>
      <p:sp>
        <p:nvSpPr>
          <p:cNvPr id="14" name="Oval 13"/>
          <p:cNvSpPr/>
          <p:nvPr/>
        </p:nvSpPr>
        <p:spPr>
          <a:xfrm>
            <a:off x="1103512" y="4276070"/>
            <a:ext cx="482007" cy="994016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1656005" y="4399684"/>
            <a:ext cx="4375952" cy="373394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3253" y="3124208"/>
            <a:ext cx="4974611" cy="2677845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7718701" y="3899041"/>
            <a:ext cx="3140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Again too low charge value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CMS Week plenary</a:t>
            </a:r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EE5A8-BE34-44B0-9CE6-8256C65FBDFF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08172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Ftemp.potx" id="{5F8D2B0C-4BCE-415F-9F82-F93DB930342A}" vid="{5B223502-82C4-4491-A7F3-07E7E6467EDF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Ftemp.potx" id="{5F8D2B0C-4BCE-415F-9F82-F93DB930342A}" vid="{E50BA7CF-7666-48B3-872D-FD16DB0EBF6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5376</TotalTime>
  <Words>2372</Words>
  <Application>Microsoft Office PowerPoint</Application>
  <PresentationFormat>Widescreen</PresentationFormat>
  <Paragraphs>306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Calibri</vt:lpstr>
      <vt:lpstr>Calibri Light</vt:lpstr>
      <vt:lpstr>Cambria Math</vt:lpstr>
      <vt:lpstr>Courier New</vt:lpstr>
      <vt:lpstr>Wingdings</vt:lpstr>
      <vt:lpstr>Office Theme</vt:lpstr>
      <vt:lpstr>1_Office Theme</vt:lpstr>
      <vt:lpstr>Machine Learning Applied to Data Certification: Status and Plans</vt:lpstr>
      <vt:lpstr>How Data Certification (DC) works?</vt:lpstr>
      <vt:lpstr>Main reasons to automate the DC process</vt:lpstr>
      <vt:lpstr>Plan to automate DC using ML</vt:lpstr>
      <vt:lpstr>The Autoencoder approach</vt:lpstr>
      <vt:lpstr>Examples: Pixel Layer1 Inner charge</vt:lpstr>
      <vt:lpstr>Examples: MSE and Anomalies</vt:lpstr>
      <vt:lpstr>Examples: MSE and Anomalies</vt:lpstr>
      <vt:lpstr>Examples: MSE and Anomalies</vt:lpstr>
      <vt:lpstr>Examples: MSE and Anomalies</vt:lpstr>
      <vt:lpstr>Examples: MSE and Anomalies</vt:lpstr>
      <vt:lpstr>Examples: MSE and Anomalies</vt:lpstr>
      <vt:lpstr>How to quantify performances?</vt:lpstr>
      <vt:lpstr>Next step: histogram combination</vt:lpstr>
      <vt:lpstr>Different open possibilities</vt:lpstr>
      <vt:lpstr>PowerPoint Presentation</vt:lpstr>
      <vt:lpstr>Documentation, code, datasets and meeting</vt:lpstr>
      <vt:lpstr>Summary and Conclusions</vt:lpstr>
      <vt:lpstr>Backup</vt:lpstr>
      <vt:lpstr>The DCS Bit</vt:lpstr>
      <vt:lpstr>Examples: Application to a different histogram</vt:lpstr>
      <vt:lpstr>Common code for exploratory analysis</vt:lpstr>
      <vt:lpstr>How to treat low statistics histograms</vt:lpstr>
      <vt:lpstr>ML models under study: NMF factorization</vt:lpstr>
      <vt:lpstr>ML models under study: NMF factorization (II)</vt:lpstr>
      <vt:lpstr>ML models under study: NMF factorization (III)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News 05-05-2017</dc:title>
  <dc:creator>Francesco Fiori</dc:creator>
  <cp:lastModifiedBy>Francesco Fiori</cp:lastModifiedBy>
  <cp:revision>345</cp:revision>
  <cp:lastPrinted>2020-06-10T15:20:08Z</cp:lastPrinted>
  <dcterms:created xsi:type="dcterms:W3CDTF">2017-05-25T21:22:05Z</dcterms:created>
  <dcterms:modified xsi:type="dcterms:W3CDTF">2020-06-18T12:54:56Z</dcterms:modified>
</cp:coreProperties>
</file>