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977" r:id="rId3"/>
    <p:sldMasterId id="2147483990" r:id="rId4"/>
  </p:sldMasterIdLst>
  <p:notesMasterIdLst>
    <p:notesMasterId r:id="rId65"/>
  </p:notesMasterIdLst>
  <p:sldIdLst>
    <p:sldId id="298" r:id="rId5"/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50" r:id="rId28"/>
    <p:sldId id="417" r:id="rId29"/>
    <p:sldId id="416" r:id="rId30"/>
    <p:sldId id="418" r:id="rId31"/>
    <p:sldId id="419" r:id="rId32"/>
    <p:sldId id="451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54" r:id="rId43"/>
    <p:sldId id="430" r:id="rId44"/>
    <p:sldId id="453" r:id="rId45"/>
    <p:sldId id="449" r:id="rId46"/>
    <p:sldId id="429" r:id="rId47"/>
    <p:sldId id="432" r:id="rId48"/>
    <p:sldId id="433" r:id="rId49"/>
    <p:sldId id="434" r:id="rId50"/>
    <p:sldId id="435" r:id="rId51"/>
    <p:sldId id="436" r:id="rId52"/>
    <p:sldId id="437" r:id="rId53"/>
    <p:sldId id="438" r:id="rId54"/>
    <p:sldId id="439" r:id="rId55"/>
    <p:sldId id="440" r:id="rId56"/>
    <p:sldId id="441" r:id="rId57"/>
    <p:sldId id="442" r:id="rId58"/>
    <p:sldId id="443" r:id="rId59"/>
    <p:sldId id="444" r:id="rId60"/>
    <p:sldId id="445" r:id="rId61"/>
    <p:sldId id="446" r:id="rId62"/>
    <p:sldId id="455" r:id="rId63"/>
    <p:sldId id="448" r:id="rId6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9D9D9"/>
    <a:srgbClr val="FFFFFF"/>
    <a:srgbClr val="B5EEF9"/>
    <a:srgbClr val="000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4" autoAdjust="0"/>
    <p:restoredTop sz="99712" autoAdjust="0"/>
  </p:normalViewPr>
  <p:slideViewPr>
    <p:cSldViewPr snapToGrid="0" snapToObjects="1">
      <p:cViewPr varScale="1">
        <p:scale>
          <a:sx n="136" d="100"/>
          <a:sy n="136" d="100"/>
        </p:scale>
        <p:origin x="174" y="132"/>
      </p:cViewPr>
      <p:guideLst>
        <p:guide orient="horz" pos="2153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46B403-E7B5-461E-9877-1D260D05A321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E278B9-427F-4245-BDDF-AB5D86BA8D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33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8E079E-AAEB-4EE7-8AA6-5E15DBE6A005}" type="slidenum">
              <a:rPr lang="es-ES" altLang="es-ES">
                <a:solidFill>
                  <a:prstClr val="black"/>
                </a:solidFill>
              </a:rPr>
              <a:pPr/>
              <a:t>6</a:t>
            </a:fld>
            <a:endParaRPr lang="es-ES" altLang="es-ES">
              <a:solidFill>
                <a:prstClr val="black"/>
              </a:solidFill>
            </a:endParaRPr>
          </a:p>
        </p:txBody>
      </p:sp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D2F0ACB7-2261-4075-934A-0C60A0673C35}" type="slidenum">
              <a:rPr lang="es-ES" altLang="es-ES" sz="120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pPr algn="r"/>
              <a:t>6</a:t>
            </a:fld>
            <a:endParaRPr lang="es-ES" altLang="es-ES" sz="1200" smtClean="0">
              <a:solidFill>
                <a:prstClr val="black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83430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40A3FA-BD43-4E00-A339-5AC4E133C7BE}" type="slidenum">
              <a:rPr lang="es-ES" altLang="es-ES">
                <a:solidFill>
                  <a:prstClr val="black"/>
                </a:solidFill>
              </a:rPr>
              <a:pPr/>
              <a:t>37</a:t>
            </a:fld>
            <a:endParaRPr lang="es-ES" altLang="es-ES">
              <a:solidFill>
                <a:prstClr val="black"/>
              </a:solidFill>
            </a:endParaRPr>
          </a:p>
        </p:txBody>
      </p:sp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fld id="{7E4732BC-91F6-4F40-844A-F68CD37E9BFA}" type="slidenum">
              <a:rPr lang="es-ES" altLang="es-ES" sz="1200" smtClean="0">
                <a:solidFill>
                  <a:prstClr val="black"/>
                </a:solidFill>
                <a:ea typeface="ＭＳ Ｐゴシック" pitchFamily="34" charset="-128"/>
              </a:rPr>
              <a:pPr algn="r" defTabSz="914400"/>
              <a:t>37</a:t>
            </a:fld>
            <a:endParaRPr lang="es-ES" altLang="es-ES" sz="1200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013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80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altLang="es-ES"/>
          </a:p>
        </p:txBody>
      </p:sp>
      <p:sp>
        <p:nvSpPr>
          <p:cNvPr id="10138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fld id="{4DC8E015-8635-43A5-BD6A-0E6AF7E6D3C8}" type="slidenum">
              <a:rPr lang="en-US" altLang="es-ES" sz="120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 algn="r" defTabSz="914400"/>
              <a:t>37</a:t>
            </a:fld>
            <a:endParaRPr lang="en-US" altLang="es-ES" sz="1200" smtClean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630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1F5B6-DCA4-40DD-BA90-2DC9C25EFCDB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D40B-B2D9-49C5-981E-B04E9BA35F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B08D6-484D-4EC5-A924-1328D3F23889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3D2AE-D208-49D3-97F4-5E695B8C547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606A1-E1D3-4C2E-AE69-0DFDD0A05121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930CA-CA3C-421C-B334-43DEE5B3A4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6C2E0-BDA7-4820-9E91-F4389D6AF2C6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EC313-50F4-4749-BCDC-0D0C3F977C8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C5B2-B045-47E0-9653-09A03BFC2CCC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5E730-21C7-47F5-B7AB-550424A5E6E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E5F59-1A1D-47E4-870A-D02D48C86610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8922-D6C3-4DC3-86FB-EF8A3F156C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3D44-FCD0-4499-8157-DA6AA7E06EBC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CDE4-CE01-4FE1-BDF9-AF979AF995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68B0-858F-45CC-97EE-E3A837762CD8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CAD03-7562-47C7-BC40-C75E14F8CD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48EB6-3856-43DA-8DC1-5CA449338D06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C6CF-C81E-4950-82AD-D742067503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D6B82-E787-4BF0-B79C-CD93F48BBAE9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AA709-F352-4A5C-9EC0-F5601E81BD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7F9DD-0AD1-4E1E-8111-CE2ACA0B4457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C200-C673-401E-8761-136B5E0C197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064-8FB3-49B3-A71B-9AA7E14B109B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F2548-D0D7-4DEA-BB78-62D14D860B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F66F-6864-4621-A053-25A4EAE105F4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0194-BBAD-4A36-9066-AD85F050BF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03EA8-BF1A-4D80-B5AD-8DE1F48F7212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CBC9-91DC-4318-B37E-4D193CAC8A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8D17A-B5A0-4157-948C-D39B9AF51EB0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0EA4-41EE-4E0F-83B3-D5BF49D1B2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867412-642A-4EA5-AE4B-3162626F5DD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9689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6C2E0-BDA7-4820-9E91-F4389D6AF2C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EC313-50F4-4749-BCDC-0D0C3F977C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2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C5B2-B045-47E0-9653-09A03BFC2C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5E730-21C7-47F5-B7AB-550424A5E6E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0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E5F59-1A1D-47E4-870A-D02D48C8661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8922-D6C3-4DC3-86FB-EF8A3F156CC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14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3D44-FCD0-4499-8157-DA6AA7E06EB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CDE4-CE01-4FE1-BDF9-AF979AF995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06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68B0-858F-45CC-97EE-E3A837762CD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CAD03-7562-47C7-BC40-C75E14F8CD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89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48EB6-3856-43DA-8DC1-5CA449338D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C6CF-C81E-4950-82AD-D742067503E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9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9B12A-8441-43F3-8D32-E41DCFCEDD53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1BDF0-8D31-4448-A609-999209C75A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D6B82-E787-4BF0-B79C-CD93F48BBAE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AA709-F352-4A5C-9EC0-F5601E81BD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42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7F9DD-0AD1-4E1E-8111-CE2ACA0B445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C200-C673-401E-8761-136B5E0C197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35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F66F-6864-4621-A053-25A4EAE105F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0194-BBAD-4A36-9066-AD85F050BFC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96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03EA8-BF1A-4D80-B5AD-8DE1F48F72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CBC9-91DC-4318-B37E-4D193CAC8A3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6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8D17A-B5A0-4157-948C-D39B9AF51EB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0EA4-41EE-4E0F-83B3-D5BF49D1B24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28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143000"/>
            <a:ext cx="8236745" cy="5334000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00CCFF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rgbClr val="00CCFF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45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74B51-0F0F-4945-92A4-593B05CF313E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65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E58A4-00C4-4789-B6FC-23B1211B5730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70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EBA27-1CBF-4FCF-B8B7-EAFEA6635469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93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B52A1-9BD2-45F1-BECC-38509DD943B9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2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2AEDC-8456-4E9B-A3C0-D7F0BF8B5965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23DAF-818B-4B50-A500-B942CB0F8F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7BA42-CDCF-46B6-B05D-E3A15296EC6F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7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95475-8353-47C2-AE11-49ACD21472C3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00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A544C-CC7A-401A-9724-5F3D2D7BC4A7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60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43EA2-F661-4224-B0F4-67F79034BAEB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94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DC596-8A5D-4EDF-B4A6-1BE444B2A9ED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94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ECF87-0927-42A0-92BA-41B2FE963C42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658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B05DA-B297-42F0-9B3D-33648269CE17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14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B27D371-528C-436F-BEEA-2B3FEB460A8E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73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A0FD08-B3CD-4386-BAD3-52691575655A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380B48-2836-4FCE-9E26-AD196E2290ED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1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6898E-E710-4CA3-9576-887EE4E83C09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6FEA6-26D9-47A3-B376-2E41DC3C12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2F405CD-15A4-4DCA-AF58-75407FADE47A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867412-642A-4EA5-AE4B-3162626F5DD7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5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C3197-3EFF-4E52-98A0-67F38AC1596C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2461-73E5-412B-9395-806F879E053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D0BB-01B5-4061-B92B-E1F8AB54D718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DA80A-4C0A-4FCF-AD7D-36D1A411B34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502EE-5F84-42CD-8E30-8AECEB8D9E3B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9753-275C-425F-91AF-9B1FAEF634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E70CB-A7EB-48A9-8BC3-AE8F921799D5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B2D6F-0FEC-4ACA-BD47-CD6911B1896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49A229-011F-406B-B07D-A8FB90351649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F698AE-881D-44CB-8DC7-518054E202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  <a:endParaRPr lang="en-US" smtClean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B33811-0C02-4DDB-91CA-D47977329B89}" type="datetimeFigureOut">
              <a:rPr lang="en-US"/>
              <a:pPr>
                <a:defRPr/>
              </a:pPr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280CEE-ED74-4785-AB96-23581B06A5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40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  <a:endParaRPr lang="en-US" smtClean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B33811-0C02-4DDB-91CA-D47977329B8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280CEE-ED74-4785-AB96-23581B06A58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75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/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/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/>
            <a:fld id="{232E38C4-EC4A-4FD8-A08E-4984664029D0}" type="slidenum">
              <a:rPr lang="es-ES" altLang="es-ES" smtClean="0">
                <a:solidFill>
                  <a:srgbClr val="000000"/>
                </a:solidFill>
              </a:rPr>
              <a:pPr defTabSz="914400"/>
              <a:t>‹Nº›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es/url?sa=i&amp;rct=j&amp;q=&amp;esrc=s&amp;source=images&amp;cd=&amp;docid=U8J83SNUeaV07M&amp;tbnid=fF4tkySxAkp2NM:&amp;ved=0CAUQjRw&amp;url=http://cienciasenelcalvin.blogspot.com/2011_11_01_archive.html&amp;ei=ebhmUomFHcTD0QXemICYCw&amp;psig=AFQjCNFIGMuC6ze8vZPmvlMbxfgAHoFs5w&amp;ust=1382549966098099" TargetMode="Externa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://www.google.es/url?sa=i&amp;rct=j&amp;q=&amp;esrc=s&amp;source=images&amp;cd=&amp;docid=6hTVws-jOxDKZM&amp;tbnid=MYKBMdcPIqhEFM:&amp;ved=0CAUQjRw&amp;url=http://www.dinosaurtheory.com/heaven.html&amp;ei=ULdmUpO2GMbO0QWz64HYDw&amp;bvm=bv.55123115,d.ZGU&amp;psig=AFQjCNF-KDjwfm97Q9uW-BapgTedqn7i3g&amp;ust=138254968223567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docid=Qe2idf9PXTdA4M&amp;tbnid=8atcVrup6I7_2M:&amp;ved=0CAUQjRw&amp;url=http://www.ohgizmo.com/2008/07/01/the-particle-zoo-subatomic-plush-toys/&amp;ei=wHx6Uo-hH6Lz0gXcpYDoCg&amp;bvm=bv.55980276,d.d2k&amp;psig=AFQjCNGqLUKX3_zceldIe32Jy_N3tIJ5FQ&amp;ust=1383845404842322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docid=LChJa6bdXoacGM&amp;tbnid=pQe-YsXQzZ8SKM:&amp;ved=0CAUQjRw&amp;url=http://www.ulb.ac.be/sciences/physth/people_RBrout.html&amp;ei=-apmUpWvOeeM0wXlkIG4DA&amp;bvm=bv.55123115,d.ZGU&amp;psig=AFQjCNHJFvhwfSeMzY3DxEFaNx23P8oXuw&amp;ust=1382546545324527" TargetMode="External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google.es/url?sa=i&amp;rct=j&amp;q=&amp;esrc=s&amp;source=images&amp;cd=&amp;docid=ARSNp4S3RONN5M&amp;tbnid=oQGhBiXbh-2jMM:&amp;ved=0CAUQjRw&amp;url=http://www.elconfidencial.com/sociedad/2012/07/08/higgs-el-ateo-que-descubrio-la-particula-de-dios-101455&amp;ei=acN8UrCOJIm-0QWM6YHYDg&amp;bvm=bv.56146854,d.d2k&amp;psig=AFQjCNFxKH_fMtKxvQUM-o08te-dnvfC0Q&amp;ust=1383994595319124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google.es/url?sa=i&amp;rct=j&amp;q=&amp;esrc=s&amp;source=images&amp;cd=&amp;docid=attDRPrYeMiqjM&amp;tbnid=uryVsQID7evB5M:&amp;ved=0CAUQjRw&amp;url=http://danielmarin.blogspot.com/2013/10/adios-planck.html&amp;ei=VWWCUpcaqszRBYO9gOAM&amp;bvm=bv.56146854,d.d2k&amp;psig=AFQjCNFfo6qFTRKyMLtYbPKXMT0jH1skYA&amp;ust=1384363693695224" TargetMode="Externa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2.jpeg"/><Relationship Id="rId4" Type="http://schemas.openxmlformats.org/officeDocument/2006/relationships/hyperlink" Target="http://www.google.es/url?sa=i&amp;rct=j&amp;q=&amp;esrc=s&amp;source=images&amp;cd=&amp;docid=GrWQEJrkOYgoyM&amp;tbnid=erxaaG3MB6dLvM:&amp;ved=0CAUQjRw&amp;url=http://neofronteras.com/?p=4112&amp;ei=gGWCUvyAB4rD0QWXyYHADg&amp;bvm=bv.56146854,d.d2k&amp;psig=AFQjCNFfo6qFTRKyMLtYbPKXMT0jH1skYA&amp;ust=138436369369522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0.jpeg"/><Relationship Id="rId5" Type="http://schemas.openxmlformats.org/officeDocument/2006/relationships/hyperlink" Target="http://www.google.es/url?sa=i&amp;rct=j&amp;q=&amp;esrc=s&amp;source=images&amp;cd=&amp;docid=A49sLorgo65H7M&amp;tbnid=p9m3LcxfkPZNXM:&amp;ved=0CAUQjRw&amp;url=http://f2.washington.edu/fm/ps/how-to-buy/sole-source&amp;ei=piCCUrvtOMbP0QW_jYGADg&amp;bvm=bv.56146854,d.d2k&amp;psig=AFQjCNGQxqHfFHNFOROBhIm4A_TRRnEVsA&amp;ust=1384346106144401" TargetMode="External"/><Relationship Id="rId4" Type="http://schemas.openxmlformats.org/officeDocument/2006/relationships/hyperlink" Target="http://www.google.es/imgres?client=firefox-a&amp;hs=klE&amp;rls=org.mozilla:es-ES:official&amp;biw=1400&amp;bih=764&amp;tbm=isch&amp;tbnid=IotvU9Jb5_F5cM:&amp;imgrefurl=http://mishfish13.com/tag/being-unique/&amp;docid=dNLqOoasOA8hSM&amp;imgurl=http://mishfish13.com/wp-content/uploads/2013/01/unique.jpeg&amp;w=420&amp;h=315&amp;ei=eSCCUt2kJsKM0AWtooCIBA&amp;zoom=1&amp;ved=1t:3588,r:3,s:0,i:98&amp;iact=rc&amp;page=1&amp;tbnh=175&amp;tbnw=238&amp;start=0&amp;ndsp=16&amp;tx=137&amp;ty=6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google.es/url?sa=i&amp;rct=j&amp;q=&amp;esrc=s&amp;source=images&amp;cd=&amp;docid=45cEso5hXm42KM&amp;tbnid=Yq1FI4kRcS_esM:&amp;ved=0CAUQjRw&amp;url=http://www.skyandtelescope.com/news/home/Beyond-the-Standard-Model-mdash-Or-Not-186338072.html&amp;ei=-16CUtD4AYKS0QXa-YDQCg&amp;bvm=bv.56146854,d.d2k&amp;psig=AFQjCNHwS4t1TTBX6qQ1zq8Z-Ch6BYaZ0g&amp;ust=1384361990436020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hyperlink" Target="http://www.google.es/url?sa=i&amp;rct=j&amp;q=&amp;esrc=s&amp;source=images&amp;cd=&amp;docid=zSho8GqzzrQA3M&amp;tbnid=FJW_MtbrXvkitM:&amp;ved=0CAUQjRw&amp;url=http://www.particleadventure.org/supersymmetry.html&amp;ei=r16CUra7A9KS0AXI6YHIAQ&amp;bvm=bv.56146854,d.d2k&amp;psig=AFQjCNHwS4t1TTBX6qQ1zq8Z-Ch6BYaZ0g&amp;ust=138436199043602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docid=B7Jpo55HMg7DWM&amp;tbnid=VsvVdRfn0cxElM:&amp;ved=0CAUQjRw&amp;url=http://abcienciade.wordpress.com/2009/05/24/respuesta-el-atomo/&amp;ei=cWOCUu_dL8qs0QX5iYHIAg&amp;bvm=bv.56146854,d.d2k&amp;psig=AFQjCNFdSguABEaod_a_anHtAbKsSbzgBg&amp;ust=1384363214661954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docid=xCK_SlkeUQRycM&amp;tbnid=AQfQaixOWZGlsM:&amp;ved=0CAUQjRw&amp;url=https://twitter.com/Desplayada&amp;ei=jbRnUtmXBoKH0AWRp4DADg&amp;bvm=bv.55123115,d.ZG4&amp;psig=AFQjCNEi_FZsr4Lxz2B8Ap8MBHV-ud8EIQ&amp;ust=1382614526606374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76" b="5326"/>
          <a:stretch/>
        </p:blipFill>
        <p:spPr bwMode="auto">
          <a:xfrm>
            <a:off x="6885" y="0"/>
            <a:ext cx="4784190" cy="275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3" y="4296577"/>
            <a:ext cx="3761306" cy="250242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615" y="4296578"/>
            <a:ext cx="2502419" cy="250241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6" y="4300496"/>
            <a:ext cx="2609404" cy="2502419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895" y="42386"/>
            <a:ext cx="2112742" cy="2686723"/>
          </a:xfrm>
          <a:prstGeom prst="rect">
            <a:avLst/>
          </a:prstGeom>
        </p:spPr>
      </p:pic>
      <p:pic>
        <p:nvPicPr>
          <p:cNvPr id="16" name="Picture 3"/>
          <p:cNvPicPr preferRelativeResize="0"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2928" y="42386"/>
            <a:ext cx="2203753" cy="2686722"/>
          </a:xfrm>
          <a:prstGeom prst="rect">
            <a:avLst/>
          </a:prstGeom>
        </p:spPr>
      </p:pic>
      <p:sp>
        <p:nvSpPr>
          <p:cNvPr id="19" name="18 Rectángulo redondeado"/>
          <p:cNvSpPr/>
          <p:nvPr/>
        </p:nvSpPr>
        <p:spPr>
          <a:xfrm>
            <a:off x="59273" y="2750881"/>
            <a:ext cx="9017408" cy="14510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3600" b="1" dirty="0">
                <a:solidFill>
                  <a:srgbClr val="C00000"/>
                </a:solidFill>
              </a:rPr>
              <a:t>Cazadores de </a:t>
            </a:r>
            <a:r>
              <a:rPr lang="es-ES" sz="3600" b="1" dirty="0" smtClean="0">
                <a:solidFill>
                  <a:srgbClr val="C00000"/>
                </a:solidFill>
              </a:rPr>
              <a:t>partículas: </a:t>
            </a:r>
          </a:p>
          <a:p>
            <a:pPr lvl="0" algn="ctr"/>
            <a:r>
              <a:rPr lang="es-ES" sz="3600" b="1" dirty="0" smtClean="0">
                <a:solidFill>
                  <a:srgbClr val="C00000"/>
                </a:solidFill>
              </a:rPr>
              <a:t>A la búsqueda de la materia oscura</a:t>
            </a:r>
            <a:endParaRPr lang="es-ES" sz="1100" dirty="0" smtClean="0">
              <a:solidFill>
                <a:srgbClr val="C00000"/>
              </a:solidFill>
            </a:endParaRPr>
          </a:p>
          <a:p>
            <a:pPr lvl="0" algn="ctr"/>
            <a:r>
              <a:rPr lang="es-ES" sz="2400" dirty="0" smtClean="0">
                <a:solidFill>
                  <a:srgbClr val="C00000"/>
                </a:solidFill>
              </a:rPr>
              <a:t>[Cinco claves en la investigación en nuestra universidad]</a:t>
            </a:r>
            <a:endParaRPr lang="es-E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476375" y="981075"/>
            <a:ext cx="6551613" cy="5761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720725"/>
          </a:xfrm>
        </p:spPr>
        <p:txBody>
          <a:bodyPr/>
          <a:lstStyle/>
          <a:p>
            <a:r>
              <a:rPr lang="es-ES" altLang="es-ES" sz="4000">
                <a:solidFill>
                  <a:schemeClr val="bg1"/>
                </a:solidFill>
              </a:rPr>
              <a:t>El concepto de simetría</a:t>
            </a:r>
          </a:p>
        </p:txBody>
      </p:sp>
      <p:pic>
        <p:nvPicPr>
          <p:cNvPr id="34819" name="Picture 3" descr="http://upload.wikimedia.org/wikipedia/commons/thumb/2/2d/Symmetry.png/250px-Symmet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090613"/>
            <a:ext cx="5400675" cy="52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6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s-ES" altLang="es-ES" sz="4000">
                <a:solidFill>
                  <a:schemeClr val="bg1"/>
                </a:solidFill>
              </a:rPr>
              <a:t>La naturaleza está llena de cosas simétricas</a:t>
            </a:r>
          </a:p>
        </p:txBody>
      </p:sp>
      <p:pic>
        <p:nvPicPr>
          <p:cNvPr id="35843" name="Picture 3" descr="7069492-m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412875"/>
            <a:ext cx="3451225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 descr="flame-mirr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1196975"/>
            <a:ext cx="1593850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 descr="pic_1350352836_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716338"/>
            <a:ext cx="30892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6" name="AutoShape 6" descr="2Q=="/>
          <p:cNvSpPr>
            <a:spLocks noChangeAspect="1" noChangeArrowheads="1"/>
          </p:cNvSpPr>
          <p:nvPr/>
        </p:nvSpPr>
        <p:spPr bwMode="auto">
          <a:xfrm>
            <a:off x="755650" y="1125538"/>
            <a:ext cx="471487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pic>
        <p:nvPicPr>
          <p:cNvPr id="35847" name="Picture 7" descr="Flower_symmet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309562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ANd9GcQMh5mJm9vzM0zIkHUcev0av20JzqriqLjvEy8UjFmCnhqkxdEz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3789363"/>
            <a:ext cx="2771775" cy="1533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9" name="Picture 9" descr="ANd9GcRbdw5CSowfl4KxAXP9KcnrF_NxmlnxDdSiBMzPMQL-Rcu5KY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24400"/>
            <a:ext cx="284797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27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occerbal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6"/>
          <a:stretch>
            <a:fillRect/>
          </a:stretch>
        </p:blipFill>
        <p:spPr>
          <a:xfrm>
            <a:off x="4284663" y="4292600"/>
            <a:ext cx="3162300" cy="1689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s-ES" altLang="es-ES">
                <a:solidFill>
                  <a:schemeClr val="bg1"/>
                </a:solidFill>
              </a:rPr>
              <a:t>Construimos cosas simétricas</a:t>
            </a:r>
          </a:p>
        </p:txBody>
      </p:sp>
      <p:pic>
        <p:nvPicPr>
          <p:cNvPr id="36868" name="Picture 4" descr="Taj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437063"/>
            <a:ext cx="4038600" cy="189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5" descr="ANd9GcT9EpD_uM0seqQWYjO4mLHxH6OeUEahC_Q9QwL0CFLk9yVAU8HIY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484313"/>
            <a:ext cx="4037012" cy="2019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6" descr="ANd9GcRSQc8_6TwseO5S2vCffTIRHqQr9qXLc6fsJhSjQAamXomMHE2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0875" y="4005263"/>
            <a:ext cx="2143125" cy="2143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1" name="Picture 7" descr="ANd9GcQUdLGhLk4C8Wu-bKsqjEeeRSsQgZ2Cs7GafPzX8EpwHE85Bq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9592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137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eg%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25538"/>
            <a:ext cx="2078037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850900"/>
          </a:xfrm>
        </p:spPr>
        <p:txBody>
          <a:bodyPr/>
          <a:lstStyle/>
          <a:p>
            <a:r>
              <a:rPr lang="es-ES" altLang="es-ES">
                <a:solidFill>
                  <a:schemeClr val="bg1"/>
                </a:solidFill>
              </a:rPr>
              <a:t>¿Lo simétrico es aburrido?</a:t>
            </a:r>
          </a:p>
        </p:txBody>
      </p:sp>
      <p:pic>
        <p:nvPicPr>
          <p:cNvPr id="37892" name="Picture 4" descr="14255869-soccer-balls-sport-seamless-pattern-background-vector-file-layered-for-easy-manipulation-and-custom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rajoy-sym-comp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4267200"/>
            <a:ext cx="6003925" cy="2590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019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hep.uniovi.es/oldmain/Difusion/Posters/Poster_Evolucion_Univers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Line 3"/>
          <p:cNvSpPr>
            <a:spLocks noChangeShapeType="1"/>
          </p:cNvSpPr>
          <p:nvPr/>
        </p:nvSpPr>
        <p:spPr bwMode="auto">
          <a:xfrm flipV="1">
            <a:off x="1476375" y="4149725"/>
            <a:ext cx="1439863" cy="142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 flipH="1">
            <a:off x="5867400" y="333375"/>
            <a:ext cx="1081088" cy="4318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6084888" y="0"/>
            <a:ext cx="1728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smtClean="0">
                <a:solidFill>
                  <a:srgbClr val="FFFFFF"/>
                </a:solidFill>
                <a:cs typeface="Arial" charset="0"/>
              </a:rPr>
              <a:t>Telescopios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07950" y="3789363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smtClean="0">
                <a:solidFill>
                  <a:srgbClr val="FFFFFF"/>
                </a:solidFill>
                <a:cs typeface="Arial" charset="0"/>
              </a:rPr>
              <a:t>Ruptura de la simetría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356100" y="76517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smtClean="0">
                <a:solidFill>
                  <a:srgbClr val="FFFFFF"/>
                </a:solidFill>
                <a:cs typeface="Arial" charset="0"/>
              </a:rPr>
              <a:t>3min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076825" y="404813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smtClean="0">
                <a:solidFill>
                  <a:srgbClr val="FFFFFF"/>
                </a:solidFill>
                <a:cs typeface="Arial" charset="0"/>
              </a:rPr>
              <a:t>380000a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611188" y="765175"/>
            <a:ext cx="1728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smtClean="0">
                <a:solidFill>
                  <a:srgbClr val="FFFFFF"/>
                </a:solidFill>
                <a:cs typeface="Arial" charset="0"/>
              </a:rPr>
              <a:t>Aceleradores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>
            <a:off x="1979613" y="1125538"/>
            <a:ext cx="863600" cy="6477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4000">
                <a:solidFill>
                  <a:schemeClr val="bg1"/>
                </a:solidFill>
              </a:rPr>
              <a:t>Como cuando el agua se convierte en hielo</a:t>
            </a:r>
          </a:p>
        </p:txBody>
      </p:sp>
      <p:pic>
        <p:nvPicPr>
          <p:cNvPr id="40963" name="Picture 3" descr="vaso+con+h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203835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5181559_galeria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2133600"/>
            <a:ext cx="57150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662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>
                <a:solidFill>
                  <a:schemeClr val="bg1"/>
                </a:solidFill>
              </a:rPr>
              <a:t>Cambio de fase</a:t>
            </a:r>
          </a:p>
        </p:txBody>
      </p:sp>
      <p:pic>
        <p:nvPicPr>
          <p:cNvPr id="41987" name="Picture 3" descr="Dibujo%255B1%255D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290638"/>
            <a:ext cx="7559675" cy="5162550"/>
          </a:xfrm>
        </p:spPr>
      </p:pic>
      <p:sp>
        <p:nvSpPr>
          <p:cNvPr id="41988" name="AutoShape 4" descr="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947988" y="3832225"/>
            <a:ext cx="78105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41989" name="AutoShape 5" descr="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60550" y="4200525"/>
            <a:ext cx="78105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9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76250"/>
            <a:ext cx="4038600" cy="612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altLang="es-ES" sz="2000">
                <a:solidFill>
                  <a:schemeClr val="bg1"/>
                </a:solidFill>
              </a:rPr>
              <a:t>El universo nació simétrico y ha sufrido múltiples roturas de simetría hasta llegar al estado actual, muy poco simétrico (con todas las simetrías muy ocultas). </a:t>
            </a:r>
          </a:p>
          <a:p>
            <a:pPr>
              <a:lnSpc>
                <a:spcPct val="90000"/>
              </a:lnSpc>
            </a:pPr>
            <a:endParaRPr lang="es-ES" altLang="es-ES" sz="20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ES" altLang="es-ES" sz="2000">
                <a:solidFill>
                  <a:schemeClr val="bg1"/>
                </a:solidFill>
              </a:rPr>
              <a:t>La rotura de la simetría electrodébil ocurrió cuando el universo tenía diez billonésimas de segundo de existencia </a:t>
            </a:r>
          </a:p>
          <a:p>
            <a:pPr>
              <a:lnSpc>
                <a:spcPct val="90000"/>
              </a:lnSpc>
            </a:pPr>
            <a:endParaRPr lang="es-ES" altLang="es-ES" sz="20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ES" altLang="es-ES" sz="2000">
                <a:solidFill>
                  <a:schemeClr val="bg1"/>
                </a:solidFill>
              </a:rPr>
              <a:t>Significó la definición de todas las partículas que conocemos en la actualidad pasando de un estado en el que eran idénticas (sin masa) a ser distinguibles con masas diferentes (simetría rota) </a:t>
            </a:r>
          </a:p>
        </p:txBody>
      </p:sp>
      <p:pic>
        <p:nvPicPr>
          <p:cNvPr id="43016" name="Picture 8" descr="dibujo20120703-inflation-big-bang-interpre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620713"/>
            <a:ext cx="5040312" cy="450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particle_zoo_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187950"/>
            <a:ext cx="3303588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6227763" y="3860800"/>
            <a:ext cx="360362" cy="12969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95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7380288" y="1341438"/>
            <a:ext cx="1655762" cy="4516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>
                <a:solidFill>
                  <a:schemeClr val="bg1"/>
                </a:solidFill>
              </a:rPr>
              <a:t>¿Quien desarrolló esta teoría?</a:t>
            </a:r>
            <a:endParaRPr lang="es-ES" altLang="es-ES">
              <a:solidFill>
                <a:schemeClr val="bg1"/>
              </a:solidFill>
            </a:endParaRP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341438"/>
            <a:ext cx="7272338" cy="4525962"/>
          </a:xfrm>
          <a:noFill/>
          <a:ln/>
        </p:spPr>
      </p:pic>
      <p:pic>
        <p:nvPicPr>
          <p:cNvPr id="46085" name="Picture 5" descr="RBrout_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2565400"/>
            <a:ext cx="1466850" cy="1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7164388" y="4584700"/>
            <a:ext cx="20161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sz="240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Robert Brout</a:t>
            </a:r>
          </a:p>
          <a:p>
            <a:pPr defTabSz="914400">
              <a:spcBef>
                <a:spcPct val="50000"/>
              </a:spcBef>
            </a:pPr>
            <a:r>
              <a:rPr lang="es-ES" altLang="es-ES" sz="240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(1928-2011)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619250" y="6237288"/>
            <a:ext cx="6048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s-ES" altLang="es-ES" sz="2800" smtClean="0">
                <a:solidFill>
                  <a:srgbClr val="FFFFFF"/>
                </a:solidFill>
              </a:rPr>
              <a:t>¿Y que valor de masa?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5651500" y="1341438"/>
            <a:ext cx="26654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sz="3600" smtClean="0">
                <a:solidFill>
                  <a:srgbClr val="FFFFFF"/>
                </a:solidFill>
              </a:rPr>
              <a:t>Verano de 1964</a:t>
            </a:r>
          </a:p>
        </p:txBody>
      </p:sp>
    </p:spTree>
    <p:extLst>
      <p:ext uri="{BB962C8B-B14F-4D97-AF65-F5344CB8AC3E}">
        <p14:creationId xmlns:p14="http://schemas.microsoft.com/office/powerpoint/2010/main" val="824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>
                <a:solidFill>
                  <a:schemeClr val="bg1"/>
                </a:solidFill>
              </a:rPr>
              <a:t>4 de Julio de 2012</a:t>
            </a:r>
          </a:p>
        </p:txBody>
      </p:sp>
      <p:pic>
        <p:nvPicPr>
          <p:cNvPr id="92163" name="Picture 3" descr="https://twiki.cern.ch/twiki/pub/CMSPublic/Hig13002TWiki/ZZMass_7Plus8TeV_70-180_3GeV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4038600" cy="3876675"/>
          </a:xfrm>
        </p:spPr>
      </p:pic>
      <p:pic>
        <p:nvPicPr>
          <p:cNvPr id="92164" name="Picture 4" descr="https://twiki.cern.ch/twiki/pub/CMSPublic/Hig12028TWiki/fig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412875"/>
            <a:ext cx="4038600" cy="4144963"/>
          </a:xfrm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971550" y="5661025"/>
            <a:ext cx="67691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sz="2800" b="1" smtClean="0">
                <a:solidFill>
                  <a:srgbClr val="FFFFFF"/>
                </a:solidFill>
              </a:rPr>
              <a:t>CMS+ATLAS @ LHC (CERN)</a:t>
            </a:r>
          </a:p>
          <a:p>
            <a:pPr algn="ctr" defTabSz="914400">
              <a:spcBef>
                <a:spcPct val="50000"/>
              </a:spcBef>
            </a:pPr>
            <a:r>
              <a:rPr lang="es-ES" altLang="es-ES" sz="2800" b="1" smtClean="0">
                <a:solidFill>
                  <a:srgbClr val="FFFFFF"/>
                </a:solidFill>
              </a:rPr>
              <a:t> m</a:t>
            </a:r>
            <a:r>
              <a:rPr lang="es-ES" altLang="es-ES" sz="2800" b="1" baseline="-25000" smtClean="0">
                <a:solidFill>
                  <a:srgbClr val="FFFFFF"/>
                </a:solidFill>
              </a:rPr>
              <a:t>H</a:t>
            </a:r>
            <a:r>
              <a:rPr lang="es-ES" altLang="es-ES" sz="2800" b="1" smtClean="0">
                <a:solidFill>
                  <a:srgbClr val="FFFFFF"/>
                </a:solidFill>
              </a:rPr>
              <a:t> = 125.3 </a:t>
            </a:r>
            <a:r>
              <a:rPr lang="es-ES" altLang="es-ES" sz="2800" b="1" smtClean="0">
                <a:solidFill>
                  <a:srgbClr val="FFFFFF"/>
                </a:solidFill>
                <a:cs typeface="Arial" charset="0"/>
              </a:rPr>
              <a:t>± 0.5</a:t>
            </a:r>
            <a:r>
              <a:rPr lang="es-ES" altLang="es-ES" sz="2800" b="1" smtClean="0">
                <a:solidFill>
                  <a:srgbClr val="FFFFFF"/>
                </a:solidFill>
              </a:rPr>
              <a:t> GeV/c</a:t>
            </a:r>
            <a:r>
              <a:rPr lang="es-ES" altLang="es-ES" sz="2800" b="1" baseline="30000" smtClea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2700338" y="2133600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V="1">
            <a:off x="6588125" y="3933825"/>
            <a:ext cx="0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93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1" descr="stars-nas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7" descr="Estrellas-De-No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cuadrantidas-460x2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1738"/>
            <a:ext cx="56515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9" descr="concepto-de-espa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08050"/>
            <a:ext cx="15843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3" descr="127201714069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76700"/>
            <a:ext cx="273843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15" descr="telescopio-hubble-confirma-teorias-einstein_3_6266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82875"/>
            <a:ext cx="15113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7" descr="galaxia-Messier-101-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860800"/>
            <a:ext cx="1331912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9" descr="JupWS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5716588"/>
            <a:ext cx="1141412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1 Título"/>
          <p:cNvSpPr>
            <a:spLocks noGrp="1"/>
          </p:cNvSpPr>
          <p:nvPr>
            <p:ph type="title" idx="4294967295"/>
          </p:nvPr>
        </p:nvSpPr>
        <p:spPr>
          <a:xfrm>
            <a:off x="271463" y="708025"/>
            <a:ext cx="8753475" cy="5529263"/>
          </a:xfrm>
        </p:spPr>
        <p:txBody>
          <a:bodyPr anchor="t"/>
          <a:lstStyle/>
          <a:p>
            <a:pPr algn="l"/>
            <a:r>
              <a:rPr lang="es-ES" altLang="es-ES" sz="8800">
                <a:solidFill>
                  <a:schemeClr val="bg1"/>
                </a:solidFill>
                <a:latin typeface="Calibri" pitchFamily="34" charset="0"/>
              </a:rPr>
              <a:t>¿</a:t>
            </a:r>
            <a:r>
              <a:rPr lang="es-ES" altLang="es-ES" sz="8000">
                <a:solidFill>
                  <a:schemeClr val="bg1"/>
                </a:solidFill>
                <a:latin typeface="Calibri" pitchFamily="34" charset="0"/>
              </a:rPr>
              <a:t>De </a:t>
            </a:r>
            <a:r>
              <a:rPr lang="es-ES" altLang="es-ES" sz="11500">
                <a:solidFill>
                  <a:srgbClr val="FFC000"/>
                </a:solidFill>
                <a:latin typeface="Calibri" pitchFamily="34" charset="0"/>
              </a:rPr>
              <a:t>qué</a:t>
            </a:r>
            <a:br>
              <a:rPr lang="es-ES" altLang="es-ES" sz="11500">
                <a:solidFill>
                  <a:srgbClr val="FFC000"/>
                </a:solidFill>
                <a:latin typeface="Calibri" pitchFamily="34" charset="0"/>
              </a:rPr>
            </a:br>
            <a:r>
              <a:rPr lang="es-ES" altLang="es-ES" sz="8000">
                <a:solidFill>
                  <a:schemeClr val="bg1"/>
                </a:solidFill>
                <a:latin typeface="Calibri" pitchFamily="34" charset="0"/>
              </a:rPr>
              <a:t>				estamos </a:t>
            </a:r>
            <a:r>
              <a:rPr lang="es-ES" altLang="es-ES" sz="11500">
                <a:solidFill>
                  <a:srgbClr val="FFC000"/>
                </a:solidFill>
                <a:latin typeface="Calibri" pitchFamily="34" charset="0"/>
              </a:rPr>
              <a:t>hechos</a:t>
            </a:r>
            <a:r>
              <a:rPr lang="es-ES" altLang="es-ES" sz="8800">
                <a:solidFill>
                  <a:schemeClr val="bg1"/>
                </a:solidFill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94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2"/>
          <p:cNvSpPr>
            <a:spLocks noGrp="1"/>
          </p:cNvSpPr>
          <p:nvPr>
            <p:ph type="ctrTitle" idx="4294967295"/>
          </p:nvPr>
        </p:nvSpPr>
        <p:spPr>
          <a:xfrm>
            <a:off x="119063" y="155575"/>
            <a:ext cx="8926512" cy="1858963"/>
          </a:xfrm>
        </p:spPr>
        <p:txBody>
          <a:bodyPr/>
          <a:lstStyle/>
          <a:p>
            <a:r>
              <a:rPr lang="es-ES_tradnl" altLang="es-ES">
                <a:solidFill>
                  <a:schemeClr val="bg1"/>
                </a:solidFill>
              </a:rPr>
              <a:t>El</a:t>
            </a:r>
            <a:r>
              <a:rPr lang="es-ES_tradnl" altLang="es-ES" sz="5400">
                <a:solidFill>
                  <a:schemeClr val="bg1"/>
                </a:solidFill>
              </a:rPr>
              <a:t> </a:t>
            </a:r>
            <a:r>
              <a:rPr lang="es-ES" altLang="es-ES" sz="5400">
                <a:solidFill>
                  <a:srgbClr val="FF0000"/>
                </a:solidFill>
              </a:rPr>
              <a:t>mayor </a:t>
            </a:r>
            <a:r>
              <a:rPr lang="es-ES_tradnl" altLang="es-ES" sz="5400">
                <a:solidFill>
                  <a:srgbClr val="FF0000"/>
                </a:solidFill>
              </a:rPr>
              <a:t>descubrimiento</a:t>
            </a:r>
            <a:r>
              <a:rPr lang="es-ES_tradnl" altLang="es-ES" sz="5400">
                <a:solidFill>
                  <a:schemeClr val="bg1"/>
                </a:solidFill>
              </a:rPr>
              <a:t> </a:t>
            </a:r>
            <a:r>
              <a:rPr lang="es-ES_tradnl" altLang="es-ES">
                <a:solidFill>
                  <a:schemeClr val="bg1"/>
                </a:solidFill>
              </a:rPr>
              <a:t>científico de los últimos </a:t>
            </a:r>
            <a:r>
              <a:rPr lang="es-ES" altLang="es-ES" sz="5400">
                <a:solidFill>
                  <a:srgbClr val="FF0000"/>
                </a:solidFill>
              </a:rPr>
              <a:t>50 años</a:t>
            </a:r>
            <a:endParaRPr lang="es-ES_tradnl" altLang="es-ES" sz="5400">
              <a:solidFill>
                <a:srgbClr val="FF0000"/>
              </a:solidFill>
            </a:endParaRPr>
          </a:p>
        </p:txBody>
      </p:sp>
      <p:pic>
        <p:nvPicPr>
          <p:cNvPr id="512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457450"/>
            <a:ext cx="42291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558800" y="6319838"/>
            <a:ext cx="2940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altLang="es-ES" smtClean="0">
                <a:solidFill>
                  <a:srgbClr val="FFFFFF"/>
                </a:solidFill>
              </a:rPr>
              <a:t>Premio Nobel Física 2013</a:t>
            </a:r>
            <a:endParaRPr lang="en-US" altLang="es-ES" smtClean="0">
              <a:solidFill>
                <a:srgbClr val="FFFFFF"/>
              </a:solidFill>
            </a:endParaRPr>
          </a:p>
        </p:txBody>
      </p:sp>
      <p:pic>
        <p:nvPicPr>
          <p:cNvPr id="51205" name="Picture 5" descr="Screen Shot 2013-10-23 at 10.54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2457450"/>
            <a:ext cx="448945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s-ES" altLang="es-ES" sz="4000">
                <a:solidFill>
                  <a:schemeClr val="bg1"/>
                </a:solidFill>
              </a:rPr>
              <a:t>¿Hito histórico?</a:t>
            </a:r>
          </a:p>
        </p:txBody>
      </p:sp>
      <p:pic>
        <p:nvPicPr>
          <p:cNvPr id="47107" name="Picture 3" descr="2012070647higgs_dentro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836613"/>
            <a:ext cx="4038600" cy="2027237"/>
          </a:xfrm>
        </p:spPr>
      </p:pic>
      <p:sp>
        <p:nvSpPr>
          <p:cNvPr id="47108" name="Rectangle 4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s-ES" altLang="es-ES" sz="240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403350" y="30622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  <a:cs typeface="Arial" charset="0"/>
              </a:rPr>
              <a:t>1964 → 2012</a:t>
            </a:r>
          </a:p>
        </p:txBody>
      </p:sp>
      <p:pic>
        <p:nvPicPr>
          <p:cNvPr id="47110" name="Picture 6" descr="http://www.fpa.es/recursos/multimedia/Encuentro%20cientifico%20Higgs,%20Englert%20y%20Sergio%20Bertolucci%2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4248150" cy="28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http://2.bp.blogspot.com/_LkhqRmRlKMs/TSTuXvHHI4I/AAAAAAAAACg/llhvuHg2KQk/s1600/Buz+Aldrin+caminando+en+la+superficie+lunar.-+Fotograf%25C3%25ADa+tomada+por+Neil+Armstrong+con+su+c%25C3%25A1mar+lunar+de+70+mm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052513"/>
            <a:ext cx="4038600" cy="4224337"/>
          </a:xfrm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651500" y="1484313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  <a:cs typeface="Arial" charset="0"/>
              </a:rPr>
              <a:t>1969</a:t>
            </a:r>
          </a:p>
        </p:txBody>
      </p:sp>
      <p:pic>
        <p:nvPicPr>
          <p:cNvPr id="47113" name="Picture 9" descr="http://images.teinteresa.es/ciencia/Neil-Armstrong-primer-paseo-Luna_TINVID20130719_0006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013325"/>
            <a:ext cx="3090863" cy="1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80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4000">
                <a:solidFill>
                  <a:schemeClr val="bg1"/>
                </a:solidFill>
              </a:rPr>
              <a:t>¿Por qué no notamos la presencia del campo de Higgs?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 altLang="es-ES" sz="2400">
                <a:solidFill>
                  <a:schemeClr val="bg1"/>
                </a:solidFill>
              </a:rPr>
              <a:t>En cierto sentido es como el aire:</a:t>
            </a:r>
          </a:p>
          <a:p>
            <a:pPr lvl="1">
              <a:lnSpc>
                <a:spcPct val="80000"/>
              </a:lnSpc>
            </a:pPr>
            <a:r>
              <a:rPr lang="es-ES" altLang="es-ES" sz="2000">
                <a:solidFill>
                  <a:schemeClr val="bg1"/>
                </a:solidFill>
              </a:rPr>
              <a:t>Nuestros antepasados no sabían que vivíamos rodeados de aire</a:t>
            </a:r>
          </a:p>
          <a:p>
            <a:pPr lvl="1">
              <a:lnSpc>
                <a:spcPct val="80000"/>
              </a:lnSpc>
            </a:pPr>
            <a:r>
              <a:rPr lang="es-ES" altLang="es-ES" sz="2000">
                <a:solidFill>
                  <a:schemeClr val="bg1"/>
                </a:solidFill>
              </a:rPr>
              <a:t>El viento (=flujo) les hizo notar que había algo ahí…</a:t>
            </a:r>
          </a:p>
          <a:p>
            <a:pPr>
              <a:lnSpc>
                <a:spcPct val="80000"/>
              </a:lnSpc>
            </a:pPr>
            <a:r>
              <a:rPr lang="es-ES" altLang="es-ES" sz="2400">
                <a:solidFill>
                  <a:schemeClr val="bg1"/>
                </a:solidFill>
              </a:rPr>
              <a:t>Dado que no podemos hacer que los bosones de Higgs “fluyan”, pues están rígidamente “atados” en el espacio:</a:t>
            </a:r>
          </a:p>
          <a:p>
            <a:pPr lvl="1">
              <a:lnSpc>
                <a:spcPct val="80000"/>
              </a:lnSpc>
            </a:pPr>
            <a:r>
              <a:rPr lang="es-ES" altLang="es-ES" sz="2000">
                <a:solidFill>
                  <a:schemeClr val="bg1"/>
                </a:solidFill>
              </a:rPr>
              <a:t>El único modo es agitar fuertemente el espacio para extraer uno</a:t>
            </a:r>
          </a:p>
        </p:txBody>
      </p:sp>
      <p:pic>
        <p:nvPicPr>
          <p:cNvPr id="9232" name="Picture 16" descr="http://nuestropensar.files.wordpress.com/2010/07/lhc-si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60800"/>
            <a:ext cx="8280400" cy="28924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4140200" y="4581525"/>
            <a:ext cx="172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sz="4400" smtClean="0">
                <a:solidFill>
                  <a:srgbClr val="FFFFFF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366270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2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2179638"/>
          </a:xfrm>
        </p:spPr>
        <p:txBody>
          <a:bodyPr/>
          <a:lstStyle/>
          <a:p>
            <a:r>
              <a:rPr lang="es-ES_tradnl" altLang="es-ES" sz="6600">
                <a:solidFill>
                  <a:schemeClr val="bg1"/>
                </a:solidFill>
              </a:rPr>
              <a:t>Y ahora...</a:t>
            </a:r>
            <a:br>
              <a:rPr lang="es-ES_tradnl" altLang="es-ES" sz="6600">
                <a:solidFill>
                  <a:schemeClr val="bg1"/>
                </a:solidFill>
              </a:rPr>
            </a:br>
            <a:r>
              <a:rPr lang="es-ES_tradnl" altLang="es-ES" sz="6600">
                <a:solidFill>
                  <a:schemeClr val="bg1"/>
                </a:solidFill>
              </a:rPr>
              <a:t>¿</a:t>
            </a:r>
            <a:r>
              <a:rPr lang="es-ES_tradnl" altLang="es-ES" sz="11500">
                <a:solidFill>
                  <a:schemeClr val="bg1"/>
                </a:solidFill>
              </a:rPr>
              <a:t>qué</a:t>
            </a:r>
            <a:r>
              <a:rPr lang="es-ES_tradnl" altLang="es-ES" sz="660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18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2264"/>
            <a:ext cx="8229600" cy="4544487"/>
          </a:xfrm>
        </p:spPr>
      </p:pic>
      <p:sp>
        <p:nvSpPr>
          <p:cNvPr id="4" name="CuadroTexto 3"/>
          <p:cNvSpPr txBox="1"/>
          <p:nvPr/>
        </p:nvSpPr>
        <p:spPr>
          <a:xfrm>
            <a:off x="984202" y="432769"/>
            <a:ext cx="7702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Nuestra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visi</a:t>
            </a:r>
            <a:r>
              <a:rPr lang="es-ES" sz="3200" b="1" dirty="0" err="1" smtClean="0">
                <a:solidFill>
                  <a:schemeClr val="bg1"/>
                </a:solidFill>
              </a:rPr>
              <a:t>ó</a:t>
            </a:r>
            <a:r>
              <a:rPr lang="en-US" sz="3200" b="1" dirty="0" smtClean="0">
                <a:solidFill>
                  <a:schemeClr val="bg1"/>
                </a:solidFill>
              </a:rPr>
              <a:t>n </a:t>
            </a:r>
            <a:r>
              <a:rPr lang="en-US" sz="3200" b="1" dirty="0" err="1" smtClean="0">
                <a:solidFill>
                  <a:schemeClr val="bg1"/>
                </a:solidFill>
              </a:rPr>
              <a:t>parcial</a:t>
            </a:r>
            <a:r>
              <a:rPr lang="en-US" sz="3200" b="1" dirty="0" smtClean="0">
                <a:solidFill>
                  <a:schemeClr val="bg1"/>
                </a:solidFill>
              </a:rPr>
              <a:t> del </a:t>
            </a:r>
            <a:r>
              <a:rPr lang="en-US" sz="3200" b="1" dirty="0" err="1" smtClean="0">
                <a:solidFill>
                  <a:schemeClr val="bg1"/>
                </a:solidFill>
              </a:rPr>
              <a:t>universo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77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600" y="274638"/>
            <a:ext cx="8178800" cy="5851525"/>
          </a:xfrm>
          <a:noFill/>
          <a:ln/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79388" y="58738"/>
            <a:ext cx="8893175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sz="3200" smtClean="0">
                <a:solidFill>
                  <a:srgbClr val="FFFFFF"/>
                </a:solidFill>
              </a:rPr>
              <a:t>Los telescopios: límite a unos 13800 millones de años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476375" y="5084763"/>
            <a:ext cx="5616575" cy="955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sz="2800" b="1" smtClean="0">
                <a:solidFill>
                  <a:srgbClr val="FFFFFF"/>
                </a:solidFill>
              </a:rPr>
              <a:t>No podemos ver más allá de este “muro” con un telescopio</a:t>
            </a:r>
          </a:p>
        </p:txBody>
      </p:sp>
    </p:spTree>
    <p:extLst>
      <p:ext uri="{BB962C8B-B14F-4D97-AF65-F5344CB8AC3E}">
        <p14:creationId xmlns:p14="http://schemas.microsoft.com/office/powerpoint/2010/main" val="11220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8" y="274638"/>
            <a:ext cx="7894637" cy="58515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968824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3"/>
          <p:cNvSpPr>
            <a:spLocks noGrp="1"/>
          </p:cNvSpPr>
          <p:nvPr>
            <p:ph type="title" idx="4294967295"/>
          </p:nvPr>
        </p:nvSpPr>
        <p:spPr>
          <a:xfrm>
            <a:off x="97971" y="4"/>
            <a:ext cx="9046029" cy="968825"/>
          </a:xfrm>
          <a:prstGeom prst="roundRect">
            <a:avLst/>
          </a:prstGeom>
          <a:noFill/>
          <a:ln>
            <a:miter lim="800000"/>
            <a:headEnd/>
            <a:tailEnd/>
          </a:ln>
          <a:effectLst>
            <a:softEdge rad="127000"/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es-ES">
                <a:solidFill>
                  <a:schemeClr val="bg1"/>
                </a:solidFill>
                <a:latin typeface="Calibri" pitchFamily="34" charset="0"/>
              </a:rPr>
              <a:t>¿</a:t>
            </a:r>
            <a:r>
              <a:rPr lang="es-ES" altLang="es-ES" sz="5400">
                <a:solidFill>
                  <a:schemeClr val="bg1"/>
                </a:solidFill>
                <a:latin typeface="Calibri" pitchFamily="34" charset="0"/>
              </a:rPr>
              <a:t>Qué más </a:t>
            </a:r>
            <a:r>
              <a:rPr lang="es-ES" altLang="es-ES">
                <a:solidFill>
                  <a:schemeClr val="bg1"/>
                </a:solidFill>
                <a:latin typeface="Calibri" pitchFamily="34" charset="0"/>
              </a:rPr>
              <a:t>hay ahí fuera?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71463" y="5813425"/>
            <a:ext cx="15906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dirty="0">
                <a:solidFill>
                  <a:srgbClr val="000000"/>
                </a:solidFill>
                <a:latin typeface="Arial"/>
              </a:rPr>
              <a:t>Satélite WMAP</a:t>
            </a:r>
          </a:p>
        </p:txBody>
      </p:sp>
      <p:pic>
        <p:nvPicPr>
          <p:cNvPr id="53257" name="Picture 9" descr="Captura+de+pantalla+2013-10-24+a+la%28s%29+1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8"/>
            <a:ext cx="9180513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9" name="Picture 11" descr="kios_2013b_0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7"/>
          <a:stretch>
            <a:fillRect/>
          </a:stretch>
        </p:blipFill>
        <p:spPr bwMode="auto">
          <a:xfrm>
            <a:off x="6156325" y="4113213"/>
            <a:ext cx="298767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6443663" y="6453188"/>
            <a:ext cx="244951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000000"/>
                </a:solidFill>
              </a:rPr>
              <a:t>Planck (Marzo 2013)</a:t>
            </a:r>
          </a:p>
        </p:txBody>
      </p:sp>
    </p:spTree>
    <p:extLst>
      <p:ext uri="{BB962C8B-B14F-4D97-AF65-F5344CB8AC3E}">
        <p14:creationId xmlns:p14="http://schemas.microsoft.com/office/powerpoint/2010/main" val="16006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5" descr="http://mikegagnon.com/wp-content/uploads/2012/03/things_that_you_know.pn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17488"/>
            <a:ext cx="7920037" cy="638016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3563938" y="333375"/>
            <a:ext cx="2592387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000000"/>
                </a:solidFill>
              </a:rPr>
              <a:t>Cosas que…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2122488" y="1341438"/>
            <a:ext cx="14414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000000"/>
                </a:solidFill>
              </a:rPr>
              <a:t>…conozco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6156325" y="1268413"/>
            <a:ext cx="23034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000000"/>
                </a:solidFill>
              </a:rPr>
              <a:t>…sé que desconozco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3203575" y="5734050"/>
            <a:ext cx="3024188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000000"/>
                </a:solidFill>
              </a:rPr>
              <a:t>… no sé que desconozco</a:t>
            </a:r>
          </a:p>
          <a:p>
            <a:pPr defTabSz="914400">
              <a:spcBef>
                <a:spcPct val="50000"/>
              </a:spcBef>
            </a:pPr>
            <a:endParaRPr lang="es-ES" altLang="es-E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14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7" y="288200"/>
            <a:ext cx="6535478" cy="5084505"/>
          </a:xfrm>
        </p:spPr>
      </p:pic>
      <p:sp>
        <p:nvSpPr>
          <p:cNvPr id="4" name="CuadroTexto 3"/>
          <p:cNvSpPr txBox="1"/>
          <p:nvPr/>
        </p:nvSpPr>
        <p:spPr>
          <a:xfrm>
            <a:off x="3855856" y="1272263"/>
            <a:ext cx="3783244" cy="27238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900" b="1" dirty="0" smtClean="0">
                <a:solidFill>
                  <a:schemeClr val="bg1"/>
                </a:solidFill>
              </a:rPr>
              <a:t>Otros elementos	 0.04%</a:t>
            </a:r>
          </a:p>
          <a:p>
            <a:pPr>
              <a:lnSpc>
                <a:spcPct val="150000"/>
              </a:lnSpc>
            </a:pPr>
            <a:r>
              <a:rPr lang="es-ES" sz="1900" b="1" dirty="0" smtClean="0">
                <a:solidFill>
                  <a:schemeClr val="bg1"/>
                </a:solidFill>
              </a:rPr>
              <a:t>Neutrinos			  0.4%</a:t>
            </a:r>
          </a:p>
          <a:p>
            <a:pPr>
              <a:lnSpc>
                <a:spcPct val="150000"/>
              </a:lnSpc>
            </a:pPr>
            <a:r>
              <a:rPr lang="es-ES" sz="1900" b="1" dirty="0" smtClean="0">
                <a:solidFill>
                  <a:schemeClr val="bg1"/>
                </a:solidFill>
              </a:rPr>
              <a:t>Estrellas			  0.6%</a:t>
            </a:r>
          </a:p>
          <a:p>
            <a:pPr>
              <a:lnSpc>
                <a:spcPct val="150000"/>
              </a:lnSpc>
            </a:pPr>
            <a:r>
              <a:rPr lang="es-ES" sz="1900" b="1" dirty="0" smtClean="0">
                <a:solidFill>
                  <a:schemeClr val="bg1"/>
                </a:solidFill>
              </a:rPr>
              <a:t>H y He libres		  3.8%</a:t>
            </a:r>
          </a:p>
          <a:p>
            <a:pPr>
              <a:lnSpc>
                <a:spcPct val="150000"/>
              </a:lnSpc>
            </a:pPr>
            <a:r>
              <a:rPr lang="es-ES" sz="1900" b="1" dirty="0" smtClean="0">
                <a:solidFill>
                  <a:schemeClr val="bg1"/>
                </a:solidFill>
              </a:rPr>
              <a:t>Materia oscura		26.8%</a:t>
            </a:r>
          </a:p>
          <a:p>
            <a:pPr>
              <a:lnSpc>
                <a:spcPct val="150000"/>
              </a:lnSpc>
            </a:pPr>
            <a:r>
              <a:rPr lang="es-ES" sz="1900" b="1" dirty="0" smtClean="0">
                <a:solidFill>
                  <a:schemeClr val="bg1"/>
                </a:solidFill>
              </a:rPr>
              <a:t>Energía oscura		68.3%</a:t>
            </a:r>
            <a:endParaRPr lang="es-ES" sz="19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21" y="3935173"/>
            <a:ext cx="4287767" cy="29228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4921" y="5234002"/>
            <a:ext cx="3742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Al menos en nuestro universo…..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7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3" y="0"/>
            <a:ext cx="9455151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126341" y="69850"/>
            <a:ext cx="5643563" cy="7699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0000"/>
                </a:solidFill>
                <a:latin typeface="Arial"/>
              </a:rPr>
              <a:t>Disciplinas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de la </a:t>
            </a:r>
            <a:r>
              <a:rPr lang="en-US" sz="4400" dirty="0" err="1">
                <a:solidFill>
                  <a:srgbClr val="C00000"/>
                </a:solidFill>
                <a:latin typeface="Arial"/>
              </a:rPr>
              <a:t>Ciencia</a:t>
            </a:r>
            <a:endParaRPr lang="en-US" sz="3200" dirty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l enigma del choque de cúmulos que ilumina materia osc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3"/>
          <p:cNvSpPr>
            <a:spLocks noGrp="1"/>
          </p:cNvSpPr>
          <p:nvPr>
            <p:ph type="title" idx="4294967295"/>
          </p:nvPr>
        </p:nvSpPr>
        <p:spPr>
          <a:xfrm>
            <a:off x="97971" y="4"/>
            <a:ext cx="9046029" cy="968825"/>
          </a:xfrm>
          <a:prstGeom prst="roundRect">
            <a:avLst/>
          </a:prstGeom>
          <a:noFill/>
          <a:ln>
            <a:miter lim="800000"/>
            <a:headEnd/>
            <a:tailEnd/>
          </a:ln>
          <a:effectLst>
            <a:softEdge rad="127000"/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es-ES">
                <a:solidFill>
                  <a:schemeClr val="bg1"/>
                </a:solidFill>
                <a:latin typeface="Calibri" pitchFamily="34" charset="0"/>
              </a:rPr>
              <a:t>La</a:t>
            </a:r>
            <a:r>
              <a:rPr lang="es-ES" altLang="es-ES">
                <a:latin typeface="Calibri" pitchFamily="34" charset="0"/>
              </a:rPr>
              <a:t> </a:t>
            </a:r>
            <a:r>
              <a:rPr lang="es-ES" altLang="es-ES" sz="6000">
                <a:solidFill>
                  <a:srgbClr val="FFC000"/>
                </a:solidFill>
                <a:latin typeface="Calibri" pitchFamily="34" charset="0"/>
              </a:rPr>
              <a:t>materia oscura</a:t>
            </a:r>
            <a:endParaRPr lang="es-ES" altLang="es-ES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54278" name="Picture 4" descr="http://upload.wikimedia.org/wikipedia/commons/thumb/c/c3/CL0024%2B17.jpg/230px-CL0024%2B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968375"/>
            <a:ext cx="29781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1 CuadroTexto"/>
          <p:cNvSpPr txBox="1">
            <a:spLocks noChangeArrowheads="1"/>
          </p:cNvSpPr>
          <p:nvPr/>
        </p:nvSpPr>
        <p:spPr bwMode="auto">
          <a:xfrm>
            <a:off x="0" y="6092825"/>
            <a:ext cx="3348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" b="1" smtClean="0">
                <a:solidFill>
                  <a:srgbClr val="FFFFFF"/>
                </a:solidFill>
              </a:rPr>
              <a:t>Choque de cúmulos</a:t>
            </a:r>
          </a:p>
          <a:p>
            <a:pPr algn="ctr"/>
            <a:r>
              <a:rPr lang="es-ES" altLang="es-ES" b="1" smtClean="0">
                <a:solidFill>
                  <a:srgbClr val="FFFFFF"/>
                </a:solidFill>
              </a:rPr>
              <a:t>En azul la materia oscura</a:t>
            </a:r>
          </a:p>
        </p:txBody>
      </p:sp>
      <p:sp>
        <p:nvSpPr>
          <p:cNvPr id="54280" name="10 CuadroTexto"/>
          <p:cNvSpPr txBox="1">
            <a:spLocks noChangeArrowheads="1"/>
          </p:cNvSpPr>
          <p:nvPr/>
        </p:nvSpPr>
        <p:spPr bwMode="auto">
          <a:xfrm>
            <a:off x="6073775" y="3932238"/>
            <a:ext cx="2978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" sz="1600" b="1" i="1" smtClean="0">
                <a:solidFill>
                  <a:srgbClr val="FFFFFF"/>
                </a:solidFill>
              </a:rPr>
              <a:t>Lente gravitatoria causada</a:t>
            </a:r>
          </a:p>
          <a:p>
            <a:pPr algn="ctr"/>
            <a:r>
              <a:rPr lang="es-ES" altLang="es-ES" sz="1600" b="1" i="1" smtClean="0">
                <a:solidFill>
                  <a:srgbClr val="FFFFFF"/>
                </a:solidFill>
              </a:rPr>
              <a:t>por materia oscura</a:t>
            </a:r>
          </a:p>
        </p:txBody>
      </p:sp>
      <p:pic>
        <p:nvPicPr>
          <p:cNvPr id="54281" name="Picture 6" descr="http://astroverada.com/_/Graphics/Extras/GalR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4816475"/>
            <a:ext cx="29781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9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3" name="Picture 5" descr="materia-oscura-y-velocidad-orbital-galc3a1ctica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44450"/>
            <a:ext cx="7200900" cy="4795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4" name="Picture 6" descr="rotcur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3141663"/>
            <a:ext cx="3351212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1547813" y="5300663"/>
            <a:ext cx="37449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sz="2400" b="1" smtClean="0">
                <a:solidFill>
                  <a:srgbClr val="FFFFFF"/>
                </a:solidFill>
              </a:rPr>
              <a:t>La explicación se encuentra en la materia oscura</a:t>
            </a:r>
          </a:p>
        </p:txBody>
      </p:sp>
      <p:pic>
        <p:nvPicPr>
          <p:cNvPr id="119817" name="Picture 9" descr="ru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04813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7235825" y="2636838"/>
            <a:ext cx="1908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</a:rPr>
              <a:t>Finales años 60</a:t>
            </a:r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7308850" y="115888"/>
            <a:ext cx="16557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</a:rPr>
              <a:t>Vera Rubin</a:t>
            </a:r>
          </a:p>
        </p:txBody>
      </p:sp>
    </p:spTree>
    <p:extLst>
      <p:ext uri="{BB962C8B-B14F-4D97-AF65-F5344CB8AC3E}">
        <p14:creationId xmlns:p14="http://schemas.microsoft.com/office/powerpoint/2010/main" val="636754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 descr="materia-oscura-via-lacte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7620000" cy="428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62" name="Picture 6" descr="astron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933825"/>
            <a:ext cx="26955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1042988" y="5300663"/>
            <a:ext cx="4752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</a:rPr>
              <a:t>Materia oscura en la vía Lactea</a:t>
            </a:r>
          </a:p>
        </p:txBody>
      </p:sp>
    </p:spTree>
    <p:extLst>
      <p:ext uri="{BB962C8B-B14F-4D97-AF65-F5344CB8AC3E}">
        <p14:creationId xmlns:p14="http://schemas.microsoft.com/office/powerpoint/2010/main" val="2490832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4" name="Picture 6" descr="http://www.espacial.org/images/jpg2/universo_expansion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1075"/>
            <a:ext cx="57912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5940425" y="1341438"/>
            <a:ext cx="29527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</a:rPr>
              <a:t>Premio Nobel de Física 2011: </a:t>
            </a:r>
          </a:p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</a:rPr>
              <a:t>La energía oscura y la expansión acelerada del espaciotiempo</a:t>
            </a:r>
          </a:p>
          <a:p>
            <a:pPr defTabSz="914400">
              <a:spcBef>
                <a:spcPct val="50000"/>
              </a:spcBef>
            </a:pPr>
            <a:endParaRPr lang="es-ES" altLang="es-ES" b="1" smtClean="0">
              <a:solidFill>
                <a:srgbClr val="FFFFFF"/>
              </a:solidFill>
            </a:endParaRP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827088" y="75288"/>
            <a:ext cx="77057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¿Qué sería la </a:t>
            </a:r>
            <a:r>
              <a:rPr lang="es-ES" altLang="es-ES" sz="5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energía oscura</a:t>
            </a:r>
            <a:r>
              <a:rPr lang="es-ES" altLang="es-E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04458" name="Picture 10" descr="dibujo20111004_nobel_physics_2011_perlmutter_schmidt_ri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900488"/>
            <a:ext cx="4132263" cy="295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827088" y="5445125"/>
            <a:ext cx="2952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</a:rPr>
              <a:t>1998, confirmado por numerosos estudios posteriores</a:t>
            </a:r>
          </a:p>
        </p:txBody>
      </p:sp>
    </p:spTree>
    <p:extLst>
      <p:ext uri="{BB962C8B-B14F-4D97-AF65-F5344CB8AC3E}">
        <p14:creationId xmlns:p14="http://schemas.microsoft.com/office/powerpoint/2010/main" val="4104958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0" name="Picture 6" descr="http://www.animaadversa.es/wp-content/uploads/2012/11/energ%C3%ADa-oscura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6050"/>
            <a:ext cx="7632700" cy="599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1187450" y="5876925"/>
            <a:ext cx="6480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1476375" y="6216650"/>
            <a:ext cx="6335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</a:rPr>
              <a:t>La cantidad de energía/materia oscura determinará el destino de nuestro Universo</a:t>
            </a:r>
          </a:p>
        </p:txBody>
      </p:sp>
    </p:spTree>
    <p:extLst>
      <p:ext uri="{BB962C8B-B14F-4D97-AF65-F5344CB8AC3E}">
        <p14:creationId xmlns:p14="http://schemas.microsoft.com/office/powerpoint/2010/main" val="1661353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1 Título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55688"/>
          </a:xfrm>
        </p:spPr>
        <p:txBody>
          <a:bodyPr/>
          <a:lstStyle/>
          <a:p>
            <a:r>
              <a:rPr lang="es-ES" altLang="es-ES">
                <a:solidFill>
                  <a:schemeClr val="bg1"/>
                </a:solidFill>
              </a:rPr>
              <a:t>¿Por qué </a:t>
            </a:r>
            <a:r>
              <a:rPr lang="es-ES" altLang="es-ES" sz="5400">
                <a:solidFill>
                  <a:srgbClr val="FF0000"/>
                </a:solidFill>
              </a:rPr>
              <a:t>sólo</a:t>
            </a:r>
            <a:r>
              <a:rPr lang="es-ES" altLang="es-ES" sz="5400">
                <a:solidFill>
                  <a:schemeClr val="bg1"/>
                </a:solidFill>
              </a:rPr>
              <a:t> </a:t>
            </a:r>
            <a:r>
              <a:rPr lang="es-ES" altLang="es-ES">
                <a:solidFill>
                  <a:schemeClr val="bg1"/>
                </a:solidFill>
              </a:rPr>
              <a:t>hay </a:t>
            </a:r>
            <a:r>
              <a:rPr lang="es-ES" altLang="es-ES" sz="5400">
                <a:solidFill>
                  <a:srgbClr val="FF0000"/>
                </a:solidFill>
              </a:rPr>
              <a:t>materia</a:t>
            </a:r>
            <a:r>
              <a:rPr lang="es-ES" altLang="es-ES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21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8" name="Picture 8" descr="http://1.bp.blogspot.com/-5cHONS8FBok/UM-CEaeCpaI/AAAAAAAAA0M/3Q5hHvM8EPs/s1600/Matanti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0" name="Picture 10" descr="http://www.answersingenesis.org/assets/images/articles/am/v3/n1/antima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92550"/>
            <a:ext cx="7416800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2" name="AutoShape 12" descr="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7086600" y="1050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s-ES" altLang="es-ES" smtClean="0">
              <a:solidFill>
                <a:srgbClr val="000000"/>
              </a:solidFill>
            </a:endParaRPr>
          </a:p>
        </p:txBody>
      </p:sp>
      <p:pic>
        <p:nvPicPr>
          <p:cNvPr id="102416" name="Picture 16" descr="uniqu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452938" cy="3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539750" y="44450"/>
            <a:ext cx="3744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FF"/>
                </a:solidFill>
              </a:rPr>
              <a:t>Antimateria</a:t>
            </a:r>
          </a:p>
        </p:txBody>
      </p:sp>
    </p:spTree>
    <p:extLst>
      <p:ext uri="{BB962C8B-B14F-4D97-AF65-F5344CB8AC3E}">
        <p14:creationId xmlns:p14="http://schemas.microsoft.com/office/powerpoint/2010/main" val="3757056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ChangeArrowheads="1"/>
          </p:cNvSpPr>
          <p:nvPr/>
        </p:nvSpPr>
        <p:spPr bwMode="auto">
          <a:xfrm>
            <a:off x="0" y="0"/>
            <a:ext cx="9144000" cy="63976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en-US" altLang="es-ES" sz="2400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¿Por qué continuar el LHC? : La Asimetría Materia-Antimateria</a:t>
            </a: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23975"/>
            <a:ext cx="2667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Box 3"/>
          <p:cNvSpPr txBox="1">
            <a:spLocks noChangeArrowheads="1"/>
          </p:cNvSpPr>
          <p:nvPr/>
        </p:nvSpPr>
        <p:spPr bwMode="auto">
          <a:xfrm>
            <a:off x="1476375" y="776288"/>
            <a:ext cx="6335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en-US" altLang="es-ES" sz="2400" b="1" u="sng" smtClean="0">
                <a:solidFill>
                  <a:srgbClr val="A50021"/>
                </a:solidFill>
                <a:latin typeface="Times New Roman" pitchFamily="18" charset="0"/>
                <a:ea typeface="ＭＳ Ｐゴシック" pitchFamily="34" charset="-128"/>
              </a:rPr>
              <a:t>¿Donde se ha ido la antimateria del Universo?</a:t>
            </a:r>
          </a:p>
        </p:txBody>
      </p:sp>
      <p:sp>
        <p:nvSpPr>
          <p:cNvPr id="100357" name="TextBox 4"/>
          <p:cNvSpPr txBox="1">
            <a:spLocks noChangeArrowheads="1"/>
          </p:cNvSpPr>
          <p:nvPr/>
        </p:nvSpPr>
        <p:spPr bwMode="auto">
          <a:xfrm>
            <a:off x="3657600" y="1258888"/>
            <a:ext cx="5334000" cy="559435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1328" tIns="45664" rIns="91328" bIns="4566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en-US" altLang="es-ES" b="1" smtClean="0">
                <a:solidFill>
                  <a:srgbClr val="000066"/>
                </a:solidFill>
                <a:latin typeface="Times New Roman" pitchFamily="18" charset="0"/>
                <a:ea typeface="ＭＳ Ｐゴシック" pitchFamily="34" charset="-128"/>
              </a:rPr>
              <a:t>Si el Universo comenzó puramente a partir de energía debería contener la misma cantidad de materia que de antimateria.</a:t>
            </a:r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pPr defTabSz="914400"/>
            <a:endParaRPr lang="en-US" altLang="es-E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defTabSz="914400"/>
            <a:r>
              <a:rPr lang="en-US" altLang="es-ES" b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PERO si hubiese la misma cantidad de materia que antimateria se hubiera aniquilado entre.</a:t>
            </a:r>
          </a:p>
          <a:p>
            <a:pPr defTabSz="914400"/>
            <a:endParaRPr lang="en-US" altLang="es-ES" b="1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defTabSz="914400"/>
            <a:r>
              <a:rPr lang="en-US" altLang="es-ES" b="1" smtClean="0">
                <a:solidFill>
                  <a:srgbClr val="333399"/>
                </a:solidFill>
                <a:latin typeface="Times New Roman" pitchFamily="18" charset="0"/>
                <a:ea typeface="ＭＳ Ｐゴシック" pitchFamily="34" charset="-128"/>
              </a:rPr>
              <a:t>Aun estamos aquí!!!,</a:t>
            </a:r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y no hay trazas de antimateria. Se ha buscado cerca y lejos en el Universo en todas direcciones y no se ha encontrado evidencia para aglomeraciones de antimateria.</a:t>
            </a:r>
          </a:p>
          <a:p>
            <a:pPr defTabSz="914400"/>
            <a:endParaRPr lang="en-US" altLang="es-E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defTabSz="914400"/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Por cada 10</a:t>
            </a:r>
            <a:r>
              <a:rPr lang="en-US" altLang="es-ES" baseline="300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9</a:t>
            </a:r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pares de partículas-antipartículas producidas  en la llamada bariogénesis (10</a:t>
            </a:r>
            <a:r>
              <a:rPr lang="en-US" altLang="es-ES" baseline="300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-6</a:t>
            </a:r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segundos después del  Big Bang), parece que hay un exceso de 1 partícula. </a:t>
            </a:r>
            <a:r>
              <a:rPr lang="en-US" altLang="es-ES" b="1" smtClean="0">
                <a:solidFill>
                  <a:srgbClr val="333399"/>
                </a:solidFill>
                <a:latin typeface="Times New Roman" pitchFamily="18" charset="0"/>
                <a:ea typeface="ＭＳ Ｐゴシック" pitchFamily="34" charset="-128"/>
              </a:rPr>
              <a:t>TODO LO QUE SE VE EN EL UNIVERSO HOY</a:t>
            </a:r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es ese exceso de 1 en 10</a:t>
            </a:r>
            <a:r>
              <a:rPr lang="en-US" altLang="es-ES" baseline="300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9</a:t>
            </a:r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.</a:t>
            </a:r>
          </a:p>
          <a:p>
            <a:pPr algn="ctr" defTabSz="914400"/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Algunas leyes de la NATURALEZA podrían no ser </a:t>
            </a:r>
            <a:r>
              <a:rPr lang="en-US" altLang="es-ES" b="1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IMPARCIALES</a:t>
            </a:r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entre materia y antimateria (</a:t>
            </a:r>
            <a:r>
              <a:rPr lang="en-US" altLang="es-ES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Charge-Parity Violation</a:t>
            </a:r>
            <a:r>
              <a:rPr lang="en-US" altLang="es-ES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  <p:pic>
        <p:nvPicPr>
          <p:cNvPr id="1003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304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TextBox 6"/>
          <p:cNvSpPr txBox="1">
            <a:spLocks noChangeArrowheads="1"/>
          </p:cNvSpPr>
          <p:nvPr/>
        </p:nvSpPr>
        <p:spPr bwMode="auto">
          <a:xfrm>
            <a:off x="533400" y="6427788"/>
            <a:ext cx="2895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en-US" altLang="es-ES" sz="1100" b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El fondo cósmico de microondas no muestra ningún rastro de antimateria</a:t>
            </a:r>
          </a:p>
        </p:txBody>
      </p:sp>
      <p:sp>
        <p:nvSpPr>
          <p:cNvPr id="100360" name="Date Placeholder 9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endParaRPr lang="es-ES" altLang="es-ES" sz="1200" smtClean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0361" name="Footer Placeholder 10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endParaRPr lang="es-ES" altLang="es-ES" sz="1200" smtClean="0">
              <a:solidFill>
                <a:srgbClr val="898989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61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10" descr="supersymmetry_zoo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77406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995738" y="508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u="sng" smtClean="0">
                <a:solidFill>
                  <a:srgbClr val="000000"/>
                </a:solidFill>
              </a:rPr>
              <a:t>Teorías SUSY</a:t>
            </a:r>
          </a:p>
        </p:txBody>
      </p:sp>
      <p:pic>
        <p:nvPicPr>
          <p:cNvPr id="55304" name="Picture 8" descr="sypersymmetr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2748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9" name="AutoShape 13" descr="png&amp;filename=Unificaci%C3%B3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55311" name="AutoShape 15" descr="png&amp;filename=Unificaci%C3%B3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55313" name="AutoShape 17" descr="png&amp;filename=Unificaci%C3%B3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55315" name="AutoShape 19" descr="png&amp;filename=Unificaci%C3%B3n"/>
          <p:cNvSpPr>
            <a:spLocks noChangeAspect="1" noChangeArrowheads="1"/>
          </p:cNvSpPr>
          <p:nvPr/>
        </p:nvSpPr>
        <p:spPr bwMode="auto">
          <a:xfrm>
            <a:off x="5126038" y="5167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es-ES" smtClean="0">
              <a:solidFill>
                <a:srgbClr val="000000"/>
              </a:solidFill>
            </a:endParaRPr>
          </a:p>
        </p:txBody>
      </p:sp>
      <p:grpSp>
        <p:nvGrpSpPr>
          <p:cNvPr id="55322" name="Group 26"/>
          <p:cNvGrpSpPr>
            <a:grpSpLocks/>
          </p:cNvGrpSpPr>
          <p:nvPr/>
        </p:nvGrpSpPr>
        <p:grpSpPr bwMode="auto">
          <a:xfrm>
            <a:off x="4500563" y="4005263"/>
            <a:ext cx="4032250" cy="2868612"/>
            <a:chOff x="2835" y="2523"/>
            <a:chExt cx="2540" cy="1807"/>
          </a:xfrm>
        </p:grpSpPr>
        <p:pic>
          <p:nvPicPr>
            <p:cNvPr id="55318" name="Picture 22" descr="Unificació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523"/>
              <a:ext cx="2540" cy="1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19" name="Text Box 23"/>
            <p:cNvSpPr txBox="1">
              <a:spLocks noChangeArrowheads="1"/>
            </p:cNvSpPr>
            <p:nvPr/>
          </p:nvSpPr>
          <p:spPr bwMode="auto">
            <a:xfrm>
              <a:off x="3152" y="3154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s-ES" altLang="es-ES" smtClean="0">
                  <a:solidFill>
                    <a:srgbClr val="FFFFFF"/>
                  </a:solidFill>
                </a:rPr>
                <a:t>EM</a:t>
              </a:r>
            </a:p>
          </p:txBody>
        </p:sp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3243" y="2568"/>
              <a:ext cx="4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s-ES" altLang="es-ES" smtClean="0">
                  <a:solidFill>
                    <a:srgbClr val="FFFFFF"/>
                  </a:solidFill>
                </a:rPr>
                <a:t>Débil</a:t>
              </a:r>
            </a:p>
          </p:txBody>
        </p:sp>
        <p:sp>
          <p:nvSpPr>
            <p:cNvPr id="55321" name="Text Box 25"/>
            <p:cNvSpPr txBox="1">
              <a:spLocks noChangeArrowheads="1"/>
            </p:cNvSpPr>
            <p:nvPr/>
          </p:nvSpPr>
          <p:spPr bwMode="auto">
            <a:xfrm>
              <a:off x="3152" y="3789"/>
              <a:ext cx="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s-ES" altLang="es-ES" smtClean="0">
                  <a:solidFill>
                    <a:srgbClr val="FFFFFF"/>
                  </a:solidFill>
                </a:rPr>
                <a:t>Fuerte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6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12746" r="10821" b="27694"/>
          <a:stretch/>
        </p:blipFill>
        <p:spPr>
          <a:xfrm>
            <a:off x="3727402" y="933244"/>
            <a:ext cx="2540775" cy="137054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4623"/>
            <a:ext cx="7886700" cy="787497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Universo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metaestable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11/03/2015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J. Fernandez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C3ED-EAB4-4862-9A54-5744DEBCAFE8}" type="slidenum">
              <a:rPr lang="es-ES" smtClean="0"/>
              <a:t>39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30" y="966886"/>
            <a:ext cx="2830079" cy="1205714"/>
          </a:xfrm>
          <a:prstGeom prst="rect">
            <a:avLst/>
          </a:prstGeom>
        </p:spPr>
      </p:pic>
      <p:pic>
        <p:nvPicPr>
          <p:cNvPr id="13" name="Marcador de contenido 1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72077" y="2340418"/>
            <a:ext cx="4579914" cy="430964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9930" y="892121"/>
            <a:ext cx="3886200" cy="5829354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Si </a:t>
            </a:r>
            <a:r>
              <a:rPr lang="es-ES" dirty="0">
                <a:solidFill>
                  <a:schemeClr val="bg1"/>
                </a:solidFill>
              </a:rPr>
              <a:t>no hay nada más allá del </a:t>
            </a:r>
            <a:r>
              <a:rPr lang="es-ES" dirty="0" smtClean="0">
                <a:solidFill>
                  <a:schemeClr val="bg1"/>
                </a:solidFill>
              </a:rPr>
              <a:t>Modelo </a:t>
            </a:r>
            <a:r>
              <a:rPr lang="es-ES" dirty="0">
                <a:solidFill>
                  <a:schemeClr val="bg1"/>
                </a:solidFill>
              </a:rPr>
              <a:t>E</a:t>
            </a:r>
            <a:r>
              <a:rPr lang="es-ES" dirty="0" smtClean="0">
                <a:solidFill>
                  <a:schemeClr val="bg1"/>
                </a:solidFill>
              </a:rPr>
              <a:t>stándar </a:t>
            </a:r>
            <a:r>
              <a:rPr lang="es-ES" dirty="0">
                <a:solidFill>
                  <a:schemeClr val="bg1"/>
                </a:solidFill>
              </a:rPr>
              <a:t>y </a:t>
            </a:r>
            <a:r>
              <a:rPr lang="es-ES" dirty="0" err="1" smtClean="0">
                <a:solidFill>
                  <a:schemeClr val="bg1"/>
                </a:solidFill>
              </a:rPr>
              <a:t>Higgs</a:t>
            </a:r>
            <a:r>
              <a:rPr lang="es-ES" dirty="0">
                <a:solidFill>
                  <a:schemeClr val="bg1"/>
                </a:solidFill>
              </a:rPr>
              <a:t>, el universo sería </a:t>
            </a:r>
            <a:r>
              <a:rPr lang="es-ES" b="1" dirty="0" err="1">
                <a:solidFill>
                  <a:schemeClr val="bg1"/>
                </a:solidFill>
              </a:rPr>
              <a:t>metaestable</a:t>
            </a:r>
            <a:r>
              <a:rPr lang="es-ES" dirty="0">
                <a:solidFill>
                  <a:schemeClr val="bg1"/>
                </a:solidFill>
              </a:rPr>
              <a:t>. </a:t>
            </a:r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El </a:t>
            </a:r>
            <a:r>
              <a:rPr lang="es-ES" dirty="0">
                <a:solidFill>
                  <a:schemeClr val="bg1"/>
                </a:solidFill>
              </a:rPr>
              <a:t>estado fundamental o el vacío en el que vivimos no sería estable sino </a:t>
            </a:r>
            <a:r>
              <a:rPr lang="es-ES" dirty="0" err="1">
                <a:solidFill>
                  <a:schemeClr val="bg1"/>
                </a:solidFill>
              </a:rPr>
              <a:t>metaestable</a:t>
            </a:r>
            <a:r>
              <a:rPr lang="es-ES" dirty="0">
                <a:solidFill>
                  <a:schemeClr val="bg1"/>
                </a:solidFill>
              </a:rPr>
              <a:t>, es decir, que podría producirse una especie de burbuja o una hernia y nuestro universo desaparecería. </a:t>
            </a:r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Ahora </a:t>
            </a:r>
            <a:r>
              <a:rPr lang="es-ES" dirty="0">
                <a:solidFill>
                  <a:schemeClr val="bg1"/>
                </a:solidFill>
              </a:rPr>
              <a:t>todo indica que el universo está muy cerca del precipicio, es como si se fuera a </a:t>
            </a:r>
            <a:r>
              <a:rPr lang="es-ES" dirty="0" smtClean="0">
                <a:solidFill>
                  <a:schemeClr val="bg1"/>
                </a:solidFill>
              </a:rPr>
              <a:t>evaporar (equivalente a un cambio de fase).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 Uno de </a:t>
            </a:r>
            <a:r>
              <a:rPr lang="es-ES" dirty="0">
                <a:solidFill>
                  <a:schemeClr val="bg1"/>
                </a:solidFill>
              </a:rPr>
              <a:t>los descubrimientos más interesantes del LHC.</a:t>
            </a:r>
          </a:p>
        </p:txBody>
      </p:sp>
    </p:spTree>
    <p:extLst>
      <p:ext uri="{BB962C8B-B14F-4D97-AF65-F5344CB8AC3E}">
        <p14:creationId xmlns:p14="http://schemas.microsoft.com/office/powerpoint/2010/main" val="179679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417638"/>
            <a:ext cx="9144000" cy="544036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3986213" y="4081463"/>
            <a:ext cx="4843462" cy="230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7588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s-ES" sz="4000">
                <a:solidFill>
                  <a:schemeClr val="bg1"/>
                </a:solidFill>
              </a:rPr>
              <a:t>¿De </a:t>
            </a:r>
            <a:r>
              <a:rPr lang="en-US" altLang="es-ES" sz="5400">
                <a:solidFill>
                  <a:srgbClr val="FF0000"/>
                </a:solidFill>
              </a:rPr>
              <a:t>qué</a:t>
            </a:r>
            <a:r>
              <a:rPr lang="en-US" altLang="es-ES" sz="5400">
                <a:solidFill>
                  <a:schemeClr val="bg1"/>
                </a:solidFill>
              </a:rPr>
              <a:t> </a:t>
            </a:r>
            <a:r>
              <a:rPr lang="en-US" altLang="es-ES" sz="4000">
                <a:solidFill>
                  <a:schemeClr val="bg1"/>
                </a:solidFill>
              </a:rPr>
              <a:t>estamos hechos?</a:t>
            </a:r>
          </a:p>
        </p:txBody>
      </p:sp>
      <p:pic>
        <p:nvPicPr>
          <p:cNvPr id="675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>
            <a:fillRect/>
          </a:stretch>
        </p:blipFill>
        <p:spPr bwMode="auto">
          <a:xfrm>
            <a:off x="0" y="1196975"/>
            <a:ext cx="91440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0" descr="atomo0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0175"/>
            <a:ext cx="381635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4000" dirty="0">
                <a:solidFill>
                  <a:schemeClr val="bg1"/>
                </a:solidFill>
              </a:rPr>
              <a:t>LHC </a:t>
            </a:r>
            <a:r>
              <a:rPr lang="es-ES" altLang="es-ES" sz="4000">
                <a:solidFill>
                  <a:schemeClr val="bg1"/>
                </a:solidFill>
              </a:rPr>
              <a:t>en </a:t>
            </a:r>
            <a:r>
              <a:rPr lang="es-ES" altLang="es-ES" sz="4000" smtClean="0">
                <a:solidFill>
                  <a:schemeClr val="bg1"/>
                </a:solidFill>
              </a:rPr>
              <a:t>2017: </a:t>
            </a:r>
            <a:r>
              <a:rPr lang="es-ES" altLang="es-ES" sz="4000" dirty="0">
                <a:solidFill>
                  <a:schemeClr val="bg1"/>
                </a:solidFill>
              </a:rPr>
              <a:t/>
            </a:r>
            <a:br>
              <a:rPr lang="es-ES" altLang="es-ES" sz="4000" dirty="0">
                <a:solidFill>
                  <a:schemeClr val="bg1"/>
                </a:solidFill>
              </a:rPr>
            </a:br>
            <a:r>
              <a:rPr lang="es-ES" altLang="es-ES" sz="4000" dirty="0">
                <a:solidFill>
                  <a:schemeClr val="bg1"/>
                </a:solidFill>
              </a:rPr>
              <a:t>¿Qué vamos a encontrar?</a:t>
            </a:r>
          </a:p>
        </p:txBody>
      </p:sp>
      <p:pic>
        <p:nvPicPr>
          <p:cNvPr id="118787" name="Picture 3" descr="http://partlycloudyjuly.files.wordpress.com/2011/02/unexpected_passeng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>
            <a:fillRect/>
          </a:stretch>
        </p:blipFill>
        <p:spPr>
          <a:xfrm>
            <a:off x="3924300" y="1557338"/>
            <a:ext cx="4895850" cy="4819650"/>
          </a:xfrm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116013" y="6491288"/>
            <a:ext cx="6913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>
              <a:spcBef>
                <a:spcPct val="50000"/>
              </a:spcBef>
            </a:pPr>
            <a:r>
              <a:rPr lang="es-ES" altLang="es-ES" smtClean="0">
                <a:solidFill>
                  <a:srgbClr val="FFFFFF"/>
                </a:solidFill>
              </a:rPr>
              <a:t>Probablemente lo inesperado…</a:t>
            </a:r>
          </a:p>
        </p:txBody>
      </p:sp>
      <p:pic>
        <p:nvPicPr>
          <p:cNvPr id="118789" name="Picture 5" descr="signo_Interrogac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3048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58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2335939"/>
          </a:xfrm>
        </p:spPr>
        <p:txBody>
          <a:bodyPr/>
          <a:lstStyle/>
          <a:p>
            <a:endParaRPr lang="es-ES" dirty="0" smtClean="0"/>
          </a:p>
          <a:p>
            <a:pPr marL="0" indent="0" algn="ctr">
              <a:buNone/>
            </a:pPr>
            <a:r>
              <a:rPr lang="es-ES" sz="5400" dirty="0" smtClean="0">
                <a:solidFill>
                  <a:schemeClr val="bg1"/>
                </a:solidFill>
              </a:rPr>
              <a:t>Descanso</a:t>
            </a:r>
          </a:p>
          <a:p>
            <a:pPr marL="0" indent="0" algn="ctr">
              <a:buNone/>
            </a:pPr>
            <a:endParaRPr lang="es-ES" sz="5400" dirty="0"/>
          </a:p>
          <a:p>
            <a:pPr marL="0" indent="0" algn="ctr">
              <a:buNone/>
            </a:pPr>
            <a:endParaRPr lang="es-ES" sz="5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medciencia.com/wp-content/uploads/2012/05/Panneau-dormi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" y="3144376"/>
            <a:ext cx="3468894" cy="30399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34" y="2768600"/>
            <a:ext cx="5536300" cy="37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1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083152"/>
            <a:ext cx="8229600" cy="1143000"/>
          </a:xfrm>
        </p:spPr>
        <p:txBody>
          <a:bodyPr/>
          <a:lstStyle/>
          <a:p>
            <a:r>
              <a:rPr lang="es-ES" sz="6000" dirty="0" err="1" smtClean="0"/>
              <a:t>Backup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1446494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images.e-media.de/flbilder/max01/mbiz01/mbiz20/z0120009/m1382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54050"/>
            <a:ext cx="8642350" cy="5511800"/>
          </a:xfrm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124075" y="21336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00"/>
                </a:solidFill>
              </a:rPr>
              <a:t>LHC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7812088" y="206057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00"/>
                </a:solidFill>
              </a:rPr>
              <a:t>CMS</a:t>
            </a: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7092950" y="363855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00"/>
                </a:solidFill>
              </a:rPr>
              <a:t>ATLAS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4932363" y="2924175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ES" altLang="es-ES" b="1" smtClean="0">
                <a:solidFill>
                  <a:srgbClr val="FFFF00"/>
                </a:solidFill>
              </a:rPr>
              <a:t>teoría</a:t>
            </a:r>
          </a:p>
        </p:txBody>
      </p:sp>
    </p:spTree>
    <p:extLst>
      <p:ext uri="{BB962C8B-B14F-4D97-AF65-F5344CB8AC3E}">
        <p14:creationId xmlns:p14="http://schemas.microsoft.com/office/powerpoint/2010/main" val="1926025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>
                <a:solidFill>
                  <a:schemeClr val="bg1"/>
                </a:solidFill>
              </a:rPr>
              <a:t>¿Qué es simetrico aquí?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90763"/>
            <a:ext cx="8229600" cy="31448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64249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81923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0220106-2077-4594-BE2E-1BB6A326A4C0}" type="slidenum">
              <a:rPr lang="es-ES" altLang="es-ES" sz="1400"/>
              <a:pPr algn="r"/>
              <a:t>45</a:t>
            </a:fld>
            <a:endParaRPr lang="es-ES" altLang="es-ES" sz="1400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84213" y="620713"/>
            <a:ext cx="1366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/>
              <a:t>¿Es simétrico?</a:t>
            </a:r>
          </a:p>
        </p:txBody>
      </p:sp>
    </p:spTree>
    <p:extLst>
      <p:ext uri="{BB962C8B-B14F-4D97-AF65-F5344CB8AC3E}">
        <p14:creationId xmlns:p14="http://schemas.microsoft.com/office/powerpoint/2010/main" val="654080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82947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3F9262A-4342-4904-9968-89C8BE636804}" type="slidenum">
              <a:rPr lang="es-ES" altLang="es-ES" sz="1400"/>
              <a:pPr algn="r"/>
              <a:t>46</a:t>
            </a:fld>
            <a:endParaRPr lang="es-ES" altLang="es-ES" sz="1400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2" b="71948"/>
          <a:stretch>
            <a:fillRect/>
          </a:stretch>
        </p:blipFill>
        <p:spPr bwMode="auto">
          <a:xfrm>
            <a:off x="457200" y="274638"/>
            <a:ext cx="23145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684213" y="620713"/>
            <a:ext cx="1366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/>
              <a:t>¿Es simétrico?</a:t>
            </a:r>
          </a:p>
        </p:txBody>
      </p:sp>
    </p:spTree>
    <p:extLst>
      <p:ext uri="{BB962C8B-B14F-4D97-AF65-F5344CB8AC3E}">
        <p14:creationId xmlns:p14="http://schemas.microsoft.com/office/powerpoint/2010/main" val="1372838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83971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D2D9C43-F3B8-45DD-9E05-934CB2F3B614}" type="slidenum">
              <a:rPr lang="es-ES" altLang="es-ES" sz="1400"/>
              <a:pPr algn="r"/>
              <a:t>47</a:t>
            </a:fld>
            <a:endParaRPr lang="es-ES" altLang="es-ES" sz="140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2" b="71948"/>
          <a:stretch>
            <a:fillRect/>
          </a:stretch>
        </p:blipFill>
        <p:spPr bwMode="auto">
          <a:xfrm>
            <a:off x="457200" y="274638"/>
            <a:ext cx="238601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684213" y="620713"/>
            <a:ext cx="1366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/>
              <a:t>¿Es simétrico?</a:t>
            </a:r>
          </a:p>
        </p:txBody>
      </p:sp>
    </p:spTree>
    <p:extLst>
      <p:ext uri="{BB962C8B-B14F-4D97-AF65-F5344CB8AC3E}">
        <p14:creationId xmlns:p14="http://schemas.microsoft.com/office/powerpoint/2010/main" val="3504280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84995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34B403C-DF13-48E3-8F20-F875A0FCEA33}" type="slidenum">
              <a:rPr lang="es-ES" altLang="es-ES" sz="1400"/>
              <a:pPr algn="r"/>
              <a:t>48</a:t>
            </a:fld>
            <a:endParaRPr lang="es-ES" altLang="es-ES" sz="140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4213" y="692150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b="1"/>
              <a:t>Simetría rotacional</a:t>
            </a:r>
          </a:p>
        </p:txBody>
      </p:sp>
      <p:pic>
        <p:nvPicPr>
          <p:cNvPr id="8499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74832" b="17807"/>
          <a:stretch>
            <a:fillRect/>
          </a:stretch>
        </p:blipFill>
        <p:spPr bwMode="auto">
          <a:xfrm>
            <a:off x="457200" y="5086350"/>
            <a:ext cx="82343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t="61287" b="17796"/>
          <a:stretch>
            <a:fillRect/>
          </a:stretch>
        </p:blipFill>
        <p:spPr bwMode="auto">
          <a:xfrm>
            <a:off x="468313" y="2997200"/>
            <a:ext cx="33829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4643438" y="4868863"/>
            <a:ext cx="3384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sz="2400"/>
              <a:t>Simétrico dentro de su “desorden” interno</a:t>
            </a:r>
          </a:p>
        </p:txBody>
      </p:sp>
    </p:spTree>
    <p:extLst>
      <p:ext uri="{BB962C8B-B14F-4D97-AF65-F5344CB8AC3E}">
        <p14:creationId xmlns:p14="http://schemas.microsoft.com/office/powerpoint/2010/main" val="2087381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86019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BCCAB2B-366E-4231-B93B-7A7C588314AB}" type="slidenum">
              <a:rPr lang="es-ES" altLang="es-ES" sz="1400"/>
              <a:pPr algn="r"/>
              <a:t>49</a:t>
            </a:fld>
            <a:endParaRPr lang="es-ES" altLang="es-ES" sz="14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84213" y="692150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b="1"/>
              <a:t>Simetría rotacional</a:t>
            </a:r>
          </a:p>
        </p:txBody>
      </p:sp>
    </p:spTree>
    <p:extLst>
      <p:ext uri="{BB962C8B-B14F-4D97-AF65-F5344CB8AC3E}">
        <p14:creationId xmlns:p14="http://schemas.microsoft.com/office/powerpoint/2010/main" val="3257111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altLang="es-ES">
                <a:solidFill>
                  <a:schemeClr val="tx1"/>
                </a:solidFill>
              </a:rPr>
              <a:t>¡Una </a:t>
            </a:r>
            <a:r>
              <a:rPr lang="es-ES" altLang="es-ES" sz="6000">
                <a:solidFill>
                  <a:srgbClr val="FF0000"/>
                </a:solidFill>
              </a:rPr>
              <a:t>nueva</a:t>
            </a:r>
            <a:r>
              <a:rPr lang="es-ES" altLang="es-ES" sz="6000">
                <a:solidFill>
                  <a:schemeClr val="tx1"/>
                </a:solidFill>
              </a:rPr>
              <a:t> </a:t>
            </a:r>
            <a:r>
              <a:rPr lang="es-ES" altLang="es-ES">
                <a:solidFill>
                  <a:schemeClr val="tx1"/>
                </a:solidFill>
              </a:rPr>
              <a:t>tabla periódica!</a:t>
            </a:r>
            <a:endParaRPr lang="en-US" altLang="es-ES">
              <a:solidFill>
                <a:schemeClr val="tx1"/>
              </a:solidFill>
            </a:endParaRP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652463" y="1479550"/>
            <a:ext cx="7847012" cy="5046663"/>
            <a:chOff x="480" y="441"/>
            <a:chExt cx="5327" cy="3549"/>
          </a:xfrm>
        </p:grpSpPr>
        <p:pic>
          <p:nvPicPr>
            <p:cNvPr id="686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441"/>
              <a:ext cx="3499" cy="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8613" name="Group 5"/>
            <p:cNvGrpSpPr>
              <a:grpSpLocks/>
            </p:cNvGrpSpPr>
            <p:nvPr/>
          </p:nvGrpSpPr>
          <p:grpSpPr bwMode="auto">
            <a:xfrm>
              <a:off x="480" y="462"/>
              <a:ext cx="5327" cy="3528"/>
              <a:chOff x="480" y="462"/>
              <a:chExt cx="5327" cy="3528"/>
            </a:xfrm>
          </p:grpSpPr>
          <p:pic>
            <p:nvPicPr>
              <p:cNvPr id="68614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" y="835"/>
                <a:ext cx="987" cy="2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15" name="Rectangle 7"/>
              <p:cNvSpPr>
                <a:spLocks noChangeArrowheads="1"/>
              </p:cNvSpPr>
              <p:nvPr/>
            </p:nvSpPr>
            <p:spPr bwMode="auto">
              <a:xfrm>
                <a:off x="4082" y="2313"/>
                <a:ext cx="1725" cy="1571"/>
              </a:xfrm>
              <a:prstGeom prst="rect">
                <a:avLst/>
              </a:prstGeom>
              <a:noFill/>
              <a:ln w="11113">
                <a:solidFill>
                  <a:srgbClr val="80A7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16" name="Rectangle 8"/>
              <p:cNvSpPr>
                <a:spLocks noChangeArrowheads="1"/>
              </p:cNvSpPr>
              <p:nvPr/>
            </p:nvSpPr>
            <p:spPr bwMode="auto">
              <a:xfrm>
                <a:off x="4075" y="2306"/>
                <a:ext cx="1725" cy="1572"/>
              </a:xfrm>
              <a:prstGeom prst="rect">
                <a:avLst/>
              </a:prstGeom>
              <a:noFill/>
              <a:ln w="11113">
                <a:solidFill>
                  <a:srgbClr val="0027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17" name="Rectangle 9"/>
              <p:cNvSpPr>
                <a:spLocks noChangeArrowheads="1"/>
              </p:cNvSpPr>
              <p:nvPr/>
            </p:nvSpPr>
            <p:spPr bwMode="auto">
              <a:xfrm>
                <a:off x="2321" y="2313"/>
                <a:ext cx="1712" cy="1571"/>
              </a:xfrm>
              <a:prstGeom prst="rect">
                <a:avLst/>
              </a:prstGeom>
              <a:noFill/>
              <a:ln w="11113">
                <a:solidFill>
                  <a:srgbClr val="B469EB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18" name="Rectangle 10"/>
              <p:cNvSpPr>
                <a:spLocks noChangeArrowheads="1"/>
              </p:cNvSpPr>
              <p:nvPr/>
            </p:nvSpPr>
            <p:spPr bwMode="auto">
              <a:xfrm>
                <a:off x="2315" y="2306"/>
                <a:ext cx="1711" cy="1572"/>
              </a:xfrm>
              <a:prstGeom prst="rect">
                <a:avLst/>
              </a:prstGeom>
              <a:noFill/>
              <a:ln w="11113">
                <a:solidFill>
                  <a:srgbClr val="470F7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19" name="Rectangle 11"/>
              <p:cNvSpPr>
                <a:spLocks noChangeArrowheads="1"/>
              </p:cNvSpPr>
              <p:nvPr/>
            </p:nvSpPr>
            <p:spPr bwMode="auto">
              <a:xfrm>
                <a:off x="2321" y="553"/>
                <a:ext cx="1712" cy="1569"/>
              </a:xfrm>
              <a:prstGeom prst="rect">
                <a:avLst/>
              </a:prstGeom>
              <a:noFill/>
              <a:ln w="11113">
                <a:solidFill>
                  <a:srgbClr val="FF845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20" name="Rectangle 12"/>
              <p:cNvSpPr>
                <a:spLocks noChangeArrowheads="1"/>
              </p:cNvSpPr>
              <p:nvPr/>
            </p:nvSpPr>
            <p:spPr bwMode="auto">
              <a:xfrm>
                <a:off x="2315" y="546"/>
                <a:ext cx="1711" cy="1570"/>
              </a:xfrm>
              <a:prstGeom prst="rect">
                <a:avLst/>
              </a:prstGeom>
              <a:noFill/>
              <a:ln w="11113">
                <a:solidFill>
                  <a:srgbClr val="55000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21" name="Rectangle 13"/>
              <p:cNvSpPr>
                <a:spLocks noChangeArrowheads="1"/>
              </p:cNvSpPr>
              <p:nvPr/>
            </p:nvSpPr>
            <p:spPr bwMode="auto">
              <a:xfrm>
                <a:off x="2315" y="575"/>
                <a:ext cx="1711" cy="1541"/>
              </a:xfrm>
              <a:prstGeom prst="rect">
                <a:avLst/>
              </a:prstGeom>
              <a:noFill/>
              <a:ln w="11113">
                <a:solidFill>
                  <a:srgbClr val="55000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22" name="Rectangle 14"/>
              <p:cNvSpPr>
                <a:spLocks noChangeArrowheads="1"/>
              </p:cNvSpPr>
              <p:nvPr/>
            </p:nvSpPr>
            <p:spPr bwMode="auto">
              <a:xfrm>
                <a:off x="2416" y="774"/>
                <a:ext cx="759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6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Gluones (8)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23" name="Rectangle 15"/>
              <p:cNvSpPr>
                <a:spLocks noChangeArrowheads="1"/>
              </p:cNvSpPr>
              <p:nvPr/>
            </p:nvSpPr>
            <p:spPr bwMode="auto">
              <a:xfrm>
                <a:off x="3041" y="774"/>
                <a:ext cx="38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6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 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24" name="Rectangle 16"/>
              <p:cNvSpPr>
                <a:spLocks noChangeArrowheads="1"/>
              </p:cNvSpPr>
              <p:nvPr/>
            </p:nvSpPr>
            <p:spPr bwMode="auto">
              <a:xfrm>
                <a:off x="2492" y="1410"/>
                <a:ext cx="327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Quarks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25" name="Rectangle 17"/>
              <p:cNvSpPr>
                <a:spLocks noChangeArrowheads="1"/>
              </p:cNvSpPr>
              <p:nvPr/>
            </p:nvSpPr>
            <p:spPr bwMode="auto">
              <a:xfrm>
                <a:off x="2506" y="1810"/>
                <a:ext cx="408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Mesones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26" name="Rectangle 18"/>
              <p:cNvSpPr>
                <a:spLocks noChangeArrowheads="1"/>
              </p:cNvSpPr>
              <p:nvPr/>
            </p:nvSpPr>
            <p:spPr bwMode="auto">
              <a:xfrm>
                <a:off x="2820" y="1810"/>
                <a:ext cx="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27" name="Rectangle 19"/>
              <p:cNvSpPr>
                <a:spLocks noChangeArrowheads="1"/>
              </p:cNvSpPr>
              <p:nvPr/>
            </p:nvSpPr>
            <p:spPr bwMode="auto">
              <a:xfrm>
                <a:off x="2492" y="1908"/>
                <a:ext cx="406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Bariones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28" name="Rectangle 20"/>
              <p:cNvSpPr>
                <a:spLocks noChangeArrowheads="1"/>
              </p:cNvSpPr>
              <p:nvPr/>
            </p:nvSpPr>
            <p:spPr bwMode="auto">
              <a:xfrm>
                <a:off x="3344" y="1930"/>
                <a:ext cx="370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Núcleos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29" name="Rectangle 21"/>
              <p:cNvSpPr>
                <a:spLocks noChangeArrowheads="1"/>
              </p:cNvSpPr>
              <p:nvPr/>
            </p:nvSpPr>
            <p:spPr bwMode="auto">
              <a:xfrm>
                <a:off x="2421" y="2549"/>
                <a:ext cx="689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6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Graviton ?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0" name="Rectangle 22"/>
              <p:cNvSpPr>
                <a:spLocks noChangeArrowheads="1"/>
              </p:cNvSpPr>
              <p:nvPr/>
            </p:nvSpPr>
            <p:spPr bwMode="auto">
              <a:xfrm>
                <a:off x="3055" y="2549"/>
                <a:ext cx="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1" name="Rectangle 23"/>
              <p:cNvSpPr>
                <a:spLocks noChangeArrowheads="1"/>
              </p:cNvSpPr>
              <p:nvPr/>
            </p:nvSpPr>
            <p:spPr bwMode="auto">
              <a:xfrm>
                <a:off x="4182" y="2535"/>
                <a:ext cx="581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6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Bosones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2" name="Rectangle 24"/>
              <p:cNvSpPr>
                <a:spLocks noChangeArrowheads="1"/>
              </p:cNvSpPr>
              <p:nvPr/>
            </p:nvSpPr>
            <p:spPr bwMode="auto">
              <a:xfrm>
                <a:off x="4647" y="2535"/>
                <a:ext cx="39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6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 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3" name="Rectangle 25"/>
              <p:cNvSpPr>
                <a:spLocks noChangeArrowheads="1"/>
              </p:cNvSpPr>
              <p:nvPr/>
            </p:nvSpPr>
            <p:spPr bwMode="auto">
              <a:xfrm>
                <a:off x="4261" y="2682"/>
                <a:ext cx="345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6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(W,Z)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4" name="Rectangle 26"/>
              <p:cNvSpPr>
                <a:spLocks noChangeArrowheads="1"/>
              </p:cNvSpPr>
              <p:nvPr/>
            </p:nvSpPr>
            <p:spPr bwMode="auto">
              <a:xfrm>
                <a:off x="4576" y="2682"/>
                <a:ext cx="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5" name="Rectangle 27"/>
              <p:cNvSpPr>
                <a:spLocks noChangeArrowheads="1"/>
              </p:cNvSpPr>
              <p:nvPr/>
            </p:nvSpPr>
            <p:spPr bwMode="auto">
              <a:xfrm>
                <a:off x="4175" y="1606"/>
                <a:ext cx="35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Atomos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6" name="Rectangle 28"/>
              <p:cNvSpPr>
                <a:spLocks noChangeArrowheads="1"/>
              </p:cNvSpPr>
              <p:nvPr/>
            </p:nvSpPr>
            <p:spPr bwMode="auto">
              <a:xfrm>
                <a:off x="4439" y="1606"/>
                <a:ext cx="1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7" name="Rectangle 29"/>
              <p:cNvSpPr>
                <a:spLocks noChangeArrowheads="1"/>
              </p:cNvSpPr>
              <p:nvPr/>
            </p:nvSpPr>
            <p:spPr bwMode="auto">
              <a:xfrm>
                <a:off x="4175" y="1706"/>
                <a:ext cx="164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Luz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8" name="Rectangle 30"/>
              <p:cNvSpPr>
                <a:spLocks noChangeArrowheads="1"/>
              </p:cNvSpPr>
              <p:nvPr/>
            </p:nvSpPr>
            <p:spPr bwMode="auto">
              <a:xfrm>
                <a:off x="4381" y="1706"/>
                <a:ext cx="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39" name="Rectangle 31"/>
              <p:cNvSpPr>
                <a:spLocks noChangeArrowheads="1"/>
              </p:cNvSpPr>
              <p:nvPr/>
            </p:nvSpPr>
            <p:spPr bwMode="auto">
              <a:xfrm>
                <a:off x="4175" y="1804"/>
                <a:ext cx="373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Química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0" name="Rectangle 32"/>
              <p:cNvSpPr>
                <a:spLocks noChangeArrowheads="1"/>
              </p:cNvSpPr>
              <p:nvPr/>
            </p:nvSpPr>
            <p:spPr bwMode="auto">
              <a:xfrm>
                <a:off x="4589" y="1804"/>
                <a:ext cx="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1" name="Rectangle 33"/>
              <p:cNvSpPr>
                <a:spLocks noChangeArrowheads="1"/>
              </p:cNvSpPr>
              <p:nvPr/>
            </p:nvSpPr>
            <p:spPr bwMode="auto">
              <a:xfrm>
                <a:off x="4175" y="1903"/>
                <a:ext cx="51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Electrónica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2" name="Rectangle 34"/>
              <p:cNvSpPr>
                <a:spLocks noChangeArrowheads="1"/>
              </p:cNvSpPr>
              <p:nvPr/>
            </p:nvSpPr>
            <p:spPr bwMode="auto">
              <a:xfrm>
                <a:off x="2408" y="3433"/>
                <a:ext cx="615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Sisteme solar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3" name="Rectangle 35"/>
              <p:cNvSpPr>
                <a:spLocks noChangeArrowheads="1"/>
              </p:cNvSpPr>
              <p:nvPr/>
            </p:nvSpPr>
            <p:spPr bwMode="auto">
              <a:xfrm>
                <a:off x="2933" y="3432"/>
                <a:ext cx="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4" name="Rectangle 36"/>
              <p:cNvSpPr>
                <a:spLocks noChangeArrowheads="1"/>
              </p:cNvSpPr>
              <p:nvPr/>
            </p:nvSpPr>
            <p:spPr bwMode="auto">
              <a:xfrm>
                <a:off x="2408" y="3528"/>
                <a:ext cx="38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Galaxias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5" name="Rectangle 37"/>
              <p:cNvSpPr>
                <a:spLocks noChangeArrowheads="1"/>
              </p:cNvSpPr>
              <p:nvPr/>
            </p:nvSpPr>
            <p:spPr bwMode="auto">
              <a:xfrm>
                <a:off x="2756" y="3528"/>
                <a:ext cx="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6" name="Rectangle 38"/>
              <p:cNvSpPr>
                <a:spLocks noChangeArrowheads="1"/>
              </p:cNvSpPr>
              <p:nvPr/>
            </p:nvSpPr>
            <p:spPr bwMode="auto">
              <a:xfrm>
                <a:off x="2408" y="3628"/>
                <a:ext cx="75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Agujeros negros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7" name="Rectangle 39"/>
              <p:cNvSpPr>
                <a:spLocks noChangeArrowheads="1"/>
              </p:cNvSpPr>
              <p:nvPr/>
            </p:nvSpPr>
            <p:spPr bwMode="auto">
              <a:xfrm>
                <a:off x="4153" y="3373"/>
                <a:ext cx="76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Desintegración n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8" name="Rectangle 40"/>
              <p:cNvSpPr>
                <a:spLocks noChangeArrowheads="1"/>
              </p:cNvSpPr>
              <p:nvPr/>
            </p:nvSpPr>
            <p:spPr bwMode="auto">
              <a:xfrm>
                <a:off x="4739" y="3373"/>
                <a:ext cx="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49" name="Rectangle 41"/>
              <p:cNvSpPr>
                <a:spLocks noChangeArrowheads="1"/>
              </p:cNvSpPr>
              <p:nvPr/>
            </p:nvSpPr>
            <p:spPr bwMode="auto">
              <a:xfrm>
                <a:off x="4153" y="3473"/>
                <a:ext cx="894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Radioactividad beta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50" name="Rectangle 42"/>
              <p:cNvSpPr>
                <a:spLocks noChangeArrowheads="1"/>
              </p:cNvSpPr>
              <p:nvPr/>
            </p:nvSpPr>
            <p:spPr bwMode="auto">
              <a:xfrm>
                <a:off x="4858" y="3473"/>
                <a:ext cx="1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51" name="Rectangle 43"/>
              <p:cNvSpPr>
                <a:spLocks noChangeArrowheads="1"/>
              </p:cNvSpPr>
              <p:nvPr/>
            </p:nvSpPr>
            <p:spPr bwMode="auto">
              <a:xfrm>
                <a:off x="4153" y="3571"/>
                <a:ext cx="136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Interacciones de los neutrinos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52" name="Rectangle 44"/>
              <p:cNvSpPr>
                <a:spLocks noChangeArrowheads="1"/>
              </p:cNvSpPr>
              <p:nvPr/>
            </p:nvSpPr>
            <p:spPr bwMode="auto">
              <a:xfrm>
                <a:off x="5003" y="3571"/>
                <a:ext cx="1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53" name="Rectangle 45"/>
              <p:cNvSpPr>
                <a:spLocks noChangeArrowheads="1"/>
              </p:cNvSpPr>
              <p:nvPr/>
            </p:nvSpPr>
            <p:spPr bwMode="auto">
              <a:xfrm>
                <a:off x="4153" y="3670"/>
                <a:ext cx="715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Fusión en el sol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54" name="Rectangle 46"/>
              <p:cNvSpPr>
                <a:spLocks noChangeArrowheads="1"/>
              </p:cNvSpPr>
              <p:nvPr/>
            </p:nvSpPr>
            <p:spPr bwMode="auto">
              <a:xfrm>
                <a:off x="2316" y="546"/>
                <a:ext cx="1710" cy="71"/>
              </a:xfrm>
              <a:prstGeom prst="rect">
                <a:avLst/>
              </a:prstGeom>
              <a:solidFill>
                <a:srgbClr val="AA00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55" name="Rectangle 47"/>
              <p:cNvSpPr>
                <a:spLocks noChangeArrowheads="1"/>
              </p:cNvSpPr>
              <p:nvPr/>
            </p:nvSpPr>
            <p:spPr bwMode="auto">
              <a:xfrm>
                <a:off x="2315" y="2328"/>
                <a:ext cx="1711" cy="1550"/>
              </a:xfrm>
              <a:prstGeom prst="rect">
                <a:avLst/>
              </a:prstGeom>
              <a:noFill/>
              <a:ln w="11113">
                <a:solidFill>
                  <a:srgbClr val="470F7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56" name="Rectangle 48"/>
              <p:cNvSpPr>
                <a:spLocks noChangeArrowheads="1"/>
              </p:cNvSpPr>
              <p:nvPr/>
            </p:nvSpPr>
            <p:spPr bwMode="auto">
              <a:xfrm>
                <a:off x="4075" y="2328"/>
                <a:ext cx="1725" cy="1550"/>
              </a:xfrm>
              <a:prstGeom prst="rect">
                <a:avLst/>
              </a:prstGeom>
              <a:noFill/>
              <a:ln w="11113">
                <a:solidFill>
                  <a:srgbClr val="0027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57" name="Rectangle 49"/>
              <p:cNvSpPr>
                <a:spLocks noChangeArrowheads="1"/>
              </p:cNvSpPr>
              <p:nvPr/>
            </p:nvSpPr>
            <p:spPr bwMode="auto">
              <a:xfrm>
                <a:off x="2850" y="462"/>
                <a:ext cx="662" cy="1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58" name="Rectangle 50"/>
              <p:cNvSpPr>
                <a:spLocks noChangeArrowheads="1"/>
              </p:cNvSpPr>
              <p:nvPr/>
            </p:nvSpPr>
            <p:spPr bwMode="auto">
              <a:xfrm>
                <a:off x="2960" y="481"/>
                <a:ext cx="474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b="1" smtClean="0">
                    <a:solidFill>
                      <a:srgbClr val="AA2E00"/>
                    </a:solidFill>
                    <a:latin typeface="Helvetica" pitchFamily="34" charset="0"/>
                    <a:ea typeface="ＭＳ Ｐゴシック" pitchFamily="34" charset="-128"/>
                  </a:rPr>
                  <a:t>Fuerte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59" name="Rectangle 51"/>
              <p:cNvSpPr>
                <a:spLocks noChangeArrowheads="1"/>
              </p:cNvSpPr>
              <p:nvPr/>
            </p:nvSpPr>
            <p:spPr bwMode="auto">
              <a:xfrm>
                <a:off x="4160" y="790"/>
                <a:ext cx="383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6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Fotón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60" name="Rectangle 52"/>
              <p:cNvSpPr>
                <a:spLocks noChangeArrowheads="1"/>
              </p:cNvSpPr>
              <p:nvPr/>
            </p:nvSpPr>
            <p:spPr bwMode="auto">
              <a:xfrm>
                <a:off x="4596" y="790"/>
                <a:ext cx="1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61" name="Rectangle 53"/>
              <p:cNvSpPr>
                <a:spLocks noChangeArrowheads="1"/>
              </p:cNvSpPr>
              <p:nvPr/>
            </p:nvSpPr>
            <p:spPr bwMode="auto">
              <a:xfrm>
                <a:off x="4075" y="575"/>
                <a:ext cx="1725" cy="1541"/>
              </a:xfrm>
              <a:prstGeom prst="rect">
                <a:avLst/>
              </a:prstGeom>
              <a:noFill/>
              <a:ln w="11113">
                <a:solidFill>
                  <a:srgbClr val="098A7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62" name="Freeform 54"/>
              <p:cNvSpPr>
                <a:spLocks/>
              </p:cNvSpPr>
              <p:nvPr/>
            </p:nvSpPr>
            <p:spPr bwMode="auto">
              <a:xfrm>
                <a:off x="4073" y="546"/>
                <a:ext cx="1727" cy="78"/>
              </a:xfrm>
              <a:custGeom>
                <a:avLst/>
                <a:gdLst>
                  <a:gd name="T0" fmla="*/ 0 w 1727"/>
                  <a:gd name="T1" fmla="*/ 71 h 78"/>
                  <a:gd name="T2" fmla="*/ 2 w 1727"/>
                  <a:gd name="T3" fmla="*/ 0 h 78"/>
                  <a:gd name="T4" fmla="*/ 1727 w 1727"/>
                  <a:gd name="T5" fmla="*/ 7 h 78"/>
                  <a:gd name="T6" fmla="*/ 1726 w 1727"/>
                  <a:gd name="T7" fmla="*/ 78 h 78"/>
                  <a:gd name="T8" fmla="*/ 0 w 1727"/>
                  <a:gd name="T9" fmla="*/ 71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7"/>
                  <a:gd name="T16" fmla="*/ 0 h 78"/>
                  <a:gd name="T17" fmla="*/ 1727 w 1727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7" h="78">
                    <a:moveTo>
                      <a:pt x="0" y="71"/>
                    </a:moveTo>
                    <a:lnTo>
                      <a:pt x="2" y="0"/>
                    </a:lnTo>
                    <a:lnTo>
                      <a:pt x="1727" y="7"/>
                    </a:lnTo>
                    <a:lnTo>
                      <a:pt x="1726" y="7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98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s-E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663" name="Rectangle 55"/>
              <p:cNvSpPr>
                <a:spLocks noChangeArrowheads="1"/>
              </p:cNvSpPr>
              <p:nvPr/>
            </p:nvSpPr>
            <p:spPr bwMode="auto">
              <a:xfrm>
                <a:off x="4286" y="504"/>
                <a:ext cx="1296" cy="1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64" name="Rectangle 56"/>
              <p:cNvSpPr>
                <a:spLocks noChangeArrowheads="1"/>
              </p:cNvSpPr>
              <p:nvPr/>
            </p:nvSpPr>
            <p:spPr bwMode="auto">
              <a:xfrm>
                <a:off x="2316" y="2306"/>
                <a:ext cx="1710" cy="71"/>
              </a:xfrm>
              <a:prstGeom prst="rect">
                <a:avLst/>
              </a:prstGeom>
              <a:solidFill>
                <a:srgbClr val="771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65" name="Rectangle 57"/>
              <p:cNvSpPr>
                <a:spLocks noChangeArrowheads="1"/>
              </p:cNvSpPr>
              <p:nvPr/>
            </p:nvSpPr>
            <p:spPr bwMode="auto">
              <a:xfrm>
                <a:off x="2652" y="2244"/>
                <a:ext cx="1036" cy="1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66" name="Rectangle 58"/>
              <p:cNvSpPr>
                <a:spLocks noChangeArrowheads="1"/>
              </p:cNvSpPr>
              <p:nvPr/>
            </p:nvSpPr>
            <p:spPr bwMode="auto">
              <a:xfrm>
                <a:off x="2688" y="2256"/>
                <a:ext cx="981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b="1" smtClean="0">
                    <a:solidFill>
                      <a:srgbClr val="470F70"/>
                    </a:solidFill>
                    <a:latin typeface="Helvetica" pitchFamily="34" charset="0"/>
                    <a:ea typeface="ＭＳ Ｐゴシック" pitchFamily="34" charset="-128"/>
                  </a:rPr>
                  <a:t>Gravitacional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67" name="Rectangle 59"/>
              <p:cNvSpPr>
                <a:spLocks noChangeArrowheads="1"/>
              </p:cNvSpPr>
              <p:nvPr/>
            </p:nvSpPr>
            <p:spPr bwMode="auto">
              <a:xfrm>
                <a:off x="4075" y="2306"/>
                <a:ext cx="1725" cy="71"/>
              </a:xfrm>
              <a:prstGeom prst="rect">
                <a:avLst/>
              </a:prstGeom>
              <a:solidFill>
                <a:srgbClr val="0034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68" name="Rectangle 60"/>
              <p:cNvSpPr>
                <a:spLocks noChangeArrowheads="1"/>
              </p:cNvSpPr>
              <p:nvPr/>
            </p:nvSpPr>
            <p:spPr bwMode="auto">
              <a:xfrm>
                <a:off x="4597" y="2271"/>
                <a:ext cx="619" cy="13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69" name="Rectangle 61"/>
              <p:cNvSpPr>
                <a:spLocks noChangeArrowheads="1"/>
              </p:cNvSpPr>
              <p:nvPr/>
            </p:nvSpPr>
            <p:spPr bwMode="auto">
              <a:xfrm>
                <a:off x="4715" y="2246"/>
                <a:ext cx="380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b="1" smtClean="0">
                    <a:solidFill>
                      <a:srgbClr val="002780"/>
                    </a:solidFill>
                    <a:latin typeface="Helvetica" pitchFamily="34" charset="0"/>
                    <a:ea typeface="ＭＳ Ｐゴシック" pitchFamily="34" charset="-128"/>
                  </a:rPr>
                  <a:t>Débil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0" name="Rectangle 62"/>
              <p:cNvSpPr>
                <a:spLocks noChangeArrowheads="1"/>
              </p:cNvSpPr>
              <p:nvPr/>
            </p:nvSpPr>
            <p:spPr bwMode="auto">
              <a:xfrm>
                <a:off x="2681" y="3936"/>
                <a:ext cx="1130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500" i="1" smtClean="0">
                    <a:solidFill>
                      <a:srgbClr val="717171"/>
                    </a:solidFill>
                    <a:latin typeface="Helvetica" pitchFamily="34" charset="0"/>
                    <a:ea typeface="ＭＳ Ｐゴシック" pitchFamily="34" charset="-128"/>
                  </a:rPr>
                  <a:t>Grupo de Física Experimental de Altas Energías, U. Oviedo</a:t>
                </a:r>
                <a:endParaRPr lang="en-GB" altLang="es-ES" sz="5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1" name="Rectangle 63"/>
              <p:cNvSpPr>
                <a:spLocks noChangeArrowheads="1"/>
              </p:cNvSpPr>
              <p:nvPr/>
            </p:nvSpPr>
            <p:spPr bwMode="auto">
              <a:xfrm>
                <a:off x="4368" y="489"/>
                <a:ext cx="1294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b="1" smtClean="0">
                    <a:solidFill>
                      <a:srgbClr val="008077"/>
                    </a:solidFill>
                    <a:latin typeface="Helvetica" pitchFamily="34" charset="0"/>
                    <a:ea typeface="ＭＳ Ｐゴシック" pitchFamily="34" charset="-128"/>
                  </a:rPr>
                  <a:t>Electromagnetica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2" name="Rectangle 64"/>
              <p:cNvSpPr>
                <a:spLocks noChangeArrowheads="1"/>
              </p:cNvSpPr>
              <p:nvPr/>
            </p:nvSpPr>
            <p:spPr bwMode="auto">
              <a:xfrm>
                <a:off x="481" y="546"/>
                <a:ext cx="1710" cy="71"/>
              </a:xfrm>
              <a:prstGeom prst="rect">
                <a:avLst/>
              </a:prstGeom>
              <a:solidFill>
                <a:srgbClr val="098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73" name="Rectangle 65"/>
              <p:cNvSpPr>
                <a:spLocks noChangeArrowheads="1"/>
              </p:cNvSpPr>
              <p:nvPr/>
            </p:nvSpPr>
            <p:spPr bwMode="auto">
              <a:xfrm>
                <a:off x="696" y="881"/>
                <a:ext cx="16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Tau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4" name="Rectangle 66"/>
              <p:cNvSpPr>
                <a:spLocks noChangeArrowheads="1"/>
              </p:cNvSpPr>
              <p:nvPr/>
            </p:nvSpPr>
            <p:spPr bwMode="auto">
              <a:xfrm>
                <a:off x="618" y="1297"/>
                <a:ext cx="255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Muon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5" name="Rectangle 67"/>
              <p:cNvSpPr>
                <a:spLocks noChangeArrowheads="1"/>
              </p:cNvSpPr>
              <p:nvPr/>
            </p:nvSpPr>
            <p:spPr bwMode="auto">
              <a:xfrm>
                <a:off x="507" y="1711"/>
                <a:ext cx="37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Electron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6" name="Rectangle 68"/>
              <p:cNvSpPr>
                <a:spLocks noChangeArrowheads="1"/>
              </p:cNvSpPr>
              <p:nvPr/>
            </p:nvSpPr>
            <p:spPr bwMode="auto">
              <a:xfrm>
                <a:off x="1800" y="860"/>
                <a:ext cx="16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Tau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7" name="Rectangle 69"/>
              <p:cNvSpPr>
                <a:spLocks noChangeArrowheads="1"/>
              </p:cNvSpPr>
              <p:nvPr/>
            </p:nvSpPr>
            <p:spPr bwMode="auto">
              <a:xfrm>
                <a:off x="1800" y="945"/>
                <a:ext cx="390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Neutrino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8" name="Rectangle 70"/>
              <p:cNvSpPr>
                <a:spLocks noChangeArrowheads="1"/>
              </p:cNvSpPr>
              <p:nvPr/>
            </p:nvSpPr>
            <p:spPr bwMode="auto">
              <a:xfrm>
                <a:off x="1800" y="1282"/>
                <a:ext cx="256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Muon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79" name="Rectangle 71"/>
              <p:cNvSpPr>
                <a:spLocks noChangeArrowheads="1"/>
              </p:cNvSpPr>
              <p:nvPr/>
            </p:nvSpPr>
            <p:spPr bwMode="auto">
              <a:xfrm>
                <a:off x="1800" y="1366"/>
                <a:ext cx="390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Neutrino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80" name="Rectangle 72"/>
              <p:cNvSpPr>
                <a:spLocks noChangeArrowheads="1"/>
              </p:cNvSpPr>
              <p:nvPr/>
            </p:nvSpPr>
            <p:spPr bwMode="auto">
              <a:xfrm>
                <a:off x="1800" y="1711"/>
                <a:ext cx="380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Electron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81" name="Rectangle 73"/>
              <p:cNvSpPr>
                <a:spLocks noChangeArrowheads="1"/>
              </p:cNvSpPr>
              <p:nvPr/>
            </p:nvSpPr>
            <p:spPr bwMode="auto">
              <a:xfrm>
                <a:off x="1800" y="1797"/>
                <a:ext cx="390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Neutrino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82" name="Rectangle 74"/>
              <p:cNvSpPr>
                <a:spLocks noChangeArrowheads="1"/>
              </p:cNvSpPr>
              <p:nvPr/>
            </p:nvSpPr>
            <p:spPr bwMode="auto">
              <a:xfrm>
                <a:off x="480" y="553"/>
                <a:ext cx="1718" cy="1556"/>
              </a:xfrm>
              <a:prstGeom prst="rect">
                <a:avLst/>
              </a:prstGeom>
              <a:noFill/>
              <a:ln w="11113">
                <a:solidFill>
                  <a:srgbClr val="098A7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83" name="Rectangle 75"/>
              <p:cNvSpPr>
                <a:spLocks noChangeArrowheads="1"/>
              </p:cNvSpPr>
              <p:nvPr/>
            </p:nvSpPr>
            <p:spPr bwMode="auto">
              <a:xfrm>
                <a:off x="960" y="480"/>
                <a:ext cx="720" cy="1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84" name="Rectangle 76"/>
              <p:cNvSpPr>
                <a:spLocks noChangeArrowheads="1"/>
              </p:cNvSpPr>
              <p:nvPr/>
            </p:nvSpPr>
            <p:spPr bwMode="auto">
              <a:xfrm>
                <a:off x="1213" y="892"/>
                <a:ext cx="84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-1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85" name="Rectangle 77"/>
              <p:cNvSpPr>
                <a:spLocks noChangeArrowheads="1"/>
              </p:cNvSpPr>
              <p:nvPr/>
            </p:nvSpPr>
            <p:spPr bwMode="auto">
              <a:xfrm>
                <a:off x="1213" y="1321"/>
                <a:ext cx="84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-1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86" name="Rectangle 78"/>
              <p:cNvSpPr>
                <a:spLocks noChangeArrowheads="1"/>
              </p:cNvSpPr>
              <p:nvPr/>
            </p:nvSpPr>
            <p:spPr bwMode="auto">
              <a:xfrm>
                <a:off x="1198" y="1729"/>
                <a:ext cx="84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-1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87" name="Rectangle 79"/>
              <p:cNvSpPr>
                <a:spLocks noChangeArrowheads="1"/>
              </p:cNvSpPr>
              <p:nvPr/>
            </p:nvSpPr>
            <p:spPr bwMode="auto">
              <a:xfrm>
                <a:off x="1402" y="899"/>
                <a:ext cx="53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0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88" name="Rectangle 80"/>
              <p:cNvSpPr>
                <a:spLocks noChangeArrowheads="1"/>
              </p:cNvSpPr>
              <p:nvPr/>
            </p:nvSpPr>
            <p:spPr bwMode="auto">
              <a:xfrm>
                <a:off x="1402" y="1321"/>
                <a:ext cx="53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0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89" name="Rectangle 81"/>
              <p:cNvSpPr>
                <a:spLocks noChangeArrowheads="1"/>
              </p:cNvSpPr>
              <p:nvPr/>
            </p:nvSpPr>
            <p:spPr bwMode="auto">
              <a:xfrm>
                <a:off x="1388" y="1729"/>
                <a:ext cx="5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0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90" name="Rectangle 82"/>
              <p:cNvSpPr>
                <a:spLocks noChangeArrowheads="1"/>
              </p:cNvSpPr>
              <p:nvPr/>
            </p:nvSpPr>
            <p:spPr bwMode="auto">
              <a:xfrm>
                <a:off x="480" y="2326"/>
                <a:ext cx="1725" cy="1562"/>
              </a:xfrm>
              <a:prstGeom prst="rect">
                <a:avLst/>
              </a:prstGeom>
              <a:noFill/>
              <a:ln w="11113">
                <a:solidFill>
                  <a:srgbClr val="55000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91" name="Rectangle 83"/>
              <p:cNvSpPr>
                <a:spLocks noChangeArrowheads="1"/>
              </p:cNvSpPr>
              <p:nvPr/>
            </p:nvSpPr>
            <p:spPr bwMode="auto">
              <a:xfrm>
                <a:off x="549" y="2640"/>
                <a:ext cx="332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Bottom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92" name="Rectangle 84"/>
              <p:cNvSpPr>
                <a:spLocks noChangeArrowheads="1"/>
              </p:cNvSpPr>
              <p:nvPr/>
            </p:nvSpPr>
            <p:spPr bwMode="auto">
              <a:xfrm>
                <a:off x="534" y="3034"/>
                <a:ext cx="353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Strange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93" name="Rectangle 85"/>
              <p:cNvSpPr>
                <a:spLocks noChangeArrowheads="1"/>
              </p:cNvSpPr>
              <p:nvPr/>
            </p:nvSpPr>
            <p:spPr bwMode="auto">
              <a:xfrm>
                <a:off x="611" y="3413"/>
                <a:ext cx="261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Down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94" name="Rectangle 86"/>
              <p:cNvSpPr>
                <a:spLocks noChangeArrowheads="1"/>
              </p:cNvSpPr>
              <p:nvPr/>
            </p:nvSpPr>
            <p:spPr bwMode="auto">
              <a:xfrm>
                <a:off x="1800" y="2646"/>
                <a:ext cx="175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Top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95" name="Rectangle 87"/>
              <p:cNvSpPr>
                <a:spLocks noChangeArrowheads="1"/>
              </p:cNvSpPr>
              <p:nvPr/>
            </p:nvSpPr>
            <p:spPr bwMode="auto">
              <a:xfrm>
                <a:off x="1800" y="3076"/>
                <a:ext cx="301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Charm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96" name="Rectangle 88"/>
              <p:cNvSpPr>
                <a:spLocks noChangeArrowheads="1"/>
              </p:cNvSpPr>
              <p:nvPr/>
            </p:nvSpPr>
            <p:spPr bwMode="auto">
              <a:xfrm>
                <a:off x="1807" y="3457"/>
                <a:ext cx="127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b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Up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97" name="Rectangle 89"/>
              <p:cNvSpPr>
                <a:spLocks noChangeArrowheads="1"/>
              </p:cNvSpPr>
              <p:nvPr/>
            </p:nvSpPr>
            <p:spPr bwMode="auto">
              <a:xfrm>
                <a:off x="481" y="2305"/>
                <a:ext cx="1726" cy="71"/>
              </a:xfrm>
              <a:prstGeom prst="rect">
                <a:avLst/>
              </a:prstGeom>
              <a:solidFill>
                <a:srgbClr val="8000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698" name="Rectangle 90"/>
              <p:cNvSpPr>
                <a:spLocks noChangeArrowheads="1"/>
              </p:cNvSpPr>
              <p:nvPr/>
            </p:nvSpPr>
            <p:spPr bwMode="auto">
              <a:xfrm>
                <a:off x="1348" y="2677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2/3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699" name="Rectangle 91"/>
              <p:cNvSpPr>
                <a:spLocks noChangeArrowheads="1"/>
              </p:cNvSpPr>
              <p:nvPr/>
            </p:nvSpPr>
            <p:spPr bwMode="auto">
              <a:xfrm>
                <a:off x="1348" y="3093"/>
                <a:ext cx="131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2/3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0" name="Rectangle 92"/>
              <p:cNvSpPr>
                <a:spLocks noChangeArrowheads="1"/>
              </p:cNvSpPr>
              <p:nvPr/>
            </p:nvSpPr>
            <p:spPr bwMode="auto">
              <a:xfrm>
                <a:off x="1348" y="3480"/>
                <a:ext cx="13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2/3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1" name="Rectangle 93"/>
              <p:cNvSpPr>
                <a:spLocks noChangeArrowheads="1"/>
              </p:cNvSpPr>
              <p:nvPr/>
            </p:nvSpPr>
            <p:spPr bwMode="auto">
              <a:xfrm>
                <a:off x="1142" y="2677"/>
                <a:ext cx="162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-1/3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2" name="Rectangle 94"/>
              <p:cNvSpPr>
                <a:spLocks noChangeArrowheads="1"/>
              </p:cNvSpPr>
              <p:nvPr/>
            </p:nvSpPr>
            <p:spPr bwMode="auto">
              <a:xfrm>
                <a:off x="1142" y="3093"/>
                <a:ext cx="162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-1/3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3" name="Rectangle 95"/>
              <p:cNvSpPr>
                <a:spLocks noChangeArrowheads="1"/>
              </p:cNvSpPr>
              <p:nvPr/>
            </p:nvSpPr>
            <p:spPr bwMode="auto">
              <a:xfrm>
                <a:off x="1142" y="3480"/>
                <a:ext cx="162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1100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-1/3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4" name="Rectangle 96"/>
              <p:cNvSpPr>
                <a:spLocks noChangeArrowheads="1"/>
              </p:cNvSpPr>
              <p:nvPr/>
            </p:nvSpPr>
            <p:spPr bwMode="auto">
              <a:xfrm>
                <a:off x="769" y="3736"/>
                <a:ext cx="448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i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 cada quark: 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5" name="Rectangle 97"/>
              <p:cNvSpPr>
                <a:spLocks noChangeArrowheads="1"/>
              </p:cNvSpPr>
              <p:nvPr/>
            </p:nvSpPr>
            <p:spPr bwMode="auto">
              <a:xfrm>
                <a:off x="1169" y="3669"/>
                <a:ext cx="47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2000" smtClean="0">
                    <a:solidFill>
                      <a:srgbClr val="FF1923"/>
                    </a:solidFill>
                    <a:latin typeface="Helvetica" pitchFamily="34" charset="0"/>
                    <a:ea typeface="ＭＳ Ｐゴシック" pitchFamily="34" charset="-128"/>
                  </a:rPr>
                  <a:t> 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6" name="Rectangle 98"/>
              <p:cNvSpPr>
                <a:spLocks noChangeArrowheads="1"/>
              </p:cNvSpPr>
              <p:nvPr/>
            </p:nvSpPr>
            <p:spPr bwMode="auto">
              <a:xfrm>
                <a:off x="1212" y="3736"/>
                <a:ext cx="77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i="1" smtClean="0">
                    <a:solidFill>
                      <a:srgbClr val="FF1923"/>
                    </a:solidFill>
                    <a:latin typeface="Helvetica" pitchFamily="34" charset="0"/>
                    <a:ea typeface="ＭＳ Ｐゴシック" pitchFamily="34" charset="-128"/>
                  </a:rPr>
                  <a:t> R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7" name="Rectangle 99"/>
              <p:cNvSpPr>
                <a:spLocks noChangeArrowheads="1"/>
              </p:cNvSpPr>
              <p:nvPr/>
            </p:nvSpPr>
            <p:spPr bwMode="auto">
              <a:xfrm>
                <a:off x="1281" y="3736"/>
                <a:ext cx="64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i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,  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8" name="Rectangle 100"/>
              <p:cNvSpPr>
                <a:spLocks noChangeArrowheads="1"/>
              </p:cNvSpPr>
              <p:nvPr/>
            </p:nvSpPr>
            <p:spPr bwMode="auto">
              <a:xfrm>
                <a:off x="1338" y="3736"/>
                <a:ext cx="95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i="1" smtClean="0">
                    <a:solidFill>
                      <a:srgbClr val="0065FF"/>
                    </a:solidFill>
                    <a:latin typeface="Helvetica" pitchFamily="34" charset="0"/>
                    <a:ea typeface="ＭＳ Ｐゴシック" pitchFamily="34" charset="-128"/>
                  </a:rPr>
                  <a:t>  B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09" name="Rectangle 101"/>
              <p:cNvSpPr>
                <a:spLocks noChangeArrowheads="1"/>
              </p:cNvSpPr>
              <p:nvPr/>
            </p:nvSpPr>
            <p:spPr bwMode="auto">
              <a:xfrm>
                <a:off x="1423" y="3736"/>
                <a:ext cx="4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i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, 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10" name="Rectangle 102"/>
              <p:cNvSpPr>
                <a:spLocks noChangeArrowheads="1"/>
              </p:cNvSpPr>
              <p:nvPr/>
            </p:nvSpPr>
            <p:spPr bwMode="auto">
              <a:xfrm>
                <a:off x="1462" y="3736"/>
                <a:ext cx="125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i="1" smtClean="0">
                    <a:solidFill>
                      <a:srgbClr val="1CAA00"/>
                    </a:solidFill>
                    <a:latin typeface="Helvetica" pitchFamily="34" charset="0"/>
                    <a:ea typeface="ＭＳ Ｐゴシック" pitchFamily="34" charset="-128"/>
                  </a:rPr>
                  <a:t>   G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11" name="Rectangle 103"/>
              <p:cNvSpPr>
                <a:spLocks noChangeArrowheads="1"/>
              </p:cNvSpPr>
              <p:nvPr/>
            </p:nvSpPr>
            <p:spPr bwMode="auto">
              <a:xfrm>
                <a:off x="1573" y="3736"/>
                <a:ext cx="379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i="1" smtClean="0">
                    <a:solidFill>
                      <a:srgbClr val="000000"/>
                    </a:solidFill>
                    <a:latin typeface="Helvetica" pitchFamily="34" charset="0"/>
                    <a:ea typeface="ＭＳ Ｐゴシック" pitchFamily="34" charset="-128"/>
                  </a:rPr>
                  <a:t>   3 colores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12" name="Rectangle 104"/>
              <p:cNvSpPr>
                <a:spLocks noChangeArrowheads="1"/>
              </p:cNvSpPr>
              <p:nvPr/>
            </p:nvSpPr>
            <p:spPr bwMode="auto">
              <a:xfrm>
                <a:off x="1056" y="2248"/>
                <a:ext cx="624" cy="1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s-ES" altLang="es-ES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8713" name="Rectangle 105"/>
              <p:cNvSpPr>
                <a:spLocks noChangeArrowheads="1"/>
              </p:cNvSpPr>
              <p:nvPr/>
            </p:nvSpPr>
            <p:spPr bwMode="auto">
              <a:xfrm>
                <a:off x="1104" y="2228"/>
                <a:ext cx="53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b="1" smtClean="0">
                    <a:solidFill>
                      <a:srgbClr val="800006"/>
                    </a:solidFill>
                    <a:latin typeface="Helvetica" pitchFamily="34" charset="0"/>
                    <a:ea typeface="ＭＳ Ｐゴシック" pitchFamily="34" charset="-128"/>
                  </a:rPr>
                  <a:t>Quarks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14" name="Rectangle 106"/>
              <p:cNvSpPr>
                <a:spLocks noChangeArrowheads="1"/>
              </p:cNvSpPr>
              <p:nvPr/>
            </p:nvSpPr>
            <p:spPr bwMode="auto">
              <a:xfrm>
                <a:off x="1055" y="2448"/>
                <a:ext cx="522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smtClean="0">
                    <a:solidFill>
                      <a:srgbClr val="555555"/>
                    </a:solidFill>
                    <a:latin typeface="Helvetica" pitchFamily="34" charset="0"/>
                    <a:ea typeface="ＭＳ Ｐゴシック" pitchFamily="34" charset="-128"/>
                  </a:rPr>
                  <a:t>Carga eléctrica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15" name="Rectangle 107"/>
              <p:cNvSpPr>
                <a:spLocks noChangeArrowheads="1"/>
              </p:cNvSpPr>
              <p:nvPr/>
            </p:nvSpPr>
            <p:spPr bwMode="auto">
              <a:xfrm>
                <a:off x="1035" y="481"/>
                <a:ext cx="690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b="1" smtClean="0">
                    <a:solidFill>
                      <a:srgbClr val="098A75"/>
                    </a:solidFill>
                    <a:latin typeface="Helvetica" pitchFamily="34" charset="0"/>
                    <a:ea typeface="ＭＳ Ｐゴシック" pitchFamily="34" charset="-128"/>
                  </a:rPr>
                  <a:t>Leptones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716" name="Rectangle 108"/>
              <p:cNvSpPr>
                <a:spLocks noChangeArrowheads="1"/>
              </p:cNvSpPr>
              <p:nvPr/>
            </p:nvSpPr>
            <p:spPr bwMode="auto">
              <a:xfrm>
                <a:off x="1104" y="720"/>
                <a:ext cx="522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en-GB" altLang="es-ES" sz="900" smtClean="0">
                    <a:solidFill>
                      <a:srgbClr val="555555"/>
                    </a:solidFill>
                    <a:latin typeface="Helvetica" pitchFamily="34" charset="0"/>
                    <a:ea typeface="ＭＳ Ｐゴシック" pitchFamily="34" charset="-128"/>
                  </a:rPr>
                  <a:t>Carga eléctrica</a:t>
                </a:r>
                <a:endParaRPr lang="en-GB" altLang="es-ES" sz="2800" smtClean="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110" name="Group 110"/>
          <p:cNvGrpSpPr>
            <a:grpSpLocks/>
          </p:cNvGrpSpPr>
          <p:nvPr/>
        </p:nvGrpSpPr>
        <p:grpSpPr bwMode="auto">
          <a:xfrm>
            <a:off x="674688" y="1768475"/>
            <a:ext cx="2514600" cy="3657600"/>
            <a:chOff x="432" y="1440"/>
            <a:chExt cx="1584" cy="2304"/>
          </a:xfrm>
        </p:grpSpPr>
        <p:sp>
          <p:nvSpPr>
            <p:cNvPr id="68718" name="Rectangle 111"/>
            <p:cNvSpPr>
              <a:spLocks noChangeArrowheads="1"/>
            </p:cNvSpPr>
            <p:nvPr/>
          </p:nvSpPr>
          <p:spPr bwMode="auto">
            <a:xfrm>
              <a:off x="432" y="1440"/>
              <a:ext cx="1584" cy="768"/>
            </a:xfrm>
            <a:prstGeom prst="rect">
              <a:avLst/>
            </a:prstGeom>
            <a:solidFill>
              <a:schemeClr val="accent1">
                <a:alpha val="6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s-ES" altLang="es-ES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8719" name="Rectangle 112"/>
            <p:cNvSpPr>
              <a:spLocks noChangeArrowheads="1"/>
            </p:cNvSpPr>
            <p:nvPr/>
          </p:nvSpPr>
          <p:spPr bwMode="auto">
            <a:xfrm>
              <a:off x="432" y="3072"/>
              <a:ext cx="1584" cy="672"/>
            </a:xfrm>
            <a:prstGeom prst="rect">
              <a:avLst/>
            </a:prstGeom>
            <a:solidFill>
              <a:schemeClr val="accent1">
                <a:alpha val="6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s-ES" altLang="es-ES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8720" name="Rectangle 113"/>
            <p:cNvSpPr>
              <a:spLocks noChangeArrowheads="1"/>
            </p:cNvSpPr>
            <p:nvPr/>
          </p:nvSpPr>
          <p:spPr bwMode="auto">
            <a:xfrm>
              <a:off x="1248" y="2208"/>
              <a:ext cx="768" cy="480"/>
            </a:xfrm>
            <a:prstGeom prst="rect">
              <a:avLst/>
            </a:prstGeom>
            <a:solidFill>
              <a:schemeClr val="accent1">
                <a:alpha val="6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s-ES" altLang="es-ES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90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87043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C34CC4E-9ACF-405A-A1C4-392B580F3339}" type="slidenum">
              <a:rPr lang="es-ES" altLang="es-ES" sz="1400"/>
              <a:pPr algn="r"/>
              <a:t>50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3956639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88067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BB376DF-4337-4AC6-A604-A2CAD53A6BF0}" type="slidenum">
              <a:rPr lang="es-ES" altLang="es-ES" sz="1400"/>
              <a:pPr algn="r"/>
              <a:t>51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28723267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90115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2E48FE1-B84E-4DBA-9943-37FCCC9B7EE2}" type="slidenum">
              <a:rPr lang="es-ES" altLang="es-ES" sz="1400"/>
              <a:pPr algn="r"/>
              <a:t>52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37976654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851525"/>
          </a:xfrm>
        </p:spPr>
      </p:pic>
      <p:sp>
        <p:nvSpPr>
          <p:cNvPr id="91139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77EB991-76E6-4C6E-8C59-D84D920A5142}" type="slidenum">
              <a:rPr lang="es-ES" altLang="es-ES" sz="1400"/>
              <a:pPr algn="r"/>
              <a:t>53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3093248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niverse-review.ca/I15-14-beyond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8064500" cy="57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88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://francisthemulenews.files.wordpress.com/2009/09/dibujo20090929_solving_fernando_question_on_vacuum_polar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8894762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106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s-ES" altLang="es-ES" sz="4000"/>
              <a:t>Problemas del Modelo Estándar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125538"/>
            <a:ext cx="8785225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s-ES" sz="2400" b="1">
                <a:solidFill>
                  <a:srgbClr val="FF0000"/>
                </a:solidFill>
              </a:rPr>
              <a:t>Problema de la jerarquía</a:t>
            </a:r>
            <a:r>
              <a:rPr lang="es-ES" altLang="es-ES" sz="2400"/>
              <a:t>: masas diversas y acoplamientos diferentes (fuerza fuerte vs débil) </a:t>
            </a:r>
            <a:r>
              <a:rPr lang="es-ES" altLang="es-ES" sz="2400">
                <a:cs typeface="Arial" charset="0"/>
              </a:rPr>
              <a:t>→ Renormalización</a:t>
            </a:r>
          </a:p>
          <a:p>
            <a:pPr>
              <a:lnSpc>
                <a:spcPct val="80000"/>
              </a:lnSpc>
            </a:pPr>
            <a:r>
              <a:rPr lang="es-ES" altLang="es-ES" sz="2400">
                <a:solidFill>
                  <a:srgbClr val="FF0000"/>
                </a:solidFill>
                <a:cs typeface="Arial" charset="0"/>
              </a:rPr>
              <a:t>Materia oscura</a:t>
            </a:r>
            <a:r>
              <a:rPr lang="es-ES" altLang="es-ES" sz="2400">
                <a:cs typeface="Arial" charset="0"/>
              </a:rPr>
              <a:t> → neutrinos ? No parece…</a:t>
            </a:r>
          </a:p>
          <a:p>
            <a:pPr>
              <a:lnSpc>
                <a:spcPct val="80000"/>
              </a:lnSpc>
            </a:pPr>
            <a:r>
              <a:rPr lang="es-ES" altLang="es-ES" sz="2400">
                <a:cs typeface="Arial" charset="0"/>
              </a:rPr>
              <a:t>Modelo Higgs tiene problemas con la </a:t>
            </a:r>
            <a:r>
              <a:rPr lang="es-ES" altLang="es-ES" sz="2400">
                <a:solidFill>
                  <a:srgbClr val="FF0000"/>
                </a:solidFill>
                <a:cs typeface="Arial" charset="0"/>
              </a:rPr>
              <a:t>constante cosmológica</a:t>
            </a:r>
            <a:r>
              <a:rPr lang="es-ES" altLang="es-ES" sz="2400">
                <a:cs typeface="Arial" charset="0"/>
              </a:rPr>
              <a:t> → Expansión del Universo</a:t>
            </a:r>
          </a:p>
          <a:p>
            <a:pPr>
              <a:lnSpc>
                <a:spcPct val="80000"/>
              </a:lnSpc>
            </a:pPr>
            <a:r>
              <a:rPr lang="es-ES" altLang="es-ES" sz="2400" b="1">
                <a:solidFill>
                  <a:srgbClr val="FF0000"/>
                </a:solidFill>
              </a:rPr>
              <a:t>Unificación de fuerzas</a:t>
            </a:r>
            <a:r>
              <a:rPr lang="es-ES" altLang="es-ES" sz="2400"/>
              <a:t>…</a:t>
            </a:r>
            <a:endParaRPr lang="es-ES" altLang="es-ES" sz="240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s-ES" altLang="es-ES" sz="2400">
                <a:cs typeface="Arial" charset="0"/>
              </a:rPr>
              <a:t>Strong CP → ¿Por qué QCD no viola la simetría CP?</a:t>
            </a:r>
          </a:p>
          <a:p>
            <a:pPr>
              <a:lnSpc>
                <a:spcPct val="80000"/>
              </a:lnSpc>
            </a:pPr>
            <a:r>
              <a:rPr lang="es-ES" altLang="es-ES" sz="2400">
                <a:cs typeface="Arial" charset="0"/>
              </a:rPr>
              <a:t>Oscilaciones de neutrinos (relacionado con masa)</a:t>
            </a:r>
          </a:p>
          <a:p>
            <a:pPr>
              <a:lnSpc>
                <a:spcPct val="80000"/>
              </a:lnSpc>
            </a:pPr>
            <a:r>
              <a:rPr lang="es-ES" altLang="es-ES" sz="2400" b="1"/>
              <a:t>Demasiados parámetros libres (más de 20) : 12 masas de fermiones, matrices de mezcla de quarks y neutrinos, la masa del bosón de Higgs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El SM es simplemente eso, un modelo, más que algo fundamental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¿Por qué 3 familias/generaciones? 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¿Son los leptones/quarks subestructuras fundamentales? </a:t>
            </a:r>
          </a:p>
          <a:p>
            <a:pPr>
              <a:lnSpc>
                <a:spcPct val="80000"/>
              </a:lnSpc>
            </a:pPr>
            <a:endParaRPr lang="es-ES" altLang="es-ES" sz="2400"/>
          </a:p>
        </p:txBody>
      </p:sp>
      <p:sp>
        <p:nvSpPr>
          <p:cNvPr id="113668" name="5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389C435-80E7-4CD8-BE7A-7ABB0E36C3C1}" type="slidenum">
              <a:rPr lang="es-ES" altLang="es-ES" sz="1400"/>
              <a:pPr algn="r"/>
              <a:t>56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3468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altLang="es-ES">
                <a:solidFill>
                  <a:srgbClr val="FF0000"/>
                </a:solidFill>
              </a:rPr>
              <a:t>Modelos</a:t>
            </a:r>
            <a:r>
              <a:rPr lang="es-ES" altLang="es-ES"/>
              <a:t> Teorías SUSY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341438"/>
            <a:ext cx="8713788" cy="511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s-ES" sz="2000" u="sng"/>
              <a:t>No hay evidencia directa</a:t>
            </a:r>
            <a:r>
              <a:rPr lang="es-ES" altLang="es-ES" sz="2000"/>
              <a:t> (aun) de la existencia de supersimetría: están motivadas por posibles soluciones a varios problemas teóricos</a:t>
            </a:r>
          </a:p>
          <a:p>
            <a:pPr>
              <a:lnSpc>
                <a:spcPct val="80000"/>
              </a:lnSpc>
            </a:pPr>
            <a:r>
              <a:rPr lang="es-ES" altLang="es-ES" sz="2000"/>
              <a:t>Como no se han observado “superpartners” de las partículas del SM, la SUSY debe ser una </a:t>
            </a:r>
            <a:r>
              <a:rPr lang="es-ES" altLang="es-ES" sz="2000" b="1">
                <a:solidFill>
                  <a:srgbClr val="00CC00"/>
                </a:solidFill>
              </a:rPr>
              <a:t>simetría rota</a:t>
            </a:r>
            <a:r>
              <a:rPr lang="es-ES" altLang="es-ES" sz="2000"/>
              <a:t> (si es realmente una simetría de la naturaleza, de la variable cuantica spin) </a:t>
            </a:r>
            <a:r>
              <a:rPr lang="es-ES" altLang="es-ES" sz="2000">
                <a:cs typeface="Arial" charset="0"/>
              </a:rPr>
              <a:t>→ Superpartículas más pesadas que sus correspondientes en el SM</a:t>
            </a:r>
          </a:p>
          <a:p>
            <a:pPr>
              <a:lnSpc>
                <a:spcPct val="80000"/>
              </a:lnSpc>
            </a:pPr>
            <a:r>
              <a:rPr lang="es-ES" altLang="es-ES" sz="2000" b="1">
                <a:solidFill>
                  <a:srgbClr val="00CC00"/>
                </a:solidFill>
                <a:cs typeface="Arial" charset="0"/>
              </a:rPr>
              <a:t>Pros</a:t>
            </a:r>
            <a:r>
              <a:rPr lang="es-ES" altLang="es-ES" sz="2000">
                <a:cs typeface="Arial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s-ES" altLang="es-ES" sz="1800">
                <a:cs typeface="Arial" charset="0"/>
              </a:rPr>
              <a:t>Si la supersimetría existe en energías cercanas a la escala de TeV, permite la solución del problema de la jerarquía</a:t>
            </a:r>
          </a:p>
          <a:p>
            <a:pPr lvl="1">
              <a:lnSpc>
                <a:spcPct val="80000"/>
              </a:lnSpc>
            </a:pPr>
            <a:r>
              <a:rPr lang="es-ES" altLang="es-ES" sz="1800">
                <a:cs typeface="Arial" charset="0"/>
              </a:rPr>
              <a:t>Permite la unificación de fuerzas (S y EW) a alta energía</a:t>
            </a:r>
          </a:p>
          <a:p>
            <a:pPr lvl="1">
              <a:lnSpc>
                <a:spcPct val="80000"/>
              </a:lnSpc>
            </a:pPr>
            <a:r>
              <a:rPr lang="es-ES" altLang="es-ES" sz="1800">
                <a:cs typeface="Arial" charset="0"/>
              </a:rPr>
              <a:t>Proporciona un candidato a materia oscura: neutralino (LSP)</a:t>
            </a:r>
          </a:p>
          <a:p>
            <a:pPr lvl="1">
              <a:lnSpc>
                <a:spcPct val="80000"/>
              </a:lnSpc>
            </a:pPr>
            <a:r>
              <a:rPr lang="es-ES" altLang="es-ES" sz="1800">
                <a:cs typeface="Arial" charset="0"/>
              </a:rPr>
              <a:t>Proporciona un mecanismo natural para la EWSB</a:t>
            </a:r>
          </a:p>
          <a:p>
            <a:pPr>
              <a:lnSpc>
                <a:spcPct val="80000"/>
              </a:lnSpc>
            </a:pPr>
            <a:r>
              <a:rPr lang="es-ES" altLang="es-ES" sz="2000" b="1">
                <a:solidFill>
                  <a:srgbClr val="FF0000"/>
                </a:solidFill>
                <a:cs typeface="Arial" charset="0"/>
              </a:rPr>
              <a:t>Cons</a:t>
            </a:r>
            <a:r>
              <a:rPr lang="es-ES" altLang="es-ES" sz="2000">
                <a:cs typeface="Arial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s-ES" altLang="es-ES" sz="1800">
                <a:cs typeface="Arial" charset="0"/>
              </a:rPr>
              <a:t>Aun no han sido comprobadas experimentalmente….</a:t>
            </a:r>
          </a:p>
          <a:p>
            <a:pPr lvl="1">
              <a:lnSpc>
                <a:spcPct val="80000"/>
              </a:lnSpc>
            </a:pPr>
            <a:endParaRPr lang="es-ES" altLang="es-ES" sz="180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s-ES" altLang="es-ES" sz="2000" b="1">
                <a:solidFill>
                  <a:srgbClr val="0000FF"/>
                </a:solidFill>
                <a:cs typeface="Arial" charset="0"/>
              </a:rPr>
              <a:t>Teorías</a:t>
            </a:r>
            <a:r>
              <a:rPr lang="es-ES" altLang="es-ES" sz="2000">
                <a:cs typeface="Arial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s-ES" altLang="es-ES" sz="1800">
                <a:cs typeface="Arial" charset="0"/>
              </a:rPr>
              <a:t>Minimal Supersymetric Standard Model (MSSM)</a:t>
            </a:r>
          </a:p>
          <a:p>
            <a:pPr lvl="1">
              <a:lnSpc>
                <a:spcPct val="80000"/>
              </a:lnSpc>
            </a:pPr>
            <a:r>
              <a:rPr lang="es-ES" altLang="es-ES" sz="1800">
                <a:cs typeface="Arial" charset="0"/>
              </a:rPr>
              <a:t>Superstring Theory</a:t>
            </a:r>
          </a:p>
          <a:p>
            <a:pPr lvl="1">
              <a:lnSpc>
                <a:spcPct val="80000"/>
              </a:lnSpc>
            </a:pPr>
            <a:r>
              <a:rPr lang="es-ES" altLang="es-ES" sz="1800">
                <a:cs typeface="Arial" charset="0"/>
              </a:rPr>
              <a:t>Supergravity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1763713" y="404813"/>
            <a:ext cx="1728787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 flipV="1">
            <a:off x="1979613" y="404813"/>
            <a:ext cx="1584325" cy="1008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4214" name="7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3B6661D-CAC2-429C-A56D-74A45835AF44}" type="slidenum">
              <a:rPr lang="es-ES" altLang="es-ES" sz="1400"/>
              <a:pPr algn="r"/>
              <a:t>57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890594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2" name="Picture 6" descr="http://www.tayabeixo.org/universo/imagenes/2MASS_LSS_chart-NEW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2798763"/>
            <a:ext cx="6286500" cy="37988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m1.paperblog.com/i/164/1643830/wmap-big-bang-energia-oscura-teoria-inflacion-L-sZqL9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775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757"/>
            <a:ext cx="8229600" cy="5719287"/>
          </a:xfrm>
        </p:spPr>
      </p:pic>
    </p:spTree>
    <p:extLst>
      <p:ext uri="{BB962C8B-B14F-4D97-AF65-F5344CB8AC3E}">
        <p14:creationId xmlns:p14="http://schemas.microsoft.com/office/powerpoint/2010/main" val="116727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20 CuadroTexto"/>
          <p:cNvSpPr txBox="1">
            <a:spLocks noChangeArrowheads="1"/>
          </p:cNvSpPr>
          <p:nvPr/>
        </p:nvSpPr>
        <p:spPr bwMode="auto">
          <a:xfrm>
            <a:off x="5254625" y="3716338"/>
            <a:ext cx="390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altLang="es-ES" baseline="-25000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69635" name="19 CuadroTexto"/>
          <p:cNvSpPr txBox="1">
            <a:spLocks noChangeArrowheads="1"/>
          </p:cNvSpPr>
          <p:nvPr/>
        </p:nvSpPr>
        <p:spPr bwMode="auto">
          <a:xfrm>
            <a:off x="5302250" y="2597150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69636" name="1 CuadroTexto"/>
          <p:cNvSpPr txBox="1">
            <a:spLocks noChangeArrowheads="1"/>
          </p:cNvSpPr>
          <p:nvPr/>
        </p:nvSpPr>
        <p:spPr bwMode="auto">
          <a:xfrm>
            <a:off x="1349375" y="263683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" smtClean="0">
                <a:solidFill>
                  <a:srgbClr val="000000"/>
                </a:solidFill>
              </a:rPr>
              <a:t>u</a:t>
            </a:r>
          </a:p>
        </p:txBody>
      </p:sp>
      <p:sp>
        <p:nvSpPr>
          <p:cNvPr id="69637" name="18 CuadroTexto"/>
          <p:cNvSpPr txBox="1">
            <a:spLocks noChangeArrowheads="1"/>
          </p:cNvSpPr>
          <p:nvPr/>
        </p:nvSpPr>
        <p:spPr bwMode="auto">
          <a:xfrm>
            <a:off x="1328738" y="367030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s-ES" smtClean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69638" name="Oval 2"/>
          <p:cNvSpPr>
            <a:spLocks noChangeArrowheads="1"/>
          </p:cNvSpPr>
          <p:nvPr/>
        </p:nvSpPr>
        <p:spPr bwMode="auto">
          <a:xfrm flipV="1">
            <a:off x="6372225" y="2565400"/>
            <a:ext cx="85725" cy="698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rot="10800000"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l-GR" altLang="es-ES" sz="3600" smtClean="0">
              <a:solidFill>
                <a:srgbClr val="40979E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9639" name="Oval 3"/>
          <p:cNvSpPr>
            <a:spLocks noChangeArrowheads="1"/>
          </p:cNvSpPr>
          <p:nvPr/>
        </p:nvSpPr>
        <p:spPr bwMode="auto">
          <a:xfrm>
            <a:off x="2495550" y="2403475"/>
            <a:ext cx="276225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l-GR" altLang="es-ES" sz="3600" smtClean="0">
              <a:solidFill>
                <a:srgbClr val="40979E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9640" name="Text Box 5"/>
          <p:cNvSpPr txBox="1">
            <a:spLocks noChangeArrowheads="1"/>
          </p:cNvSpPr>
          <p:nvPr/>
        </p:nvSpPr>
        <p:spPr bwMode="auto">
          <a:xfrm>
            <a:off x="1692275" y="4437063"/>
            <a:ext cx="18716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ES" sz="3600" smtClean="0">
                <a:solidFill>
                  <a:srgbClr val="40979E"/>
                </a:solidFill>
                <a:latin typeface="Verdana" pitchFamily="34" charset="0"/>
                <a:ea typeface="ＭＳ Ｐゴシック" pitchFamily="34" charset="-128"/>
              </a:rPr>
              <a:t>quarks</a:t>
            </a:r>
          </a:p>
        </p:txBody>
      </p:sp>
      <p:sp>
        <p:nvSpPr>
          <p:cNvPr id="69641" name="Text Box 6"/>
          <p:cNvSpPr txBox="1">
            <a:spLocks noChangeArrowheads="1"/>
          </p:cNvSpPr>
          <p:nvPr/>
        </p:nvSpPr>
        <p:spPr bwMode="auto">
          <a:xfrm>
            <a:off x="5437188" y="4437063"/>
            <a:ext cx="2327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ES" sz="3600" smtClean="0">
                <a:solidFill>
                  <a:srgbClr val="40979E"/>
                </a:solidFill>
                <a:latin typeface="Verdana" pitchFamily="34" charset="0"/>
                <a:ea typeface="ＭＳ Ｐゴシック" pitchFamily="34" charset="-128"/>
              </a:rPr>
              <a:t>leptones</a:t>
            </a:r>
          </a:p>
        </p:txBody>
      </p:sp>
      <p:sp>
        <p:nvSpPr>
          <p:cNvPr id="69642" name="Oval 7"/>
          <p:cNvSpPr>
            <a:spLocks noChangeArrowheads="1"/>
          </p:cNvSpPr>
          <p:nvPr/>
        </p:nvSpPr>
        <p:spPr bwMode="auto">
          <a:xfrm flipV="1">
            <a:off x="5580063" y="2565400"/>
            <a:ext cx="69850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rot="10800000"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s-ES" altLang="es-ES" sz="900" baseline="-25000" smtClean="0">
              <a:solidFill>
                <a:srgbClr val="40979E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9643" name="Text Box 8"/>
          <p:cNvSpPr txBox="1">
            <a:spLocks noChangeArrowheads="1"/>
          </p:cNvSpPr>
          <p:nvPr/>
        </p:nvSpPr>
        <p:spPr bwMode="auto">
          <a:xfrm>
            <a:off x="5435600" y="3500438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ES" smtClean="0">
                <a:solidFill>
                  <a:srgbClr val="368086"/>
                </a:solidFill>
                <a:ea typeface="ＭＳ Ｐゴシック" pitchFamily="34" charset="-128"/>
              </a:rPr>
              <a:t>.</a:t>
            </a:r>
          </a:p>
        </p:txBody>
      </p:sp>
      <p:sp>
        <p:nvSpPr>
          <p:cNvPr id="69644" name="Text Box 9"/>
          <p:cNvSpPr txBox="1">
            <a:spLocks noChangeArrowheads="1"/>
          </p:cNvSpPr>
          <p:nvPr/>
        </p:nvSpPr>
        <p:spPr bwMode="auto">
          <a:xfrm>
            <a:off x="6227763" y="3500438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ES" smtClean="0">
                <a:solidFill>
                  <a:srgbClr val="368086"/>
                </a:solidFill>
                <a:ea typeface="ＭＳ Ｐゴシック" pitchFamily="34" charset="-128"/>
              </a:rPr>
              <a:t>.</a:t>
            </a:r>
          </a:p>
        </p:txBody>
      </p:sp>
      <p:sp>
        <p:nvSpPr>
          <p:cNvPr id="69645" name="Text Box 10"/>
          <p:cNvSpPr txBox="1">
            <a:spLocks noChangeArrowheads="1"/>
          </p:cNvSpPr>
          <p:nvPr/>
        </p:nvSpPr>
        <p:spPr bwMode="auto">
          <a:xfrm>
            <a:off x="7092950" y="3500438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ES" smtClean="0">
                <a:solidFill>
                  <a:srgbClr val="368086"/>
                </a:solidFill>
                <a:ea typeface="ＭＳ Ｐゴシック" pitchFamily="34" charset="-128"/>
              </a:rPr>
              <a:t>.</a:t>
            </a:r>
          </a:p>
        </p:txBody>
      </p:sp>
      <p:sp>
        <p:nvSpPr>
          <p:cNvPr id="69646" name="Oval 11"/>
          <p:cNvSpPr>
            <a:spLocks noChangeArrowheads="1"/>
          </p:cNvSpPr>
          <p:nvPr/>
        </p:nvSpPr>
        <p:spPr bwMode="auto">
          <a:xfrm>
            <a:off x="7237413" y="2476500"/>
            <a:ext cx="276225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l-GR" altLang="es-ES" sz="3600" smtClean="0">
              <a:solidFill>
                <a:srgbClr val="40979E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9647" name="Oval 12"/>
          <p:cNvSpPr>
            <a:spLocks noChangeArrowheads="1"/>
          </p:cNvSpPr>
          <p:nvPr/>
        </p:nvSpPr>
        <p:spPr bwMode="auto">
          <a:xfrm>
            <a:off x="3419475" y="3357563"/>
            <a:ext cx="419100" cy="449262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l-GR" altLang="es-ES" sz="3600" smtClean="0">
              <a:solidFill>
                <a:srgbClr val="40979E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9648" name="Oval 13"/>
          <p:cNvSpPr>
            <a:spLocks noChangeArrowheads="1"/>
          </p:cNvSpPr>
          <p:nvPr/>
        </p:nvSpPr>
        <p:spPr bwMode="auto">
          <a:xfrm>
            <a:off x="2555875" y="3500438"/>
            <a:ext cx="2032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l-GR" altLang="es-ES" sz="3600" smtClean="0">
              <a:solidFill>
                <a:srgbClr val="40979E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9649" name="Oval 14"/>
          <p:cNvSpPr>
            <a:spLocks noChangeArrowheads="1"/>
          </p:cNvSpPr>
          <p:nvPr/>
        </p:nvSpPr>
        <p:spPr bwMode="auto">
          <a:xfrm>
            <a:off x="1547813" y="3573463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l-GR" altLang="es-ES" sz="3600" smtClean="0">
              <a:solidFill>
                <a:srgbClr val="40979E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9650" name="Oval 15"/>
          <p:cNvSpPr>
            <a:spLocks noChangeArrowheads="1"/>
          </p:cNvSpPr>
          <p:nvPr/>
        </p:nvSpPr>
        <p:spPr bwMode="auto">
          <a:xfrm>
            <a:off x="1547813" y="2492375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l-GR" altLang="es-ES" sz="3600" smtClean="0">
              <a:solidFill>
                <a:srgbClr val="40979E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9651" name="Rectangle 16"/>
          <p:cNvSpPr>
            <a:spLocks noChangeArrowheads="1"/>
          </p:cNvSpPr>
          <p:nvPr/>
        </p:nvSpPr>
        <p:spPr bwMode="auto">
          <a:xfrm>
            <a:off x="0" y="-222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s-ES" sz="5400" smtClean="0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rPr>
              <a:t>La masa de las partículas</a:t>
            </a:r>
          </a:p>
        </p:txBody>
      </p:sp>
      <p:sp>
        <p:nvSpPr>
          <p:cNvPr id="796676" name="Oval 4"/>
          <p:cNvSpPr>
            <a:spLocks noChangeArrowheads="1"/>
          </p:cNvSpPr>
          <p:nvPr/>
        </p:nvSpPr>
        <p:spPr bwMode="auto">
          <a:xfrm>
            <a:off x="900113" y="-6624638"/>
            <a:ext cx="6767512" cy="6624638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368086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" sz="8000" smtClean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</a:rPr>
              <a:t>Top</a:t>
            </a:r>
          </a:p>
        </p:txBody>
      </p:sp>
      <p:sp>
        <p:nvSpPr>
          <p:cNvPr id="796689" name="Text Box 17"/>
          <p:cNvSpPr txBox="1">
            <a:spLocks noChangeArrowheads="1"/>
          </p:cNvSpPr>
          <p:nvPr/>
        </p:nvSpPr>
        <p:spPr bwMode="auto">
          <a:xfrm>
            <a:off x="297180" y="5566410"/>
            <a:ext cx="8572500" cy="12938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endParaRPr lang="en-US" altLang="es-ES" sz="100" dirty="0" smtClean="0">
              <a:solidFill>
                <a:srgbClr val="A50021"/>
              </a:solidFill>
              <a:ea typeface="ＭＳ Ｐゴシック" pitchFamily="34" charset="-128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La </a:t>
            </a:r>
            <a:r>
              <a:rPr lang="en-US" altLang="es-ES" sz="2400" dirty="0" err="1" smtClean="0">
                <a:solidFill>
                  <a:srgbClr val="A50021"/>
                </a:solidFill>
                <a:ea typeface="ＭＳ Ｐゴシック" pitchFamily="34" charset="-128"/>
              </a:rPr>
              <a:t>razón</a:t>
            </a:r>
            <a:r>
              <a:rPr lang="en-US" altLang="es-ES" sz="2400" smtClean="0">
                <a:solidFill>
                  <a:srgbClr val="A50021"/>
                </a:solidFill>
                <a:ea typeface="ＭＳ Ｐゴシック" pitchFamily="34" charset="-128"/>
              </a:rPr>
              <a:t> est</a:t>
            </a:r>
            <a:r>
              <a:rPr lang="es-ES" altLang="es-ES" sz="2400" dirty="0">
                <a:solidFill>
                  <a:srgbClr val="A50021"/>
                </a:solidFill>
                <a:ea typeface="ＭＳ Ｐゴシック" pitchFamily="34" charset="-128"/>
              </a:rPr>
              <a:t>á</a:t>
            </a: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 </a:t>
            </a:r>
            <a:r>
              <a:rPr lang="en-US" altLang="es-ES" sz="2400" dirty="0" err="1" smtClean="0">
                <a:solidFill>
                  <a:srgbClr val="A50021"/>
                </a:solidFill>
                <a:ea typeface="ＭＳ Ｐゴシック" pitchFamily="34" charset="-128"/>
              </a:rPr>
              <a:t>relacionada</a:t>
            </a: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 con la </a:t>
            </a:r>
            <a:r>
              <a:rPr lang="en-US" altLang="es-ES" sz="2400" dirty="0" err="1" smtClean="0">
                <a:solidFill>
                  <a:srgbClr val="A50021"/>
                </a:solidFill>
                <a:ea typeface="ＭＳ Ｐゴシック" pitchFamily="34" charset="-128"/>
              </a:rPr>
              <a:t>existencia</a:t>
            </a: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 de </a:t>
            </a:r>
            <a:r>
              <a:rPr lang="en-US" altLang="es-ES" sz="2400" dirty="0" err="1" smtClean="0">
                <a:solidFill>
                  <a:srgbClr val="A50021"/>
                </a:solidFill>
                <a:ea typeface="ＭＳ Ｐゴシック" pitchFamily="34" charset="-128"/>
              </a:rPr>
              <a:t>una</a:t>
            </a: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 </a:t>
            </a:r>
            <a:r>
              <a:rPr lang="en-US" altLang="es-ES" sz="2400" dirty="0" err="1" smtClean="0">
                <a:solidFill>
                  <a:srgbClr val="A50021"/>
                </a:solidFill>
                <a:ea typeface="ＭＳ Ｐゴシック" pitchFamily="34" charset="-128"/>
              </a:rPr>
              <a:t>nueva</a:t>
            </a: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 </a:t>
            </a:r>
            <a:r>
              <a:rPr lang="en-US" altLang="es-ES" sz="2400" dirty="0" err="1" smtClean="0">
                <a:solidFill>
                  <a:srgbClr val="A50021"/>
                </a:solidFill>
                <a:ea typeface="ＭＳ Ｐゴシック" pitchFamily="34" charset="-128"/>
              </a:rPr>
              <a:t>partícula</a:t>
            </a: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 </a:t>
            </a:r>
            <a:r>
              <a:rPr lang="en-US" altLang="es-ES" sz="2400" dirty="0" err="1" smtClean="0">
                <a:solidFill>
                  <a:srgbClr val="A50021"/>
                </a:solidFill>
                <a:ea typeface="ＭＳ Ｐゴシック" pitchFamily="34" charset="-128"/>
              </a:rPr>
              <a:t>llamada</a:t>
            </a: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 el “</a:t>
            </a:r>
            <a:r>
              <a:rPr lang="en-US" altLang="es-ES" sz="2800" b="1" dirty="0" err="1" smtClean="0">
                <a:solidFill>
                  <a:srgbClr val="A50021"/>
                </a:solidFill>
                <a:ea typeface="ＭＳ Ｐゴシック" pitchFamily="34" charset="-128"/>
              </a:rPr>
              <a:t>bosón</a:t>
            </a:r>
            <a:r>
              <a:rPr lang="en-US" altLang="es-ES" sz="2800" b="1" dirty="0" smtClean="0">
                <a:solidFill>
                  <a:srgbClr val="A50021"/>
                </a:solidFill>
                <a:ea typeface="ＭＳ Ｐゴシック" pitchFamily="34" charset="-128"/>
              </a:rPr>
              <a:t> de Higgs</a:t>
            </a:r>
            <a:r>
              <a:rPr lang="en-US" altLang="es-ES" sz="2400" dirty="0" smtClean="0">
                <a:solidFill>
                  <a:srgbClr val="A50021"/>
                </a:solidFill>
                <a:ea typeface="ＭＳ Ｐゴシック" pitchFamily="34" charset="-128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102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4833 L 0.00018 0.9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6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96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7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3.bp.blogspot.com/_fGOm2-05qws/S-yQWedf4sI/AAAAAAAAF3E/ocwRJbIKAnA/s400/Captura1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413" y="260350"/>
            <a:ext cx="5935662" cy="6192838"/>
          </a:xfrm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2700338" y="227647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b="1" dirty="0"/>
              <a:t>teóricos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4643438" y="6453188"/>
            <a:ext cx="338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b="1">
                <a:solidFill>
                  <a:schemeClr val="bg1"/>
                </a:solidFill>
              </a:rPr>
              <a:t>experimentales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25704" y="4774213"/>
            <a:ext cx="19635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b="1" dirty="0" smtClean="0">
                <a:solidFill>
                  <a:schemeClr val="bg1"/>
                </a:solidFill>
              </a:rPr>
              <a:t>experimentales</a:t>
            </a:r>
            <a:endParaRPr lang="es-ES" alt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53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 descr="_PhotoarchivePlugin_SM-Zoo_detai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6038"/>
            <a:ext cx="6738938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4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/>
            <a:fld id="{BD8F3A99-3FAB-4F65-B10C-634D9662C4B6}" type="slidenum">
              <a:rPr lang="es-ES" altLang="es-ES" sz="1400" smtClean="0">
                <a:solidFill>
                  <a:srgbClr val="000000"/>
                </a:solidFill>
              </a:rPr>
              <a:pPr algn="r" defTabSz="914400"/>
              <a:t>7</a:t>
            </a:fld>
            <a:endParaRPr lang="es-ES" altLang="es-E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Forma libre"/>
          <p:cNvSpPr/>
          <p:nvPr/>
        </p:nvSpPr>
        <p:spPr>
          <a:xfrm>
            <a:off x="1414463" y="1700213"/>
            <a:ext cx="1111250" cy="636587"/>
          </a:xfrm>
          <a:custGeom>
            <a:avLst/>
            <a:gdLst>
              <a:gd name="connsiteX0" fmla="*/ 0 w 892628"/>
              <a:gd name="connsiteY0" fmla="*/ 324282 h 635990"/>
              <a:gd name="connsiteX1" fmla="*/ 206828 w 892628"/>
              <a:gd name="connsiteY1" fmla="*/ 8596 h 635990"/>
              <a:gd name="connsiteX2" fmla="*/ 566057 w 892628"/>
              <a:gd name="connsiteY2" fmla="*/ 629082 h 635990"/>
              <a:gd name="connsiteX3" fmla="*/ 892628 w 892628"/>
              <a:gd name="connsiteY3" fmla="*/ 335168 h 63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628" h="635990">
                <a:moveTo>
                  <a:pt x="0" y="324282"/>
                </a:moveTo>
                <a:cubicBezTo>
                  <a:pt x="56242" y="141039"/>
                  <a:pt x="112485" y="-42204"/>
                  <a:pt x="206828" y="8596"/>
                </a:cubicBezTo>
                <a:cubicBezTo>
                  <a:pt x="301171" y="59396"/>
                  <a:pt x="451757" y="574653"/>
                  <a:pt x="566057" y="629082"/>
                </a:cubicBezTo>
                <a:cubicBezTo>
                  <a:pt x="680357" y="683511"/>
                  <a:pt x="823685" y="400482"/>
                  <a:pt x="892628" y="335168"/>
                </a:cubicBezTo>
              </a:path>
            </a:pathLst>
          </a:cu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683" name="2 Título"/>
          <p:cNvSpPr>
            <a:spLocks noGrp="1"/>
          </p:cNvSpPr>
          <p:nvPr>
            <p:ph type="title" idx="4294967295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r>
              <a:rPr lang="en-US" altLang="es-ES">
                <a:solidFill>
                  <a:schemeClr val="bg1"/>
                </a:solidFill>
              </a:rPr>
              <a:t>Revisitando el átomo</a:t>
            </a:r>
            <a:br>
              <a:rPr lang="en-US" altLang="es-ES">
                <a:solidFill>
                  <a:schemeClr val="bg1"/>
                </a:solidFill>
              </a:rPr>
            </a:br>
            <a:r>
              <a:rPr lang="en-US" altLang="es-ES">
                <a:solidFill>
                  <a:schemeClr val="bg1"/>
                </a:solidFill>
              </a:rPr>
              <a:t>¿Que tiene que ver el Higgs aquí?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40175" y="1360488"/>
            <a:ext cx="5075238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Wingdings"/>
              <a:buChar char=""/>
              <a:defRPr/>
            </a:pP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El </a:t>
            </a:r>
            <a:r>
              <a:rPr lang="en-US" sz="2400" kern="0" dirty="0" err="1">
                <a:solidFill>
                  <a:srgbClr val="C00000"/>
                </a:solidFill>
                <a:latin typeface="Candara" pitchFamily="34" charset="0"/>
              </a:rPr>
              <a:t>bosón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 de </a:t>
            </a:r>
            <a:r>
              <a:rPr lang="en-US" sz="3600" b="1" i="1" kern="0" dirty="0">
                <a:solidFill>
                  <a:srgbClr val="C00000"/>
                </a:solidFill>
                <a:latin typeface="Candara" pitchFamily="34" charset="0"/>
              </a:rPr>
              <a:t>Higgs</a:t>
            </a:r>
            <a:r>
              <a:rPr lang="en-US" sz="3600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Candara" pitchFamily="34" charset="0"/>
              </a:rPr>
              <a:t>explica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Candara" pitchFamily="34" charset="0"/>
              </a:rPr>
              <a:t>por</a:t>
            </a:r>
            <a:r>
              <a:rPr lang="en-US" sz="2400" b="1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Candara" pitchFamily="34" charset="0"/>
              </a:rPr>
              <a:t>qué</a:t>
            </a:r>
            <a:r>
              <a:rPr lang="en-US" sz="2400" b="1" kern="0" dirty="0">
                <a:solidFill>
                  <a:srgbClr val="C00000"/>
                </a:solidFill>
                <a:latin typeface="Candara" pitchFamily="34" charset="0"/>
              </a:rPr>
              <a:t> el </a:t>
            </a:r>
            <a:r>
              <a:rPr lang="en-US" sz="3600" b="1" kern="0" dirty="0" err="1">
                <a:solidFill>
                  <a:srgbClr val="C00000"/>
                </a:solidFill>
                <a:latin typeface="Candara" pitchFamily="34" charset="0"/>
              </a:rPr>
              <a:t>electrón</a:t>
            </a:r>
            <a:r>
              <a:rPr lang="en-US" sz="3600" b="1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Candara" pitchFamily="34" charset="0"/>
              </a:rPr>
              <a:t>tiene</a:t>
            </a:r>
            <a:r>
              <a:rPr lang="en-US" sz="2400" b="1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Candara" pitchFamily="34" charset="0"/>
              </a:rPr>
              <a:t>masa</a:t>
            </a:r>
            <a:endParaRPr lang="en-US" sz="2400" b="1" kern="0" dirty="0">
              <a:solidFill>
                <a:srgbClr val="C00000"/>
              </a:solidFill>
              <a:latin typeface="Candara" pitchFamily="34" charset="0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Wingdings"/>
              <a:buChar char=""/>
              <a:defRPr/>
            </a:pPr>
            <a:endParaRPr lang="en-US" sz="2400" kern="0" dirty="0">
              <a:solidFill>
                <a:srgbClr val="C00000"/>
              </a:solidFill>
              <a:latin typeface="Candara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C00000"/>
                </a:solidFill>
                <a:latin typeface="Candara" pitchFamily="34" charset="0"/>
                <a:sym typeface="Wingdings"/>
              </a:rPr>
              <a:t> 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El </a:t>
            </a:r>
            <a:r>
              <a:rPr lang="en-US" sz="2400" b="1" kern="0" dirty="0">
                <a:solidFill>
                  <a:srgbClr val="C00000"/>
                </a:solidFill>
                <a:latin typeface="Candara" pitchFamily="34" charset="0"/>
              </a:rPr>
              <a:t>radio del </a:t>
            </a:r>
            <a:r>
              <a:rPr lang="en-US" sz="3600" b="1" kern="0" dirty="0" err="1">
                <a:solidFill>
                  <a:srgbClr val="C00000"/>
                </a:solidFill>
                <a:latin typeface="Candara" pitchFamily="34" charset="0"/>
              </a:rPr>
              <a:t>átomo</a:t>
            </a:r>
            <a:r>
              <a:rPr lang="en-US" sz="3600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Candara" pitchFamily="34" charset="0"/>
              </a:rPr>
              <a:t>depende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 de la </a:t>
            </a:r>
            <a:r>
              <a:rPr lang="en-US" sz="2400" b="1" kern="0" dirty="0" err="1">
                <a:solidFill>
                  <a:srgbClr val="C00000"/>
                </a:solidFill>
                <a:latin typeface="Candara" pitchFamily="34" charset="0"/>
              </a:rPr>
              <a:t>masa</a:t>
            </a:r>
            <a:r>
              <a:rPr lang="en-US" sz="2400" b="1" kern="0" dirty="0">
                <a:solidFill>
                  <a:srgbClr val="C00000"/>
                </a:solidFill>
                <a:latin typeface="Candara" pitchFamily="34" charset="0"/>
              </a:rPr>
              <a:t> del </a:t>
            </a:r>
            <a:r>
              <a:rPr lang="en-US" sz="2400" b="1" kern="0" dirty="0" err="1">
                <a:solidFill>
                  <a:srgbClr val="C00000"/>
                </a:solidFill>
                <a:latin typeface="Candara" pitchFamily="34" charset="0"/>
              </a:rPr>
              <a:t>electrón</a:t>
            </a:r>
            <a:endParaRPr lang="en-US" sz="2400" kern="0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1028" name="Picture 4" descr="http://tekisuto.es/wp-content/uploads/2012/09/atom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8018" r="4636" b="3490"/>
          <a:stretch>
            <a:fillRect/>
          </a:stretch>
        </p:blipFill>
        <p:spPr bwMode="auto">
          <a:xfrm>
            <a:off x="0" y="2851150"/>
            <a:ext cx="3810000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Flecha abajo"/>
          <p:cNvSpPr/>
          <p:nvPr/>
        </p:nvSpPr>
        <p:spPr>
          <a:xfrm>
            <a:off x="5862638" y="3898900"/>
            <a:ext cx="838200" cy="84931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381000" y="1555750"/>
            <a:ext cx="1131888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Higgs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2443163" y="1811338"/>
            <a:ext cx="647700" cy="64928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FFFF"/>
                </a:solidFill>
              </a:rPr>
              <a:t>e</a:t>
            </a:r>
            <a:r>
              <a:rPr lang="en-US" sz="2800" baseline="30000" dirty="0">
                <a:solidFill>
                  <a:srgbClr val="FFFFFF"/>
                </a:solidFill>
              </a:rPr>
              <a:t>-</a:t>
            </a:r>
            <a:endParaRPr lang="en-US" sz="1200" baseline="30000" dirty="0">
              <a:solidFill>
                <a:srgbClr val="FFFFFF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940175" y="4735513"/>
            <a:ext cx="5075238" cy="2092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Si no </a:t>
            </a:r>
            <a:r>
              <a:rPr lang="en-US" sz="2400" kern="0" dirty="0" err="1">
                <a:solidFill>
                  <a:srgbClr val="C00000"/>
                </a:solidFill>
                <a:latin typeface="Candara" pitchFamily="34" charset="0"/>
              </a:rPr>
              <a:t>existiera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 el </a:t>
            </a:r>
            <a:r>
              <a:rPr lang="en-US" sz="2400" kern="0" dirty="0" err="1">
                <a:solidFill>
                  <a:srgbClr val="C00000"/>
                </a:solidFill>
                <a:latin typeface="Candara" pitchFamily="34" charset="0"/>
              </a:rPr>
              <a:t>bosón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 de Higgs </a:t>
            </a:r>
            <a:r>
              <a:rPr lang="en-US" sz="2800" b="1" kern="0" dirty="0">
                <a:solidFill>
                  <a:srgbClr val="C00000"/>
                </a:solidFill>
                <a:latin typeface="Candara" pitchFamily="34" charset="0"/>
              </a:rPr>
              <a:t>no se </a:t>
            </a:r>
            <a:r>
              <a:rPr lang="en-US" sz="2800" b="1" kern="0" dirty="0" err="1">
                <a:solidFill>
                  <a:srgbClr val="C00000"/>
                </a:solidFill>
                <a:latin typeface="Candara" pitchFamily="34" charset="0"/>
              </a:rPr>
              <a:t>formarían</a:t>
            </a:r>
            <a:r>
              <a:rPr lang="en-US" sz="2800" b="1" kern="0" dirty="0">
                <a:solidFill>
                  <a:srgbClr val="C00000"/>
                </a:solidFill>
                <a:latin typeface="Candara" pitchFamily="34" charset="0"/>
              </a:rPr>
              <a:t> los </a:t>
            </a:r>
            <a:r>
              <a:rPr lang="en-US" sz="2800" b="1" kern="0" dirty="0" err="1">
                <a:solidFill>
                  <a:srgbClr val="C00000"/>
                </a:solidFill>
                <a:latin typeface="Candara" pitchFamily="34" charset="0"/>
              </a:rPr>
              <a:t>átomos</a:t>
            </a:r>
            <a:endParaRPr lang="en-US" sz="2400" b="1" kern="0" dirty="0">
              <a:solidFill>
                <a:srgbClr val="C00000"/>
              </a:solidFill>
              <a:latin typeface="Candara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C00000"/>
              </a:solidFill>
              <a:latin typeface="Candara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Si </a:t>
            </a:r>
            <a:r>
              <a:rPr lang="en-US" sz="2400" kern="0" dirty="0" err="1">
                <a:solidFill>
                  <a:srgbClr val="C00000"/>
                </a:solidFill>
                <a:latin typeface="Candara" pitchFamily="34" charset="0"/>
              </a:rPr>
              <a:t>tuviera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Candara" pitchFamily="34" charset="0"/>
              </a:rPr>
              <a:t>otra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Candara" pitchFamily="34" charset="0"/>
              </a:rPr>
              <a:t>masa</a:t>
            </a:r>
            <a:r>
              <a:rPr lang="en-US" sz="2400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800" b="1" kern="0" dirty="0">
                <a:solidFill>
                  <a:srgbClr val="C00000"/>
                </a:solidFill>
                <a:latin typeface="Candara" pitchFamily="34" charset="0"/>
              </a:rPr>
              <a:t>los </a:t>
            </a:r>
            <a:r>
              <a:rPr lang="en-US" sz="2800" b="1" kern="0" dirty="0" err="1">
                <a:solidFill>
                  <a:srgbClr val="C00000"/>
                </a:solidFill>
                <a:latin typeface="Candara" pitchFamily="34" charset="0"/>
              </a:rPr>
              <a:t>átomos</a:t>
            </a:r>
            <a:r>
              <a:rPr lang="en-US" sz="2800" b="1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Candara" pitchFamily="34" charset="0"/>
              </a:rPr>
              <a:t>serían</a:t>
            </a:r>
            <a:r>
              <a:rPr lang="en-US" sz="2800" b="1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Candara" pitchFamily="34" charset="0"/>
              </a:rPr>
              <a:t>completamente</a:t>
            </a:r>
            <a:r>
              <a:rPr lang="en-US" sz="2800" b="1" kern="0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Candara" pitchFamily="34" charset="0"/>
              </a:rPr>
              <a:t>distintos</a:t>
            </a:r>
            <a:endParaRPr lang="en-US" sz="2400" kern="0" dirty="0">
              <a:solidFill>
                <a:srgbClr val="C00000"/>
              </a:solidFill>
              <a:latin typeface="Candara" pitchFamily="34" charset="0"/>
            </a:endParaRPr>
          </a:p>
        </p:txBody>
      </p:sp>
      <p:grpSp>
        <p:nvGrpSpPr>
          <p:cNvPr id="20" name="19 Grupo"/>
          <p:cNvGrpSpPr>
            <a:grpSpLocks/>
          </p:cNvGrpSpPr>
          <p:nvPr/>
        </p:nvGrpSpPr>
        <p:grpSpPr bwMode="auto">
          <a:xfrm>
            <a:off x="0" y="1482725"/>
            <a:ext cx="3810000" cy="5189538"/>
            <a:chOff x="0" y="1482954"/>
            <a:chExt cx="3810001" cy="5190036"/>
          </a:xfrm>
        </p:grpSpPr>
        <p:sp>
          <p:nvSpPr>
            <p:cNvPr id="18" name="17 Rectángulo"/>
            <p:cNvSpPr/>
            <p:nvPr/>
          </p:nvSpPr>
          <p:spPr>
            <a:xfrm>
              <a:off x="0" y="1482954"/>
              <a:ext cx="2443164" cy="136696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0" y="2883263"/>
              <a:ext cx="3810001" cy="3789727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9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 animBg="1"/>
      <p:bldP spid="19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507413" cy="1143000"/>
          </a:xfrm>
        </p:spPr>
        <p:txBody>
          <a:bodyPr/>
          <a:lstStyle/>
          <a:p>
            <a:r>
              <a:rPr lang="es-ES" altLang="es-ES" sz="4000">
                <a:solidFill>
                  <a:schemeClr val="bg1"/>
                </a:solidFill>
              </a:rPr>
              <a:t>¿Qué hace (hizo) el bosón de Higgs? ¿Dar masa a las partículas?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23988"/>
            <a:ext cx="8785225" cy="45259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altLang="es-ES">
                <a:solidFill>
                  <a:schemeClr val="bg1"/>
                </a:solidFill>
              </a:rPr>
              <a:t>Manifestación del campo de Higgs: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s-ES" altLang="es-ES">
                <a:solidFill>
                  <a:schemeClr val="bg1"/>
                </a:solidFill>
              </a:rPr>
              <a:t>Ejemplo de piscina de agua como campo: peces, olas, mano que agita el agua=LHC</a:t>
            </a:r>
          </a:p>
          <a:p>
            <a:pPr>
              <a:lnSpc>
                <a:spcPct val="90000"/>
              </a:lnSpc>
              <a:buFontTx/>
              <a:buBlip>
                <a:blip r:embed="rId3"/>
              </a:buBlip>
            </a:pPr>
            <a:r>
              <a:rPr lang="es-ES" altLang="es-ES">
                <a:solidFill>
                  <a:schemeClr val="bg1"/>
                </a:solidFill>
              </a:rPr>
              <a:t>La masa es una resistencia a la aceleración (o cambio de estado movimiento). F = m · a</a:t>
            </a:r>
          </a:p>
          <a:p>
            <a:pPr lvl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es-ES" altLang="es-ES">
                <a:solidFill>
                  <a:srgbClr val="FF0000"/>
                </a:solidFill>
              </a:rPr>
              <a:t>No resistencia a la velocidad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s-ES" altLang="es-ES">
                <a:solidFill>
                  <a:schemeClr val="bg1"/>
                </a:solidFill>
              </a:rPr>
              <a:t> (viscosidad, rozamiento)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itchFamily="2" charset="2"/>
              <a:buChar char="Ø"/>
            </a:pPr>
            <a:r>
              <a:rPr lang="es-ES" altLang="es-ES">
                <a:solidFill>
                  <a:schemeClr val="bg1"/>
                </a:solidFill>
              </a:rPr>
              <a:t>Ejemplo de los periodistas y el famoso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itchFamily="2" charset="2"/>
              <a:buChar char="ü"/>
            </a:pPr>
            <a:r>
              <a:rPr lang="es-ES" altLang="es-ES">
                <a:solidFill>
                  <a:schemeClr val="bg1"/>
                </a:solidFill>
              </a:rPr>
              <a:t>Ejemplo de los pares superconductores de Cooper, materiales ferromagnéticos,…</a:t>
            </a:r>
          </a:p>
          <a:p>
            <a:pPr lvl="1">
              <a:lnSpc>
                <a:spcPct val="90000"/>
              </a:lnSpc>
              <a:buClr>
                <a:srgbClr val="66FF33"/>
              </a:buClr>
              <a:buFontTx/>
              <a:buBlip>
                <a:blip r:embed="rId3"/>
              </a:buBlip>
            </a:pPr>
            <a:r>
              <a:rPr lang="es-ES" altLang="es-ES">
                <a:solidFill>
                  <a:schemeClr val="bg1"/>
                </a:solidFill>
              </a:rPr>
              <a:t>Rotura espontánea de la simetría</a:t>
            </a:r>
          </a:p>
          <a:p>
            <a:pPr lvl="2">
              <a:lnSpc>
                <a:spcPct val="90000"/>
              </a:lnSpc>
              <a:buClr>
                <a:srgbClr val="66FF33"/>
              </a:buClr>
            </a:pPr>
            <a:endParaRPr lang="es-ES" altLang="es-ES">
              <a:solidFill>
                <a:schemeClr val="bg1"/>
              </a:solidFill>
            </a:endParaRPr>
          </a:p>
        </p:txBody>
      </p:sp>
      <p:pic>
        <p:nvPicPr>
          <p:cNvPr id="33796" name="Picture 4" descr="http://images2.wikia.nocookie.net/__cb20091209002136/legenpedia/es/images/1/19/Newt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789363"/>
            <a:ext cx="1835150" cy="10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1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17190</TotalTime>
  <Words>1328</Words>
  <Application>Microsoft Office PowerPoint</Application>
  <PresentationFormat>Presentación en pantalla (4:3)</PresentationFormat>
  <Paragraphs>262</Paragraphs>
  <Slides>60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60</vt:i4>
      </vt:variant>
    </vt:vector>
  </HeadingPairs>
  <TitlesOfParts>
    <vt:vector size="73" baseType="lpstr">
      <vt:lpstr>ＭＳ Ｐゴシック</vt:lpstr>
      <vt:lpstr>Arial</vt:lpstr>
      <vt:lpstr>Calibri</vt:lpstr>
      <vt:lpstr>Candara</vt:lpstr>
      <vt:lpstr>Helvetica</vt:lpstr>
      <vt:lpstr>Symbol</vt:lpstr>
      <vt:lpstr>Times New Roman</vt:lpstr>
      <vt:lpstr>Verdana</vt:lpstr>
      <vt:lpstr>Wingdings</vt:lpstr>
      <vt:lpstr>Office Theme</vt:lpstr>
      <vt:lpstr>Black</vt:lpstr>
      <vt:lpstr>7_Black</vt:lpstr>
      <vt:lpstr>Diseño predeterminado</vt:lpstr>
      <vt:lpstr>Presentación de PowerPoint</vt:lpstr>
      <vt:lpstr>¿De qué     estamos hechos?</vt:lpstr>
      <vt:lpstr>Presentación de PowerPoint</vt:lpstr>
      <vt:lpstr>¿De qué estamos hechos?</vt:lpstr>
      <vt:lpstr>¡Una nueva tabla periódica!</vt:lpstr>
      <vt:lpstr>Presentación de PowerPoint</vt:lpstr>
      <vt:lpstr>Presentación de PowerPoint</vt:lpstr>
      <vt:lpstr>Revisitando el átomo ¿Que tiene que ver el Higgs aquí?</vt:lpstr>
      <vt:lpstr>¿Qué hace (hizo) el bosón de Higgs? ¿Dar masa a las partículas?</vt:lpstr>
      <vt:lpstr>El concepto de simetría</vt:lpstr>
      <vt:lpstr>La naturaleza está llena de cosas simétricas</vt:lpstr>
      <vt:lpstr>Construimos cosas simétricas</vt:lpstr>
      <vt:lpstr>¿Lo simétrico es aburrido?</vt:lpstr>
      <vt:lpstr>Presentación de PowerPoint</vt:lpstr>
      <vt:lpstr>Como cuando el agua se convierte en hielo</vt:lpstr>
      <vt:lpstr>Cambio de fase</vt:lpstr>
      <vt:lpstr>Presentación de PowerPoint</vt:lpstr>
      <vt:lpstr>¿Quien desarrolló esta teoría?</vt:lpstr>
      <vt:lpstr>4 de Julio de 2012</vt:lpstr>
      <vt:lpstr>El mayor descubrimiento científico de los últimos 50 años</vt:lpstr>
      <vt:lpstr>¿Hito histórico?</vt:lpstr>
      <vt:lpstr>¿Por qué no notamos la presencia del campo de Higgs?</vt:lpstr>
      <vt:lpstr>Y ahora... ¿qué?</vt:lpstr>
      <vt:lpstr>Presentación de PowerPoint</vt:lpstr>
      <vt:lpstr>Presentación de PowerPoint</vt:lpstr>
      <vt:lpstr>Presentación de PowerPoint</vt:lpstr>
      <vt:lpstr>¿Qué más hay ahí fuera?</vt:lpstr>
      <vt:lpstr>Presentación de PowerPoint</vt:lpstr>
      <vt:lpstr>Presentación de PowerPoint</vt:lpstr>
      <vt:lpstr>La materia oscura</vt:lpstr>
      <vt:lpstr>Presentación de PowerPoint</vt:lpstr>
      <vt:lpstr>Presentación de PowerPoint</vt:lpstr>
      <vt:lpstr>Presentación de PowerPoint</vt:lpstr>
      <vt:lpstr>Presentación de PowerPoint</vt:lpstr>
      <vt:lpstr>¿Por qué sólo hay materia?</vt:lpstr>
      <vt:lpstr>Presentación de PowerPoint</vt:lpstr>
      <vt:lpstr>Presentación de PowerPoint</vt:lpstr>
      <vt:lpstr>Presentación de PowerPoint</vt:lpstr>
      <vt:lpstr>Universo metaestable</vt:lpstr>
      <vt:lpstr>LHC en 2017:  ¿Qué vamos a encontrar?</vt:lpstr>
      <vt:lpstr>Presentación de PowerPoint</vt:lpstr>
      <vt:lpstr>Backup</vt:lpstr>
      <vt:lpstr>Presentación de PowerPoint</vt:lpstr>
      <vt:lpstr>¿Qué es simetrico aquí?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Problemas del Modelo Estándar</vt:lpstr>
      <vt:lpstr>Modelos Teorías SUSY</vt:lpstr>
      <vt:lpstr>Presentación de PowerPoint</vt:lpstr>
      <vt:lpstr>Presentación de PowerPoint</vt:lpstr>
      <vt:lpstr>Presentación de PowerPoint</vt:lpstr>
    </vt:vector>
  </TitlesOfParts>
  <Company>Universidad de Oviedo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Aceleradores de partículas:  el LHC</dc:title>
  <dc:creator>Santiago Folgueras</dc:creator>
  <cp:lastModifiedBy>jfernan</cp:lastModifiedBy>
  <cp:revision>219</cp:revision>
  <dcterms:created xsi:type="dcterms:W3CDTF">2010-11-13T11:55:04Z</dcterms:created>
  <dcterms:modified xsi:type="dcterms:W3CDTF">2017-05-10T16:56:29Z</dcterms:modified>
</cp:coreProperties>
</file>