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2"/>
  </p:notesMasterIdLst>
  <p:sldIdLst>
    <p:sldId id="325" r:id="rId2"/>
    <p:sldId id="337" r:id="rId3"/>
    <p:sldId id="313" r:id="rId4"/>
    <p:sldId id="327" r:id="rId5"/>
    <p:sldId id="314" r:id="rId6"/>
    <p:sldId id="310" r:id="rId7"/>
    <p:sldId id="302" r:id="rId8"/>
    <p:sldId id="304" r:id="rId9"/>
    <p:sldId id="329" r:id="rId10"/>
    <p:sldId id="305" r:id="rId11"/>
    <p:sldId id="265" r:id="rId12"/>
    <p:sldId id="336" r:id="rId13"/>
    <p:sldId id="407" r:id="rId14"/>
    <p:sldId id="332" r:id="rId15"/>
    <p:sldId id="335" r:id="rId16"/>
    <p:sldId id="338" r:id="rId17"/>
    <p:sldId id="408" r:id="rId18"/>
    <p:sldId id="409" r:id="rId19"/>
    <p:sldId id="330" r:id="rId20"/>
    <p:sldId id="331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0CA7C"/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140" y="78"/>
      </p:cViewPr>
      <p:guideLst>
        <p:guide orient="horz" pos="2153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D712E0-2CF9-42E8-9B90-B7863DDC837C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B91EE7-5EFF-4918-98DF-545F1CCF35F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51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79D4-932B-45E9-B697-8C558EE52AC2}" type="slidenum">
              <a:rPr lang="en-US" altLang="es-ES" smtClean="0">
                <a:latin typeface="Calibri" panose="020F0502020204030204" pitchFamily="34" charset="0"/>
              </a:rPr>
              <a:pPr/>
              <a:t>1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317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0210BF-479D-4C46-A978-A88A21B3B434}" type="slidenum">
              <a:rPr lang="en-US" altLang="es-ES" smtClean="0">
                <a:latin typeface="Calibri" panose="020F0502020204030204" pitchFamily="34" charset="0"/>
              </a:rPr>
              <a:pPr/>
              <a:t>11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089782-5AF3-4C25-AC3E-C4546F549AD4}" type="slidenum">
              <a:rPr lang="en-US" altLang="es-ES" smtClean="0">
                <a:latin typeface="Calibri" panose="020F0502020204030204" pitchFamily="34" charset="0"/>
              </a:rPr>
              <a:pPr/>
              <a:t>14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19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575F07-569D-48FF-9E61-E3B5D015E44E}" type="slidenum">
              <a:rPr lang="en-US" altLang="es-ES" smtClean="0">
                <a:latin typeface="Calibri" panose="020F0502020204030204" pitchFamily="34" charset="0"/>
              </a:rPr>
              <a:pPr/>
              <a:t>19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40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DE6DB6-D044-4CD6-BD34-522823C60210}" type="slidenum">
              <a:rPr lang="en-US" altLang="es-ES" smtClean="0">
                <a:latin typeface="Calibri" panose="020F0502020204030204" pitchFamily="34" charset="0"/>
              </a:rPr>
              <a:pPr/>
              <a:t>20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8DC50C2-F446-4EA7-AD42-DB6021FC44B5}" type="slidenum">
              <a:rPr lang="en-US" altLang="es-ES" smtClean="0">
                <a:latin typeface="Calibri" panose="020F0502020204030204" pitchFamily="34" charset="0"/>
              </a:rPr>
              <a:pPr/>
              <a:t>3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11200B-9666-4941-927D-DDAF4201EB62}" type="slidenum">
              <a:rPr lang="en-US" altLang="es-ES" smtClean="0">
                <a:latin typeface="Calibri" panose="020F0502020204030204" pitchFamily="34" charset="0"/>
              </a:rPr>
              <a:pPr/>
              <a:t>4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CBEDBE-F93E-4BF4-AFDA-BE77DD14D485}" type="slidenum">
              <a:rPr lang="en-US" altLang="es-ES" smtClean="0">
                <a:latin typeface="Calibri" panose="020F0502020204030204" pitchFamily="34" charset="0"/>
              </a:rPr>
              <a:pPr/>
              <a:t>5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E288C1-78C5-4321-8CE8-5C3F3A313C60}" type="slidenum">
              <a:rPr lang="en-US" altLang="es-ES" smtClean="0">
                <a:latin typeface="Calibri" panose="020F0502020204030204" pitchFamily="34" charset="0"/>
              </a:rPr>
              <a:pPr/>
              <a:t>6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2769D8A-44F0-42AA-B1D1-B0F131927E1E}" type="slidenum">
              <a:rPr lang="en-US" altLang="es-ES" smtClean="0">
                <a:latin typeface="Calibri" panose="020F0502020204030204" pitchFamily="34" charset="0"/>
              </a:rPr>
              <a:pPr/>
              <a:t>7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868649-1CAE-4315-8CB2-E6D74E6C805D}" type="slidenum">
              <a:rPr lang="en-US" altLang="es-ES" smtClean="0">
                <a:latin typeface="Calibri" panose="020F0502020204030204" pitchFamily="34" charset="0"/>
              </a:rPr>
              <a:pPr/>
              <a:t>8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6BBA6B-48BE-4E1F-AC1B-568277F29A07}" type="slidenum">
              <a:rPr lang="en-US" altLang="es-ES" smtClean="0">
                <a:latin typeface="Calibri" panose="020F0502020204030204" pitchFamily="34" charset="0"/>
              </a:rPr>
              <a:pPr/>
              <a:t>9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297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A5AC23-8017-404A-8E91-9692BABECCC1}" type="slidenum">
              <a:rPr lang="en-US" altLang="es-ES" smtClean="0">
                <a:latin typeface="Calibri" panose="020F0502020204030204" pitchFamily="34" charset="0"/>
              </a:rPr>
              <a:pPr/>
              <a:t>10</a:t>
            </a:fld>
            <a:endParaRPr lang="en-U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115BA-51ED-47F6-A2C2-930C51125FF6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736ED-8155-473C-8CA6-FCFBE5C81A68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24087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46DF4-379B-449E-95CB-DF2DD172A376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AD6A4-A19B-4FBD-92A5-878FF24ACCE4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64466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8F992-F77B-459C-B6D7-1FAC4202506B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D052-5130-4DDD-B2E6-C6E63CBD19BA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531106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6B1AA7-C25B-489D-A24D-A9164EE3250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836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7E1D-97E0-4251-876E-2E06FE91A71C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38261-2C5B-4F5D-8637-DF4341B59BD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81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361-16EE-460C-BD71-393F9BEFB17C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8417D-F05D-42DB-9062-ECBB10E0A65A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49697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27D56-B155-4A88-BCD2-EC03674C8C8B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2A593-C90D-4995-9F66-A538B69CB88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37539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BFBA8-3EA5-4700-9A95-C2B40D92AEAA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A0E25-6D60-48DA-B62A-CE41CBD1A9B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79095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C8B67-4D42-4D80-A28A-61EC3D726A58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67DC-2471-49A8-A0B1-EB88B6B5B9F2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40681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D81F4-37E0-40AA-9F7C-CBB3A0EEE68B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F1396-0B1C-4BF2-922C-0242C384E68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44907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8305A-5500-415C-8DCD-3E4F35979E9B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12735-86DD-4A1D-9800-68821F1FBF17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71790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20601-0512-41D1-812D-0F18592104C7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B69E4-DA50-4C45-8447-8AFFD2538F74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53558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title style</a:t>
            </a:r>
            <a:endParaRPr lang="en-US" altLang="es-E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text styles</a:t>
            </a:r>
          </a:p>
          <a:p>
            <a:pPr lvl="1"/>
            <a:r>
              <a:rPr lang="es-ES_tradnl" altLang="es-ES"/>
              <a:t>Second level</a:t>
            </a:r>
          </a:p>
          <a:p>
            <a:pPr lvl="2"/>
            <a:r>
              <a:rPr lang="es-ES_tradnl" altLang="es-ES"/>
              <a:t>Third level</a:t>
            </a:r>
          </a:p>
          <a:p>
            <a:pPr lvl="3"/>
            <a:r>
              <a:rPr lang="es-ES_tradnl" altLang="es-ES"/>
              <a:t>Fourth level</a:t>
            </a:r>
          </a:p>
          <a:p>
            <a:pPr lvl="4"/>
            <a:r>
              <a:rPr lang="es-ES_tradnl" altLang="es-ES"/>
              <a:t>Fifth level</a:t>
            </a:r>
            <a:endParaRPr lang="en-US" alt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50A135-3F41-48A3-B586-4267465B0843}" type="datetimeFigureOut">
              <a:rPr lang="en-US"/>
              <a:pPr>
                <a:defRPr/>
              </a:pPr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E7257C-A3B1-4EEE-87B9-A4DD8D706EA0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://twitter.com/uniovihep" TargetMode="External"/><Relationship Id="rId10" Type="http://schemas.openxmlformats.org/officeDocument/2006/relationships/image" Target="../media/image7.emf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fcc.web.cern.ch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fcc.web.cern.ch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www.google.es/url?sa=i&amp;rct=j&amp;q=&amp;esrc=s&amp;source=images&amp;cd=&amp;docid=xCK_SlkeUQRycM&amp;tbnid=AQfQaixOWZGlsM:&amp;ved=0CAUQjRw&amp;url=https://twitter.com/Desplayada&amp;ei=jbRnUtmXBoKH0AWRp4DADg&amp;bvm=bv.55123115,d.ZG4&amp;psig=AFQjCNEi_FZsr4Lxz2B8Ap8MBHV-ud8EIQ&amp;ust=138261452660637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docid=45cEso5hXm42KM&amp;tbnid=Yq1FI4kRcS_esM:&amp;ved=0CAUQjRw&amp;url=http://www.skyandtelescope.com/news/home/Beyond-the-Standard-Model-mdash-Or-Not-186338072.html&amp;ei=-16CUtD4AYKS0QXa-YDQCg&amp;bvm=bv.56146854,d.d2k&amp;psig=AFQjCNHwS4t1TTBX6qQ1zq8Z-Ch6BYaZ0g&amp;ust=1384361990436020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://www.google.es/url?sa=i&amp;rct=j&amp;q=&amp;esrc=s&amp;source=images&amp;cd=&amp;docid=zSho8GqzzrQA3M&amp;tbnid=FJW_MtbrXvkitM:&amp;ved=0CAUQjRw&amp;url=http://www.particleadventure.org/supersymmetry.html&amp;ei=r16CUra7A9KS0AXI6YHIAQ&amp;bvm=bv.56146854,d.d2k&amp;psig=AFQjCNHwS4t1TTBX6qQ1zq8Z-Ch6BYaZ0g&amp;ust=1384361990436020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10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0"/>
          <a:stretch>
            <a:fillRect/>
          </a:stretch>
        </p:blipFill>
        <p:spPr bwMode="auto">
          <a:xfrm>
            <a:off x="76200" y="815975"/>
            <a:ext cx="9013825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278726"/>
            <a:ext cx="438150" cy="4381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5489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+mn-lt"/>
              </a:rPr>
              <a:t>Grupo de Física Experimental de Altas Energías</a:t>
            </a:r>
          </a:p>
        </p:txBody>
      </p:sp>
      <p:pic>
        <p:nvPicPr>
          <p:cNvPr id="11" name="Picture 2" descr="https://twitter.com/images/resources/twitter-bird-light-bg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93" y="6144336"/>
            <a:ext cx="713664" cy="71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ternet, line, web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86" y="6284875"/>
            <a:ext cx="495337" cy="4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850640" y="6272495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+mn-lt"/>
              </a:rPr>
              <a:t>http://www.hep.uniovi.es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300480" y="6245226"/>
            <a:ext cx="170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+mn-lt"/>
              </a:rPr>
              <a:t>@</a:t>
            </a:r>
            <a:r>
              <a:rPr lang="es-ES" sz="2400" dirty="0" err="1">
                <a:latin typeface="+mn-lt"/>
              </a:rPr>
              <a:t>uniovihep</a:t>
            </a:r>
            <a:endParaRPr lang="es-ES" sz="2400" dirty="0"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43" y="6165023"/>
            <a:ext cx="612774" cy="6127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734" y="6162971"/>
            <a:ext cx="614826" cy="61482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848C747-E009-07A0-A9ED-763152D89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9590"/>
            <a:ext cx="2711705" cy="77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DC7B14-2456-AA74-BAB4-939EA68A75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9136" y="116207"/>
            <a:ext cx="1549734" cy="65917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00F5A5E-4F79-B60B-4CB2-D3486D819862}"/>
              </a:ext>
            </a:extLst>
          </p:cNvPr>
          <p:cNvSpPr txBox="1"/>
          <p:nvPr/>
        </p:nvSpPr>
        <p:spPr>
          <a:xfrm>
            <a:off x="2268071" y="325736"/>
            <a:ext cx="4607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http://ictea.uniovi.es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1987"/>
          </a:xfrm>
        </p:spPr>
        <p:txBody>
          <a:bodyPr/>
          <a:lstStyle/>
          <a:p>
            <a:r>
              <a:rPr lang="es-ES" altLang="es-ES" sz="3200" dirty="0">
                <a:solidFill>
                  <a:srgbClr val="FFC000"/>
                </a:solidFill>
              </a:rPr>
              <a:t>Análisis de datos reales del experimento CMS…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" y="3084513"/>
            <a:ext cx="4495800" cy="3502025"/>
          </a:xfrm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4283075"/>
            <a:ext cx="4516437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188" y="936625"/>
            <a:ext cx="5838825" cy="334803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>
                <a:solidFill>
                  <a:srgbClr val="FFC000"/>
                </a:solidFill>
              </a:rPr>
              <a:t>…del acelerador LHC (CERN)</a:t>
            </a:r>
            <a:endParaRPr lang="en-US" altLang="es-ES" dirty="0">
              <a:solidFill>
                <a:srgbClr val="FFC000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57200" y="6169670"/>
            <a:ext cx="5821362" cy="461665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El experimento más grande del mundo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riángulo isósceles"/>
          <p:cNvSpPr/>
          <p:nvPr/>
        </p:nvSpPr>
        <p:spPr>
          <a:xfrm rot="342235">
            <a:off x="4359297" y="5102783"/>
            <a:ext cx="2092552" cy="634238"/>
          </a:xfrm>
          <a:prstGeom prst="triangle">
            <a:avLst>
              <a:gd name="adj" fmla="val 98900"/>
            </a:avLst>
          </a:prstGeom>
          <a:solidFill>
            <a:srgbClr val="0070C0">
              <a:alpha val="14902"/>
            </a:srgbClr>
          </a:solidFill>
          <a:ln w="571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341983">
            <a:off x="4428683" y="5708579"/>
            <a:ext cx="1894115" cy="40862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</a:rPr>
              <a:t>CERN (</a:t>
            </a:r>
            <a:r>
              <a:rPr lang="es-ES" b="1" dirty="0" err="1">
                <a:solidFill>
                  <a:schemeClr val="bg1"/>
                </a:solidFill>
              </a:rPr>
              <a:t>Meyrin</a:t>
            </a:r>
            <a:r>
              <a:rPr lang="es-ES" b="1" dirty="0">
                <a:solidFill>
                  <a:schemeClr val="bg1"/>
                </a:solidFill>
              </a:rPr>
              <a:t>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 rot="774858">
            <a:off x="7952949" y="1060093"/>
            <a:ext cx="1122160" cy="71508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</a:rPr>
              <a:t>Lago </a:t>
            </a:r>
            <a:r>
              <a:rPr lang="es-ES" b="1" dirty="0" err="1">
                <a:solidFill>
                  <a:schemeClr val="bg1"/>
                </a:solidFill>
              </a:rPr>
              <a:t>Lemán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8371114" y="2764971"/>
            <a:ext cx="772886" cy="1959429"/>
          </a:xfrm>
          <a:custGeom>
            <a:avLst/>
            <a:gdLst>
              <a:gd name="connsiteX0" fmla="*/ 0 w 772886"/>
              <a:gd name="connsiteY0" fmla="*/ 0 h 1959429"/>
              <a:gd name="connsiteX1" fmla="*/ 250372 w 772886"/>
              <a:gd name="connsiteY1" fmla="*/ 0 h 1959429"/>
              <a:gd name="connsiteX2" fmla="*/ 370115 w 772886"/>
              <a:gd name="connsiteY2" fmla="*/ 87086 h 1959429"/>
              <a:gd name="connsiteX3" fmla="*/ 772886 w 772886"/>
              <a:gd name="connsiteY3" fmla="*/ 1186543 h 1959429"/>
              <a:gd name="connsiteX4" fmla="*/ 762000 w 772886"/>
              <a:gd name="connsiteY4" fmla="*/ 1959429 h 1959429"/>
              <a:gd name="connsiteX5" fmla="*/ 653143 w 772886"/>
              <a:gd name="connsiteY5" fmla="*/ 1937658 h 1959429"/>
              <a:gd name="connsiteX6" fmla="*/ 0 w 772886"/>
              <a:gd name="connsiteY6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886" h="1959429">
                <a:moveTo>
                  <a:pt x="0" y="0"/>
                </a:moveTo>
                <a:lnTo>
                  <a:pt x="250372" y="0"/>
                </a:lnTo>
                <a:lnTo>
                  <a:pt x="370115" y="87086"/>
                </a:lnTo>
                <a:lnTo>
                  <a:pt x="772886" y="1186543"/>
                </a:lnTo>
                <a:lnTo>
                  <a:pt x="762000" y="1959429"/>
                </a:lnTo>
                <a:lnTo>
                  <a:pt x="653143" y="1937658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196"/>
            </a:srgbClr>
          </a:solidFill>
          <a:ln w="571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4302207">
            <a:off x="7401459" y="3431320"/>
            <a:ext cx="1981607" cy="40862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Aerop</a:t>
            </a:r>
            <a:r>
              <a:rPr lang="es-ES" b="1" dirty="0">
                <a:solidFill>
                  <a:schemeClr val="bg1"/>
                </a:solidFill>
              </a:rPr>
              <a:t>. Ginebra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 rot="21394711">
            <a:off x="1090897" y="1933338"/>
            <a:ext cx="6913758" cy="34538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 rot="21394711">
            <a:off x="4328193" y="3818831"/>
            <a:ext cx="2265781" cy="1416262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abajo"/>
          <p:cNvSpPr/>
          <p:nvPr/>
        </p:nvSpPr>
        <p:spPr>
          <a:xfrm>
            <a:off x="4060371" y="1291722"/>
            <a:ext cx="609600" cy="51530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9549834">
            <a:off x="4379575" y="3455944"/>
            <a:ext cx="789413" cy="40862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</a:rPr>
              <a:t>SPS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ES" dirty="0">
                <a:solidFill>
                  <a:srgbClr val="FFC000"/>
                </a:solidFill>
              </a:rPr>
              <a:t>…del acelerador LHC (CERN)</a:t>
            </a:r>
            <a:endParaRPr lang="en-US" altLang="es-ES" dirty="0">
              <a:solidFill>
                <a:srgbClr val="FFC000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57200" y="6169670"/>
            <a:ext cx="5821362" cy="461665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El experimento más grande del mundo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EBB445-1E08-C2B9-7B44-40B3966ECE48}"/>
              </a:ext>
            </a:extLst>
          </p:cNvPr>
          <p:cNvSpPr txBox="1"/>
          <p:nvPr/>
        </p:nvSpPr>
        <p:spPr>
          <a:xfrm>
            <a:off x="3101787" y="2764971"/>
            <a:ext cx="285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27 km de </a:t>
            </a:r>
            <a:r>
              <a:rPr lang="en-US" b="1" dirty="0" err="1">
                <a:solidFill>
                  <a:srgbClr val="FFC000"/>
                </a:solidFill>
              </a:rPr>
              <a:t>circunferencia</a:t>
            </a:r>
            <a:endParaRPr lang="es-E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7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6" grpId="0" animBg="1"/>
      <p:bldP spid="15" grpId="0" animBg="1"/>
      <p:bldP spid="7" grpId="0" animBg="1"/>
      <p:bldP spid="17" grpId="0" animBg="1"/>
      <p:bldP spid="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2 Imagen" descr="LHC_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525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60323"/>
            <a:ext cx="9144000" cy="66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es-ES" sz="2800" kern="0" dirty="0">
                <a:solidFill>
                  <a:srgbClr val="FFC000"/>
                </a:solidFill>
              </a:rPr>
              <a:t>27 km </a:t>
            </a:r>
            <a:r>
              <a:rPr lang="es-ES" sz="2800" kern="0" dirty="0">
                <a:solidFill>
                  <a:prstClr val="black"/>
                </a:solidFill>
              </a:rPr>
              <a:t>a</a:t>
            </a:r>
            <a:r>
              <a:rPr lang="es-ES" sz="2800" kern="0" dirty="0">
                <a:solidFill>
                  <a:srgbClr val="FFC000"/>
                </a:solidFill>
              </a:rPr>
              <a:t> 99.9999% </a:t>
            </a:r>
            <a:r>
              <a:rPr lang="es-ES" sz="2800" kern="0" dirty="0">
                <a:solidFill>
                  <a:prstClr val="black"/>
                </a:solidFill>
              </a:rPr>
              <a:t>de la </a:t>
            </a:r>
            <a:r>
              <a:rPr lang="es-ES" sz="4000" kern="0" dirty="0">
                <a:solidFill>
                  <a:srgbClr val="FFC000"/>
                </a:solidFill>
              </a:rPr>
              <a:t>velocidad de la luz</a:t>
            </a:r>
            <a:r>
              <a:rPr lang="es-ES" sz="2800" kern="0" dirty="0">
                <a:solidFill>
                  <a:srgbClr val="FFC000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960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4819" name="Picture 8" descr="http://outreach.web.cern.ch/outreach/Objects/globe/Glo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113"/>
            <a:ext cx="911383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3 Título"/>
          <p:cNvSpPr txBox="1">
            <a:spLocks/>
          </p:cNvSpPr>
          <p:nvPr/>
        </p:nvSpPr>
        <p:spPr bwMode="auto">
          <a:xfrm>
            <a:off x="2327275" y="165100"/>
            <a:ext cx="6816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s-ES" altLang="es-ES" sz="4400" dirty="0"/>
              <a:t>Oportunidades en el CERN</a:t>
            </a:r>
            <a:br>
              <a:rPr lang="es-ES" altLang="es-ES" sz="4400" dirty="0"/>
            </a:br>
            <a:r>
              <a:rPr lang="es-ES" altLang="es-ES" dirty="0"/>
              <a:t>(</a:t>
            </a:r>
            <a:r>
              <a:rPr lang="es-ES" altLang="es-ES" dirty="0">
                <a:solidFill>
                  <a:srgbClr val="FFC000"/>
                </a:solidFill>
              </a:rPr>
              <a:t>http://careers.cern/students</a:t>
            </a:r>
            <a:r>
              <a:rPr lang="es-ES" altLang="es-ES" dirty="0"/>
              <a:t>)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11769" r="6879" b="15321"/>
          <a:stretch>
            <a:fillRect/>
          </a:stretch>
        </p:blipFill>
        <p:spPr bwMode="auto">
          <a:xfrm>
            <a:off x="11113" y="1871663"/>
            <a:ext cx="4694237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11768" r="8710" b="15469"/>
          <a:stretch>
            <a:fillRect/>
          </a:stretch>
        </p:blipFill>
        <p:spPr bwMode="auto">
          <a:xfrm>
            <a:off x="4705350" y="1871663"/>
            <a:ext cx="44386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1768" r="8708" b="56033"/>
          <a:stretch>
            <a:fillRect/>
          </a:stretch>
        </p:blipFill>
        <p:spPr bwMode="auto">
          <a:xfrm>
            <a:off x="22225" y="4924425"/>
            <a:ext cx="63246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98438" y="2898775"/>
            <a:ext cx="4387850" cy="935038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34825" name="Picture 10" descr="http://outreach.web.cern.ch/outreach/expos/img/exp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4921250"/>
            <a:ext cx="2568575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/>
          <p:cNvSpPr/>
          <p:nvPr/>
        </p:nvSpPr>
        <p:spPr>
          <a:xfrm>
            <a:off x="4705350" y="2890838"/>
            <a:ext cx="4386263" cy="48895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4827" name="CuadroTexto 6"/>
          <p:cNvSpPr txBox="1">
            <a:spLocks noChangeArrowheads="1"/>
          </p:cNvSpPr>
          <p:nvPr/>
        </p:nvSpPr>
        <p:spPr bwMode="auto">
          <a:xfrm>
            <a:off x="715963" y="3933825"/>
            <a:ext cx="303212" cy="138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chemeClr val="accent1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34828" name="CuadroTexto 13"/>
          <p:cNvSpPr txBox="1">
            <a:spLocks noChangeArrowheads="1"/>
          </p:cNvSpPr>
          <p:nvPr/>
        </p:nvSpPr>
        <p:spPr bwMode="auto">
          <a:xfrm>
            <a:off x="520700" y="4616450"/>
            <a:ext cx="301625" cy="139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chemeClr val="accent1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34829" name="CuadroTexto 14"/>
          <p:cNvSpPr txBox="1">
            <a:spLocks noChangeArrowheads="1"/>
          </p:cNvSpPr>
          <p:nvPr/>
        </p:nvSpPr>
        <p:spPr bwMode="auto">
          <a:xfrm>
            <a:off x="5265738" y="3963988"/>
            <a:ext cx="303212" cy="138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chemeClr val="accent1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34830" name="CuadroTexto 15"/>
          <p:cNvSpPr txBox="1">
            <a:spLocks noChangeArrowheads="1"/>
          </p:cNvSpPr>
          <p:nvPr/>
        </p:nvSpPr>
        <p:spPr bwMode="auto">
          <a:xfrm>
            <a:off x="5265738" y="4616450"/>
            <a:ext cx="303212" cy="139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chemeClr val="accent1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34831" name="CuadroTexto 16"/>
          <p:cNvSpPr txBox="1">
            <a:spLocks noChangeArrowheads="1"/>
          </p:cNvSpPr>
          <p:nvPr/>
        </p:nvSpPr>
        <p:spPr bwMode="auto">
          <a:xfrm>
            <a:off x="2452688" y="3963988"/>
            <a:ext cx="303212" cy="138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rgbClr val="B0CA7C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34832" name="CuadroTexto 18"/>
          <p:cNvSpPr txBox="1">
            <a:spLocks noChangeArrowheads="1"/>
          </p:cNvSpPr>
          <p:nvPr/>
        </p:nvSpPr>
        <p:spPr bwMode="auto">
          <a:xfrm>
            <a:off x="2170113" y="4613275"/>
            <a:ext cx="303212" cy="138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rgbClr val="B0CA7C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34833" name="CuadroTexto 19"/>
          <p:cNvSpPr txBox="1">
            <a:spLocks noChangeArrowheads="1"/>
          </p:cNvSpPr>
          <p:nvPr/>
        </p:nvSpPr>
        <p:spPr bwMode="auto">
          <a:xfrm>
            <a:off x="7029450" y="3959225"/>
            <a:ext cx="303213" cy="138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rgbClr val="B0CA7C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34834" name="CuadroTexto 20"/>
          <p:cNvSpPr txBox="1">
            <a:spLocks noChangeArrowheads="1"/>
          </p:cNvSpPr>
          <p:nvPr/>
        </p:nvSpPr>
        <p:spPr bwMode="auto">
          <a:xfrm>
            <a:off x="6934200" y="4603750"/>
            <a:ext cx="303213" cy="138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900" b="1">
                <a:solidFill>
                  <a:srgbClr val="B0CA7C"/>
                </a:solidFill>
                <a:latin typeface="Arial" panose="020B0604020202020204" pitchFamily="34" charset="0"/>
              </a:rPr>
              <a:t>2014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BE09B8-C652-62AE-DAD2-59F26949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1440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LHC: 2021-2041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830232" y="2738220"/>
            <a:ext cx="20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14TeV</a:t>
            </a:r>
          </a:p>
        </p:txBody>
      </p:sp>
      <p:sp>
        <p:nvSpPr>
          <p:cNvPr id="7" name="Flecha derecha 6"/>
          <p:cNvSpPr/>
          <p:nvPr/>
        </p:nvSpPr>
        <p:spPr>
          <a:xfrm rot="5400000" flipH="1">
            <a:off x="4365914" y="2869022"/>
            <a:ext cx="386573" cy="457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derecha 7"/>
          <p:cNvSpPr/>
          <p:nvPr/>
        </p:nvSpPr>
        <p:spPr>
          <a:xfrm>
            <a:off x="6348761" y="2378927"/>
            <a:ext cx="669073" cy="319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78C135-96BC-6166-1A2A-0DDC2F50A880}"/>
              </a:ext>
            </a:extLst>
          </p:cNvPr>
          <p:cNvSpPr txBox="1"/>
          <p:nvPr/>
        </p:nvSpPr>
        <p:spPr>
          <a:xfrm>
            <a:off x="3056094" y="1895537"/>
            <a:ext cx="20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13.6TeV</a:t>
            </a:r>
          </a:p>
        </p:txBody>
      </p:sp>
    </p:spTree>
    <p:extLst>
      <p:ext uri="{BB962C8B-B14F-4D97-AF65-F5344CB8AC3E}">
        <p14:creationId xmlns:p14="http://schemas.microsoft.com/office/powerpoint/2010/main" val="41113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9F3E7-6382-68C7-DADE-C60BED57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931"/>
            <a:ext cx="8229600" cy="666656"/>
          </a:xfrm>
        </p:spPr>
        <p:txBody>
          <a:bodyPr/>
          <a:lstStyle/>
          <a:p>
            <a:r>
              <a:rPr lang="en-US" b="0" i="0" dirty="0">
                <a:effectLst/>
                <a:latin typeface="sourcesans-regular"/>
              </a:rPr>
              <a:t>The </a:t>
            </a:r>
            <a:r>
              <a:rPr lang="en-US" b="0" i="0" u="sng" dirty="0">
                <a:effectLst/>
                <a:latin typeface="sourcesans-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Future Circular Collider (FCC)</a:t>
            </a:r>
            <a:r>
              <a:rPr lang="en-US" dirty="0"/>
              <a:t> </a:t>
            </a:r>
            <a:endParaRPr lang="es-ES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69C86EC-36FA-6347-580F-8C524AC55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047" y="858820"/>
            <a:ext cx="8570257" cy="59991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03B89C1-080E-E9E4-9DAF-DE13EC4CAD6A}"/>
              </a:ext>
            </a:extLst>
          </p:cNvPr>
          <p:cNvSpPr txBox="1"/>
          <p:nvPr/>
        </p:nvSpPr>
        <p:spPr>
          <a:xfrm>
            <a:off x="457200" y="1213110"/>
            <a:ext cx="8355104" cy="5722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75"/>
              </a:lnSpc>
              <a:spcBef>
                <a:spcPts val="1500"/>
              </a:spcBef>
              <a:spcAft>
                <a:spcPts val="750"/>
              </a:spcAft>
              <a:buNone/>
            </a:pPr>
            <a:r>
              <a:rPr lang="en-US" b="1" i="0" dirty="0">
                <a:solidFill>
                  <a:schemeClr val="bg2"/>
                </a:solidFill>
                <a:effectLst/>
                <a:latin typeface="opensans-bold"/>
              </a:rPr>
              <a:t>Tunnel</a:t>
            </a: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bold"/>
              </a:rPr>
              <a:t> 90.7 km</a:t>
            </a:r>
            <a:r>
              <a:rPr lang="en-US" b="1" i="0" dirty="0">
                <a:effectLst/>
                <a:latin typeface="sourcesans-regular"/>
              </a:rPr>
              <a:t> circumference, collisions @ 100 TeV </a:t>
            </a: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bold"/>
              </a:rPr>
              <a:t> 180 – 400 m</a:t>
            </a:r>
            <a:r>
              <a:rPr lang="en-US" b="1" i="0" dirty="0">
                <a:effectLst/>
                <a:latin typeface="sourcesans-regular"/>
              </a:rPr>
              <a:t> depths for access shafts, 16.4 Million </a:t>
            </a:r>
            <a:r>
              <a:rPr lang="en-US" b="1" i="0" dirty="0" err="1">
                <a:effectLst/>
                <a:latin typeface="sourcesans-regular"/>
              </a:rPr>
              <a:t>tonnes</a:t>
            </a:r>
            <a:r>
              <a:rPr lang="en-US" b="1" i="0" dirty="0">
                <a:effectLst/>
                <a:latin typeface="sourcesans-regular"/>
              </a:rPr>
              <a:t> of excavated material </a:t>
            </a: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bold"/>
              </a:rPr>
              <a:t> 8 surface sites</a:t>
            </a:r>
            <a:r>
              <a:rPr lang="en-US" b="1" i="0" dirty="0">
                <a:effectLst/>
                <a:latin typeface="sourcesans-regular"/>
              </a:rPr>
              <a:t> (7 in France, 1 in Switzerland)</a:t>
            </a:r>
          </a:p>
          <a:p>
            <a:pPr algn="l">
              <a:lnSpc>
                <a:spcPts val="2175"/>
              </a:lnSpc>
              <a:spcBef>
                <a:spcPts val="1500"/>
              </a:spcBef>
              <a:spcAft>
                <a:spcPts val="750"/>
              </a:spcAft>
              <a:buNone/>
            </a:pPr>
            <a:endParaRPr lang="en-US" b="1" i="0" dirty="0">
              <a:effectLst/>
              <a:latin typeface="opensans-bold"/>
            </a:endParaRPr>
          </a:p>
          <a:p>
            <a:pPr algn="l">
              <a:lnSpc>
                <a:spcPts val="2175"/>
              </a:lnSpc>
              <a:spcBef>
                <a:spcPts val="1500"/>
              </a:spcBef>
              <a:spcAft>
                <a:spcPts val="750"/>
              </a:spcAft>
              <a:buNone/>
            </a:pPr>
            <a:endParaRPr lang="en-US" b="1" dirty="0">
              <a:latin typeface="opensans-bold"/>
            </a:endParaRPr>
          </a:p>
          <a:p>
            <a:pPr algn="l">
              <a:lnSpc>
                <a:spcPts val="2175"/>
              </a:lnSpc>
              <a:spcBef>
                <a:spcPts val="1500"/>
              </a:spcBef>
              <a:spcAft>
                <a:spcPts val="750"/>
              </a:spcAft>
              <a:buNone/>
            </a:pPr>
            <a:r>
              <a:rPr lang="en-US" b="1" i="0" dirty="0">
                <a:solidFill>
                  <a:srgbClr val="FF0000"/>
                </a:solidFill>
                <a:effectLst/>
                <a:latin typeface="opensans-bold"/>
              </a:rPr>
              <a:t>Two stages</a:t>
            </a: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bold"/>
              </a:rPr>
              <a:t>FCC-ee</a:t>
            </a:r>
            <a:r>
              <a:rPr lang="en-US" b="1" i="0" dirty="0">
                <a:effectLst/>
                <a:latin typeface="sourcesans-regular"/>
              </a:rPr>
              <a:t> (precision measurements) about 15 years from the </a:t>
            </a:r>
            <a:r>
              <a:rPr lang="en-US" b="1" i="0" dirty="0">
                <a:effectLst/>
                <a:latin typeface="sourcesans-bold"/>
              </a:rPr>
              <a:t>late 2040s</a:t>
            </a:r>
            <a:endParaRPr lang="en-US" b="1" i="0" dirty="0">
              <a:effectLst/>
              <a:latin typeface="sourcesans-regular"/>
            </a:endParaRP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bold"/>
              </a:rPr>
              <a:t>FCC-</a:t>
            </a:r>
            <a:r>
              <a:rPr lang="en-US" b="1" i="0" dirty="0" err="1">
                <a:effectLst/>
                <a:latin typeface="sourcesans-bold"/>
              </a:rPr>
              <a:t>hh</a:t>
            </a:r>
            <a:r>
              <a:rPr lang="en-US" b="1" i="0" dirty="0">
                <a:effectLst/>
                <a:latin typeface="sourcesans-regular"/>
              </a:rPr>
              <a:t> (high energy) about 25 years from the </a:t>
            </a:r>
            <a:r>
              <a:rPr lang="en-US" b="1" i="0" dirty="0">
                <a:effectLst/>
                <a:latin typeface="sourcesans-bold"/>
              </a:rPr>
              <a:t>2070s</a:t>
            </a:r>
            <a:endParaRPr lang="en-US" b="1" i="0" dirty="0">
              <a:effectLst/>
              <a:latin typeface="sourcesans-regular"/>
            </a:endParaRPr>
          </a:p>
          <a:p>
            <a:pPr algn="l">
              <a:lnSpc>
                <a:spcPts val="2175"/>
              </a:lnSpc>
              <a:spcBef>
                <a:spcPts val="1500"/>
              </a:spcBef>
              <a:spcAft>
                <a:spcPts val="750"/>
              </a:spcAft>
              <a:buNone/>
            </a:pPr>
            <a:r>
              <a:rPr lang="en-US" b="1" i="0" dirty="0">
                <a:solidFill>
                  <a:srgbClr val="7030A0"/>
                </a:solidFill>
                <a:effectLst/>
                <a:latin typeface="opensans-bold"/>
              </a:rPr>
              <a:t>Costs/benefits</a:t>
            </a: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bold"/>
              </a:rPr>
              <a:t>15 billion CHF</a:t>
            </a:r>
            <a:r>
              <a:rPr lang="en-US" b="1" i="0" dirty="0">
                <a:effectLst/>
                <a:latin typeface="sourcesans-regular"/>
              </a:rPr>
              <a:t>, spread over about </a:t>
            </a:r>
            <a:r>
              <a:rPr lang="en-US" b="1" i="0" dirty="0">
                <a:effectLst/>
                <a:latin typeface="sourcesans-bold"/>
              </a:rPr>
              <a:t>12 years</a:t>
            </a:r>
            <a:r>
              <a:rPr lang="en-US" b="1" i="0" dirty="0">
                <a:effectLst/>
                <a:latin typeface="sourcesans-regular"/>
              </a:rPr>
              <a:t> for FCC-ee with four experiments</a:t>
            </a: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bold"/>
              </a:rPr>
              <a:t>Positive</a:t>
            </a:r>
            <a:r>
              <a:rPr lang="en-US" b="1" i="0" dirty="0">
                <a:effectLst/>
                <a:latin typeface="sourcesans-regular"/>
              </a:rPr>
              <a:t> socio-economic benefit–cost ratio</a:t>
            </a:r>
          </a:p>
          <a:p>
            <a:pPr algn="l">
              <a:lnSpc>
                <a:spcPts val="1875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sourcesans-regular"/>
              </a:rPr>
              <a:t>About </a:t>
            </a:r>
            <a:r>
              <a:rPr lang="en-US" b="1" i="0" dirty="0">
                <a:effectLst/>
                <a:latin typeface="sourcesans-bold"/>
              </a:rPr>
              <a:t>800 000</a:t>
            </a:r>
            <a:r>
              <a:rPr lang="en-US" b="1" i="0" dirty="0">
                <a:effectLst/>
                <a:latin typeface="sourcesans-regular"/>
              </a:rPr>
              <a:t> person-years of employment created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796293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78E71-BE64-AAD5-3B67-BF353143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s-ES" dirty="0" err="1"/>
              <a:t>ás</a:t>
            </a:r>
            <a:r>
              <a:rPr lang="es-ES" dirty="0"/>
              <a:t> de 100 diferentes escenarios de localización del FCC estudiados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B3D7650-6817-926C-8AF1-6D50F01D8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993" y="1600200"/>
            <a:ext cx="677201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4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67E2-1E88-E0F7-F7F5-6B2433076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9773A-51EB-DD43-2BBE-E60340CA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0"/>
            <a:ext cx="8229600" cy="486843"/>
          </a:xfrm>
        </p:spPr>
        <p:txBody>
          <a:bodyPr/>
          <a:lstStyle/>
          <a:p>
            <a:r>
              <a:rPr lang="en-US" b="0" i="0" dirty="0">
                <a:solidFill>
                  <a:srgbClr val="292929"/>
                </a:solidFill>
                <a:effectLst/>
                <a:latin typeface="sourcesans-regular"/>
              </a:rPr>
              <a:t>The </a:t>
            </a:r>
            <a:r>
              <a:rPr lang="en-US" b="0" i="0" u="sng" dirty="0">
                <a:solidFill>
                  <a:srgbClr val="1E2557"/>
                </a:solidFill>
                <a:effectLst/>
                <a:latin typeface="sourcesans-bold"/>
                <a:hlinkClick r:id="rId2"/>
              </a:rPr>
              <a:t>Future Circular Collider (FCC)</a:t>
            </a:r>
            <a:r>
              <a:rPr lang="en-US" dirty="0"/>
              <a:t> </a:t>
            </a: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EBA2775-EF6B-3C9A-DD9F-19FC2D25C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613" y="537170"/>
            <a:ext cx="8624303" cy="60943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3C26DEE-173F-CD1F-CD60-A75210A8CAA2}"/>
              </a:ext>
            </a:extLst>
          </p:cNvPr>
          <p:cNvSpPr txBox="1"/>
          <p:nvPr/>
        </p:nvSpPr>
        <p:spPr>
          <a:xfrm>
            <a:off x="277906" y="1183341"/>
            <a:ext cx="522642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2028: Decision by the CERN Member States and international Early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>
                <a:solidFill>
                  <a:srgbClr val="FF0000"/>
                </a:solidFill>
              </a:rPr>
              <a:t>Early 2030s</a:t>
            </a:r>
            <a:r>
              <a:rPr lang="en-US" sz="1400" b="1" dirty="0">
                <a:solidFill>
                  <a:srgbClr val="FF0000"/>
                </a:solidFill>
              </a:rPr>
              <a:t>: Start of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Late 2040s: FCC-ee begins operation and runs for approximately 15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2070s: FCC-</a:t>
            </a:r>
            <a:r>
              <a:rPr lang="en-US" sz="1400" b="1" dirty="0" err="1">
                <a:solidFill>
                  <a:srgbClr val="FF0000"/>
                </a:solidFill>
              </a:rPr>
              <a:t>hh</a:t>
            </a:r>
            <a:r>
              <a:rPr lang="en-US" sz="1400" b="1" dirty="0">
                <a:solidFill>
                  <a:srgbClr val="FF0000"/>
                </a:solidFill>
              </a:rPr>
              <a:t> begins operation and runs for approximately 25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For context, the physics case for the LHC was made in 1984; it then took about 10 years for the project to be approved and 25 years for the magnets to be developed and installed. It started operations in 2009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5D36471-FF53-77B4-12E3-1CD8856D34C8}"/>
              </a:ext>
            </a:extLst>
          </p:cNvPr>
          <p:cNvSpPr/>
          <p:nvPr/>
        </p:nvSpPr>
        <p:spPr>
          <a:xfrm>
            <a:off x="3836894" y="502023"/>
            <a:ext cx="977153" cy="85684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AC6DA8-77CC-ED8D-B77B-4109C9EEE7FF}"/>
              </a:ext>
            </a:extLst>
          </p:cNvPr>
          <p:cNvSpPr txBox="1"/>
          <p:nvPr/>
        </p:nvSpPr>
        <p:spPr>
          <a:xfrm>
            <a:off x="3989294" y="627123"/>
            <a:ext cx="97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3173971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ages.e-media.de/flbilder/max01/mbiz01/mbiz20/z0120009/m1382.jp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54050"/>
            <a:ext cx="8642350" cy="5511800"/>
          </a:xfrm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124075" y="21336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solidFill>
                  <a:srgbClr val="FFFF00"/>
                </a:solidFill>
                <a:latin typeface="Arial" panose="020B0604020202020204" pitchFamily="34" charset="0"/>
              </a:rPr>
              <a:t>LHC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812088" y="206057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solidFill>
                  <a:srgbClr val="FFFF00"/>
                </a:solidFill>
                <a:latin typeface="Arial" panose="020B0604020202020204" pitchFamily="34" charset="0"/>
              </a:rPr>
              <a:t>CMS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092950" y="363855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solidFill>
                  <a:srgbClr val="FFFF00"/>
                </a:solidFill>
                <a:latin typeface="Arial" panose="020B0604020202020204" pitchFamily="34" charset="0"/>
              </a:rPr>
              <a:t>ATLAS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932363" y="2924175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solidFill>
                  <a:srgbClr val="FFFF00"/>
                </a:solidFill>
                <a:latin typeface="Arial" panose="020B0604020202020204" pitchFamily="34" charset="0"/>
              </a:rPr>
              <a:t>teoría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71CBE-C511-FBC2-BC6B-613E1C7B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709"/>
          </a:xfrm>
        </p:spPr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grupo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4561CAD-49E5-C39B-B213-E33B6675D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575" y="1008530"/>
            <a:ext cx="8058850" cy="4525963"/>
          </a:xfrm>
        </p:spPr>
      </p:pic>
      <p:pic>
        <p:nvPicPr>
          <p:cNvPr id="6" name="Picture 14" descr="internet, line, web Icon">
            <a:extLst>
              <a:ext uri="{FF2B5EF4-FFF2-40B4-BE49-F238E27FC236}">
                <a16:creationId xmlns:a16="http://schemas.microsoft.com/office/drawing/2014/main" id="{0B0D36A4-74B2-4509-1C59-F10C0FA24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41" y="5618637"/>
            <a:ext cx="495337" cy="4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601B623-359B-2B6B-FD4C-99013D9AB212}"/>
              </a:ext>
            </a:extLst>
          </p:cNvPr>
          <p:cNvSpPr txBox="1"/>
          <p:nvPr/>
        </p:nvSpPr>
        <p:spPr>
          <a:xfrm>
            <a:off x="5219629" y="5618637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+mn-lt"/>
              </a:rPr>
              <a:t>http://www.hep.uniovi.es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7F4BC7A-C959-DA7B-A148-8D5A34B60182}"/>
              </a:ext>
            </a:extLst>
          </p:cNvPr>
          <p:cNvSpPr txBox="1"/>
          <p:nvPr/>
        </p:nvSpPr>
        <p:spPr>
          <a:xfrm>
            <a:off x="13304" y="5664804"/>
            <a:ext cx="520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Premio </a:t>
            </a:r>
            <a:r>
              <a:rPr lang="es-ES" dirty="0" err="1"/>
              <a:t>Breakthrough</a:t>
            </a:r>
            <a:r>
              <a:rPr lang="es-ES" dirty="0"/>
              <a:t> en Física Fundamental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F1E80E-9C00-85CC-5642-A0CCA0749616}"/>
              </a:ext>
            </a:extLst>
          </p:cNvPr>
          <p:cNvSpPr txBox="1"/>
          <p:nvPr/>
        </p:nvSpPr>
        <p:spPr>
          <a:xfrm>
            <a:off x="19070" y="6019817"/>
            <a:ext cx="897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92D050"/>
                </a:solidFill>
              </a:rPr>
              <a:t>Física de partículas y desarrollo de hardware de </a:t>
            </a:r>
            <a:r>
              <a:rPr lang="es-ES" dirty="0" err="1">
                <a:solidFill>
                  <a:srgbClr val="92D050"/>
                </a:solidFill>
              </a:rPr>
              <a:t>trigger</a:t>
            </a:r>
            <a:r>
              <a:rPr lang="es-ES" dirty="0">
                <a:solidFill>
                  <a:srgbClr val="92D050"/>
                </a:solidFill>
              </a:rPr>
              <a:t> en el experimento CMS (LHC) </a:t>
            </a:r>
            <a:r>
              <a:rPr lang="es-ES" dirty="0">
                <a:solidFill>
                  <a:srgbClr val="0070C0"/>
                </a:solidFill>
              </a:rPr>
              <a:t>Estancias CERN, </a:t>
            </a:r>
            <a:r>
              <a:rPr lang="es-ES" dirty="0" err="1">
                <a:solidFill>
                  <a:srgbClr val="0070C0"/>
                </a:solidFill>
              </a:rPr>
              <a:t>TFGs</a:t>
            </a:r>
            <a:r>
              <a:rPr lang="es-ES" dirty="0">
                <a:solidFill>
                  <a:srgbClr val="0070C0"/>
                </a:solidFill>
              </a:rPr>
              <a:t>, </a:t>
            </a:r>
            <a:r>
              <a:rPr lang="es-ES" dirty="0" err="1">
                <a:solidFill>
                  <a:srgbClr val="0070C0"/>
                </a:solidFill>
              </a:rPr>
              <a:t>TFMs</a:t>
            </a:r>
            <a:r>
              <a:rPr lang="es-ES" dirty="0">
                <a:solidFill>
                  <a:srgbClr val="0070C0"/>
                </a:solidFill>
              </a:rPr>
              <a:t>, </a:t>
            </a:r>
            <a:r>
              <a:rPr lang="es-ES" dirty="0" err="1">
                <a:solidFill>
                  <a:srgbClr val="0070C0"/>
                </a:solidFill>
              </a:rPr>
              <a:t>Predoc</a:t>
            </a:r>
            <a:r>
              <a:rPr lang="es-ES" dirty="0">
                <a:solidFill>
                  <a:srgbClr val="0070C0"/>
                </a:solidFill>
              </a:rPr>
              <a:t>, </a:t>
            </a:r>
            <a:r>
              <a:rPr lang="es-ES" dirty="0" err="1">
                <a:solidFill>
                  <a:srgbClr val="0070C0"/>
                </a:solidFill>
              </a:rPr>
              <a:t>Postdoc</a:t>
            </a:r>
            <a:r>
              <a:rPr lang="es-ES" dirty="0">
                <a:solidFill>
                  <a:srgbClr val="0070C0"/>
                </a:solidFill>
              </a:rPr>
              <a:t>, Carrera investigadora…</a:t>
            </a:r>
          </a:p>
        </p:txBody>
      </p:sp>
    </p:spTree>
    <p:extLst>
      <p:ext uri="{BB962C8B-B14F-4D97-AF65-F5344CB8AC3E}">
        <p14:creationId xmlns:p14="http://schemas.microsoft.com/office/powerpoint/2010/main" val="3881242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s-ES" altLang="es-ES" sz="4000" dirty="0"/>
              <a:t>LHC (y FCC) : </a:t>
            </a:r>
            <a:br>
              <a:rPr lang="es-ES" altLang="es-ES" sz="4000" dirty="0"/>
            </a:br>
            <a:r>
              <a:rPr lang="es-ES" altLang="es-ES" sz="4000" dirty="0"/>
              <a:t>¿Qué vamos a encontrar?</a:t>
            </a:r>
          </a:p>
        </p:txBody>
      </p:sp>
      <p:pic>
        <p:nvPicPr>
          <p:cNvPr id="43011" name="Picture 3" descr="http://partlycloudyjuly.files.wordpress.com/2011/02/unexpected_passenge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>
            <a:fillRect/>
          </a:stretch>
        </p:blipFill>
        <p:spPr>
          <a:xfrm>
            <a:off x="3924300" y="1557338"/>
            <a:ext cx="4895850" cy="4819650"/>
          </a:xfrm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16013" y="6491288"/>
            <a:ext cx="6913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1800">
                <a:solidFill>
                  <a:srgbClr val="FFFFFF"/>
                </a:solidFill>
                <a:latin typeface="Arial" panose="020B0604020202020204" pitchFamily="34" charset="0"/>
              </a:rPr>
              <a:t>Probablemente lo inesperado…</a:t>
            </a:r>
          </a:p>
        </p:txBody>
      </p:sp>
      <p:pic>
        <p:nvPicPr>
          <p:cNvPr id="43013" name="Picture 5" descr="signo_Interrogac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3048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75" y="1608138"/>
            <a:ext cx="8404225" cy="5186362"/>
          </a:xfrm>
        </p:spPr>
      </p:pic>
      <p:sp>
        <p:nvSpPr>
          <p:cNvPr id="614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/>
              <a:t>¿Qué es Alta Energía?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75" y="1608138"/>
            <a:ext cx="8404225" cy="5186362"/>
          </a:xfrm>
        </p:spPr>
      </p:pic>
      <p:sp>
        <p:nvSpPr>
          <p:cNvPr id="819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/>
              <a:t>¿Qué es Alta Energía?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95738" y="1608138"/>
            <a:ext cx="4767262" cy="518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6" name="5 Flecha derecha"/>
          <p:cNvSpPr/>
          <p:nvPr/>
        </p:nvSpPr>
        <p:spPr>
          <a:xfrm rot="10800000">
            <a:off x="5257800" y="3462338"/>
            <a:ext cx="2068513" cy="1468437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8198" name="6 CuadroTexto"/>
          <p:cNvSpPr txBox="1">
            <a:spLocks noChangeArrowheads="1"/>
          </p:cNvSpPr>
          <p:nvPr/>
        </p:nvSpPr>
        <p:spPr bwMode="auto">
          <a:xfrm>
            <a:off x="5827713" y="4043363"/>
            <a:ext cx="12557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Arial" panose="020B0604020202020204" pitchFamily="34" charset="0"/>
              </a:rPr>
              <a:t>&gt;0.1GeV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75" y="1608138"/>
            <a:ext cx="8404225" cy="5186362"/>
          </a:xfrm>
        </p:spPr>
      </p:pic>
      <p:sp>
        <p:nvSpPr>
          <p:cNvPr id="1024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/>
              <a:t>¿Qué es Alta Energía?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95738" y="1608138"/>
            <a:ext cx="4767262" cy="518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232025"/>
            <a:ext cx="30480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45407" y="10160"/>
            <a:ext cx="7208753" cy="6858000"/>
          </a:xfrm>
          <a:scene3d>
            <a:camera prst="orthographicFront"/>
            <a:lightRig rig="threePt" dir="t"/>
          </a:scene3d>
          <a:sp3d>
            <a:bevelT w="25400"/>
            <a:bevelB w="19050"/>
          </a:sp3d>
        </p:spPr>
      </p:pic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 rot="16793176">
            <a:off x="-2006600" y="2921159"/>
            <a:ext cx="5963920" cy="751522"/>
          </a:xfrm>
        </p:spPr>
        <p:txBody>
          <a:bodyPr/>
          <a:lstStyle/>
          <a:p>
            <a:r>
              <a:rPr lang="es-ES" altLang="es-ES" dirty="0"/>
              <a:t>Las fronteras de la Física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solidFill>
                  <a:srgbClr val="FFC000"/>
                </a:solidFill>
              </a:rPr>
              <a:t>Técnicas de detección de partículas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413000"/>
            <a:ext cx="475615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00150"/>
            <a:ext cx="4268788" cy="38671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r>
              <a:rPr lang="es-ES" altLang="es-ES" sz="3200" dirty="0">
                <a:solidFill>
                  <a:srgbClr val="FFC000"/>
                </a:solidFill>
              </a:rPr>
              <a:t>Búsqueda de nuevas partículas (Bosón de Higgs, SUSY,…) y medidas del Modelo Standard (SM)</a:t>
            </a:r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2575" y="1438275"/>
            <a:ext cx="3594100" cy="3495675"/>
          </a:xfrm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2575" y="4759325"/>
            <a:ext cx="1989138" cy="1981200"/>
          </a:xfrm>
        </p:spPr>
      </p:pic>
      <p:pic>
        <p:nvPicPr>
          <p:cNvPr id="22533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4676775"/>
            <a:ext cx="1730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701800"/>
            <a:ext cx="493077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 flipH="1" flipV="1">
            <a:off x="2992438" y="4146550"/>
            <a:ext cx="2330450" cy="530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supersymmetry_zoo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77406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3995738" y="508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 u="sng">
                <a:solidFill>
                  <a:srgbClr val="000000"/>
                </a:solidFill>
                <a:latin typeface="Arial" panose="020B0604020202020204" pitchFamily="34" charset="0"/>
              </a:rPr>
              <a:t>Teorías SUSY</a:t>
            </a:r>
          </a:p>
        </p:txBody>
      </p:sp>
      <p:pic>
        <p:nvPicPr>
          <p:cNvPr id="24580" name="Picture 8" descr="sypersymmetr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2748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13" descr="png&amp;filename=Unificaci%C3%B3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s-ES" altLang="es-E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2" name="AutoShape 15" descr="png&amp;filename=Unificaci%C3%B3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s-ES" altLang="es-E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3" name="AutoShape 17" descr="png&amp;filename=Unificaci%C3%B3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s-ES" altLang="es-E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4" name="AutoShape 19" descr="png&amp;filename=Unificaci%C3%B3n"/>
          <p:cNvSpPr>
            <a:spLocks noChangeAspect="1" noChangeArrowheads="1"/>
          </p:cNvSpPr>
          <p:nvPr/>
        </p:nvSpPr>
        <p:spPr bwMode="auto">
          <a:xfrm>
            <a:off x="5126038" y="5167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s-ES" altLang="es-E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4585" name="Group 26"/>
          <p:cNvGrpSpPr>
            <a:grpSpLocks/>
          </p:cNvGrpSpPr>
          <p:nvPr/>
        </p:nvGrpSpPr>
        <p:grpSpPr bwMode="auto">
          <a:xfrm>
            <a:off x="4500563" y="4005263"/>
            <a:ext cx="4032250" cy="2868612"/>
            <a:chOff x="2835" y="2523"/>
            <a:chExt cx="2540" cy="1807"/>
          </a:xfrm>
        </p:grpSpPr>
        <p:pic>
          <p:nvPicPr>
            <p:cNvPr id="24587" name="Picture 22" descr="Unificació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523"/>
              <a:ext cx="2540" cy="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8" name="Text Box 23"/>
            <p:cNvSpPr txBox="1">
              <a:spLocks noChangeArrowheads="1"/>
            </p:cNvSpPr>
            <p:nvPr/>
          </p:nvSpPr>
          <p:spPr bwMode="auto">
            <a:xfrm>
              <a:off x="3152" y="3154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800">
                  <a:solidFill>
                    <a:srgbClr val="FFFFFF"/>
                  </a:solidFill>
                  <a:latin typeface="Arial" panose="020B0604020202020204" pitchFamily="34" charset="0"/>
                </a:rPr>
                <a:t>EM</a:t>
              </a:r>
            </a:p>
          </p:txBody>
        </p:sp>
        <p:sp>
          <p:nvSpPr>
            <p:cNvPr id="24589" name="Text Box 24"/>
            <p:cNvSpPr txBox="1">
              <a:spLocks noChangeArrowheads="1"/>
            </p:cNvSpPr>
            <p:nvPr/>
          </p:nvSpPr>
          <p:spPr bwMode="auto">
            <a:xfrm>
              <a:off x="3243" y="2568"/>
              <a:ext cx="4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800">
                  <a:solidFill>
                    <a:srgbClr val="FFFFFF"/>
                  </a:solidFill>
                  <a:latin typeface="Arial" panose="020B0604020202020204" pitchFamily="34" charset="0"/>
                </a:rPr>
                <a:t>Débil</a:t>
              </a:r>
            </a:p>
          </p:txBody>
        </p:sp>
        <p:sp>
          <p:nvSpPr>
            <p:cNvPr id="24590" name="Text Box 25"/>
            <p:cNvSpPr txBox="1">
              <a:spLocks noChangeArrowheads="1"/>
            </p:cNvSpPr>
            <p:nvPr/>
          </p:nvSpPr>
          <p:spPr bwMode="auto">
            <a:xfrm>
              <a:off x="3152" y="3789"/>
              <a:ext cx="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800">
                  <a:solidFill>
                    <a:srgbClr val="FFFFFF"/>
                  </a:solidFill>
                  <a:latin typeface="Arial" panose="020B0604020202020204" pitchFamily="34" charset="0"/>
                </a:rPr>
                <a:t>Fuerte</a:t>
              </a:r>
            </a:p>
          </p:txBody>
        </p:sp>
      </p:grpSp>
      <p:sp>
        <p:nvSpPr>
          <p:cNvPr id="24586" name="CuadroTexto 1"/>
          <p:cNvSpPr txBox="1">
            <a:spLocks noChangeArrowheads="1"/>
          </p:cNvSpPr>
          <p:nvPr/>
        </p:nvSpPr>
        <p:spPr bwMode="auto">
          <a:xfrm>
            <a:off x="6515100" y="3074988"/>
            <a:ext cx="1892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FF0000"/>
                </a:solidFill>
                <a:latin typeface="Arial" panose="020B0604020202020204" pitchFamily="34" charset="0"/>
              </a:rPr>
              <a:t>Candidatas a materia oscura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20501</TotalTime>
  <Words>454</Words>
  <Application>Microsoft Office PowerPoint</Application>
  <PresentationFormat>Presentación en pantalla (4:3)</PresentationFormat>
  <Paragraphs>96</Paragraphs>
  <Slides>20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opensans-bold</vt:lpstr>
      <vt:lpstr>sourcesans-bold</vt:lpstr>
      <vt:lpstr>sourcesans-regular</vt:lpstr>
      <vt:lpstr>Black</vt:lpstr>
      <vt:lpstr>Presentación de PowerPoint</vt:lpstr>
      <vt:lpstr>El grupo</vt:lpstr>
      <vt:lpstr>¿Qué es Alta Energía? </vt:lpstr>
      <vt:lpstr>¿Qué es Alta Energía? </vt:lpstr>
      <vt:lpstr>¿Qué es Alta Energía? </vt:lpstr>
      <vt:lpstr>Las fronteras de la Física</vt:lpstr>
      <vt:lpstr>Técnicas de detección de partículas</vt:lpstr>
      <vt:lpstr>Búsqueda de nuevas partículas (Bosón de Higgs, SUSY,…) y medidas del Modelo Standard (SM)</vt:lpstr>
      <vt:lpstr>Presentación de PowerPoint</vt:lpstr>
      <vt:lpstr>Análisis de datos reales del experimento CMS…</vt:lpstr>
      <vt:lpstr>…del acelerador LHC (CERN)</vt:lpstr>
      <vt:lpstr>…del acelerador LHC (CERN)</vt:lpstr>
      <vt:lpstr>Presentación de PowerPoint</vt:lpstr>
      <vt:lpstr>Presentación de PowerPoint</vt:lpstr>
      <vt:lpstr>LHC: 2021-2041</vt:lpstr>
      <vt:lpstr>The Future Circular Collider (FCC) </vt:lpstr>
      <vt:lpstr>Más de 100 diferentes escenarios de localización del FCC estudiados</vt:lpstr>
      <vt:lpstr>The Future Circular Collider (FCC) </vt:lpstr>
      <vt:lpstr>Presentación de PowerPoint</vt:lpstr>
      <vt:lpstr>LHC (y FCC) :  ¿Qué vamos a encontrar?</vt:lpstr>
    </vt:vector>
  </TitlesOfParts>
  <Company>Universidad de Oviedo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Aceleradores de partículas:  el LHC</dc:title>
  <dc:creator>Javier Fdez.</dc:creator>
  <cp:lastModifiedBy>JAVIER FERNANDEZ MENENDEZ</cp:lastModifiedBy>
  <cp:revision>83</cp:revision>
  <dcterms:created xsi:type="dcterms:W3CDTF">2010-11-13T11:55:04Z</dcterms:created>
  <dcterms:modified xsi:type="dcterms:W3CDTF">2025-04-21T14:38:46Z</dcterms:modified>
</cp:coreProperties>
</file>